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1"/>
  </p:notesMasterIdLst>
  <p:handoutMasterIdLst>
    <p:handoutMasterId r:id="rId22"/>
  </p:handoutMasterIdLst>
  <p:sldIdLst>
    <p:sldId id="256" r:id="rId3"/>
    <p:sldId id="257" r:id="rId4"/>
    <p:sldId id="259" r:id="rId5"/>
    <p:sldId id="281" r:id="rId6"/>
    <p:sldId id="282" r:id="rId7"/>
    <p:sldId id="261" r:id="rId8"/>
    <p:sldId id="295" r:id="rId9"/>
    <p:sldId id="293" r:id="rId10"/>
    <p:sldId id="284" r:id="rId11"/>
    <p:sldId id="298" r:id="rId12"/>
    <p:sldId id="297" r:id="rId13"/>
    <p:sldId id="299" r:id="rId14"/>
    <p:sldId id="286" r:id="rId15"/>
    <p:sldId id="287" r:id="rId16"/>
    <p:sldId id="289" r:id="rId17"/>
    <p:sldId id="288" r:id="rId18"/>
    <p:sldId id="300" r:id="rId19"/>
    <p:sldId id="30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20000"/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86089-D60A-4A15-BB9D-658060C25655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D90A8-4B26-432D-894E-592E3B1A53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1631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D217BC-1E7B-4A08-B408-CFF0C9A8416F}" type="datetimeFigureOut">
              <a:rPr lang="uk-UA" smtClean="0"/>
              <a:pPr/>
              <a:t>17.12.2014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D6D909-F0DD-4E0F-9869-90F58459981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072043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F8E3342E-CC70-4067-A634-B222B612BE4B}" type="slidenum">
              <a:rPr lang="uk-UA" sz="1200" kern="1200">
                <a:solidFill>
                  <a:prstClr val="black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uk-UA" sz="1200" kern="1200">
              <a:solidFill>
                <a:prstClr val="black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3342E-CC70-4067-A634-B222B612BE4B}" type="slidenum">
              <a:rPr lang="uk-UA" smtClean="0"/>
              <a:pPr/>
              <a:t>10</a:t>
            </a:fld>
            <a:endParaRPr lang="uk-U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3342E-CC70-4067-A634-B222B612BE4B}" type="slidenum">
              <a:rPr lang="uk-UA" smtClean="0"/>
              <a:pPr/>
              <a:t>11</a:t>
            </a:fld>
            <a:endParaRPr lang="uk-U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3342E-CC70-4067-A634-B222B612BE4B}" type="slidenum">
              <a:rPr lang="uk-UA" smtClean="0"/>
              <a:pPr/>
              <a:t>12</a:t>
            </a:fld>
            <a:endParaRPr lang="uk-U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3342E-CC70-4067-A634-B222B612BE4B}" type="slidenum">
              <a:rPr lang="uk-UA" smtClean="0"/>
              <a:pPr/>
              <a:t>13</a:t>
            </a:fld>
            <a:endParaRPr lang="uk-U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3342E-CC70-4067-A634-B222B612BE4B}" type="slidenum">
              <a:rPr lang="uk-UA" smtClean="0"/>
              <a:pPr/>
              <a:t>14</a:t>
            </a:fld>
            <a:endParaRPr lang="uk-U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3342E-CC70-4067-A634-B222B612BE4B}" type="slidenum">
              <a:rPr lang="uk-UA" smtClean="0"/>
              <a:pPr/>
              <a:t>15</a:t>
            </a:fld>
            <a:endParaRPr lang="uk-U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3342E-CC70-4067-A634-B222B612BE4B}" type="slidenum">
              <a:rPr lang="uk-UA" smtClean="0"/>
              <a:pPr/>
              <a:t>16</a:t>
            </a:fld>
            <a:endParaRPr lang="uk-U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3342E-CC70-4067-A634-B222B612BE4B}" type="slidenum">
              <a:rPr lang="uk-UA" smtClean="0"/>
              <a:pPr/>
              <a:t>17</a:t>
            </a:fld>
            <a:endParaRPr lang="uk-U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3342E-CC70-4067-A634-B222B612BE4B}" type="slidenum">
              <a:rPr lang="uk-UA" smtClean="0"/>
              <a:pPr/>
              <a:t>18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3342E-CC70-4067-A634-B222B612BE4B}" type="slidenum">
              <a:rPr lang="uk-UA" smtClean="0"/>
              <a:pPr/>
              <a:t>2</a:t>
            </a:fld>
            <a:endParaRPr lang="uk-U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3342E-CC70-4067-A634-B222B612BE4B}" type="slidenum">
              <a:rPr lang="uk-UA" smtClean="0"/>
              <a:pPr/>
              <a:t>3</a:t>
            </a:fld>
            <a:endParaRPr lang="uk-U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3342E-CC70-4067-A634-B222B612BE4B}" type="slidenum">
              <a:rPr lang="uk-UA" smtClean="0"/>
              <a:pPr/>
              <a:t>4</a:t>
            </a:fld>
            <a:endParaRPr lang="uk-U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3342E-CC70-4067-A634-B222B612BE4B}" type="slidenum">
              <a:rPr lang="uk-UA" smtClean="0"/>
              <a:pPr/>
              <a:t>5</a:t>
            </a:fld>
            <a:endParaRPr lang="uk-U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3342E-CC70-4067-A634-B222B612BE4B}" type="slidenum">
              <a:rPr lang="uk-UA" smtClean="0"/>
              <a:pPr/>
              <a:t>6</a:t>
            </a:fld>
            <a:endParaRPr lang="uk-U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3342E-CC70-4067-A634-B222B612BE4B}" type="slidenum">
              <a:rPr lang="uk-UA" smtClean="0"/>
              <a:pPr/>
              <a:t>7</a:t>
            </a:fld>
            <a:endParaRPr lang="uk-U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3342E-CC70-4067-A634-B222B612BE4B}" type="slidenum">
              <a:rPr lang="uk-UA" smtClean="0"/>
              <a:pPr/>
              <a:t>8</a:t>
            </a:fld>
            <a:endParaRPr lang="uk-U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3342E-CC70-4067-A634-B222B612BE4B}" type="slidenum">
              <a:rPr lang="uk-UA" smtClean="0"/>
              <a:pPr/>
              <a:t>9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ru-RU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ru-RU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EDC03702-1C62-4D1B-8127-906C27FE2EAC}" type="slidenum">
              <a:rPr lang="es-ES" altLang="ru-RU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altLang="ru-RU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ru-RU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ru-RU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87FF4060-06DB-4A23-B28F-745A9E61A93C}" type="slidenum">
              <a:rPr lang="es-ES" altLang="ru-RU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altLang="ru-RU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ru-RU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ru-RU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DC623B43-36BA-4215-9611-D191A3A81ADA}" type="slidenum">
              <a:rPr lang="es-ES" altLang="ru-RU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altLang="ru-RU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ru-RU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ru-RU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124BC418-BA34-48B8-B8FE-FF78B97A4F6C}" type="slidenum">
              <a:rPr lang="es-ES" altLang="ru-RU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altLang="ru-RU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ru-RU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ru-RU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2360FAE9-AFD7-437C-BF03-1F0DBDE03742}" type="slidenum">
              <a:rPr lang="es-ES" altLang="ru-RU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altLang="ru-RU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ru-RU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ru-RU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AA5ACB44-FC31-4F46-AB27-A707BADA9CBD}" type="slidenum">
              <a:rPr lang="es-ES" altLang="ru-RU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altLang="ru-RU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ru-RU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ru-RU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B0F9C7FD-DB12-4631-A9C7-FC531E3E43C6}" type="slidenum">
              <a:rPr lang="es-ES" altLang="ru-RU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altLang="ru-RU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ru-RU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ru-RU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D137A4D7-0A76-4DAD-B2CD-B626505C8B49}" type="slidenum">
              <a:rPr lang="es-ES" altLang="ru-RU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altLang="ru-RU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ru-RU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ru-RU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837053E2-9FAD-4334-B8F4-9B683DAD2700}" type="slidenum">
              <a:rPr lang="es-ES" altLang="ru-RU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altLang="ru-RU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ru-RU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ru-RU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487BD5AC-2A67-47F0-8F0D-9F6C9C116FD5}" type="slidenum">
              <a:rPr lang="es-ES" altLang="ru-RU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altLang="ru-RU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ru-RU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ru-RU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CE9B226F-27D8-4E05-810E-B0ACA533D45A}" type="slidenum">
              <a:rPr lang="es-ES" altLang="ru-RU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altLang="ru-RU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modificar el estilo de texto del patrón</a:t>
            </a:r>
          </a:p>
          <a:p>
            <a:pPr lvl="1"/>
            <a:r>
              <a:rPr lang="es-ES" altLang="ru-RU" smtClean="0"/>
              <a:t>Segundo nivel</a:t>
            </a:r>
          </a:p>
          <a:p>
            <a:pPr lvl="2"/>
            <a:r>
              <a:rPr lang="es-ES" altLang="ru-RU" smtClean="0"/>
              <a:t>Tercer nivel</a:t>
            </a:r>
          </a:p>
          <a:p>
            <a:pPr lvl="3"/>
            <a:r>
              <a:rPr lang="es-ES" altLang="ru-RU" smtClean="0"/>
              <a:t>Cuarto nivel</a:t>
            </a:r>
          </a:p>
          <a:p>
            <a:pPr lvl="4"/>
            <a:r>
              <a:rPr lang="es-ES" altLang="ru-RU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ru-RU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ru-RU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1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0FC742-CC33-4A3F-871D-E9FDA213E158}" type="slidenum">
              <a:rPr lang="es-ES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39552" y="6074132"/>
            <a:ext cx="8280920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 rtl="0">
              <a:defRPr/>
            </a:pPr>
            <a:r>
              <a:rPr lang="ru-RU" sz="3600" kern="10" dirty="0">
                <a:solidFill>
                  <a:schemeClr val="accent2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грудня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2014 р.</a:t>
            </a:r>
            <a:endParaRPr lang="uk-UA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521498" y="1988840"/>
            <a:ext cx="8136904" cy="331236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uk-UA" sz="3600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СТРАТЕГІЯ РОЗВИТКУ </a:t>
            </a:r>
          </a:p>
          <a:p>
            <a:pPr algn="ctr">
              <a:lnSpc>
                <a:spcPct val="150000"/>
              </a:lnSpc>
            </a:pPr>
            <a:r>
              <a:rPr lang="uk-UA" sz="3600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НАЦІОНАЛЬНОГО МЕДИЧНОГО УНІВЕРСИТЕТУ </a:t>
            </a:r>
          </a:p>
          <a:p>
            <a:pPr algn="ctr">
              <a:lnSpc>
                <a:spcPct val="150000"/>
              </a:lnSpc>
            </a:pPr>
            <a:r>
              <a:rPr lang="uk-UA" sz="3600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ІМЕНІ О.О. БОГОМОЛЬЦЯ</a:t>
            </a:r>
          </a:p>
          <a:p>
            <a:pPr algn="ctr">
              <a:lnSpc>
                <a:spcPct val="150000"/>
              </a:lnSpc>
            </a:pPr>
            <a:r>
              <a:rPr lang="uk-UA" sz="3600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на 2015 – 20</a:t>
            </a:r>
            <a:r>
              <a:rPr lang="en-US" sz="3600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19</a:t>
            </a:r>
            <a:r>
              <a:rPr lang="uk-UA" sz="3600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 рр.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B0F9C7FD-DB12-4631-A9C7-FC531E3E43C6}" type="slidenum">
              <a:rPr lang="es-ES" altLang="ru-RU" sz="1400" kern="12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s-ES" altLang="ru-RU" sz="1400" kern="1200" dirty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68344" y="1196752"/>
            <a:ext cx="1415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>
                <a:solidFill>
                  <a:schemeClr val="accent2">
                    <a:lumMod val="50000"/>
                  </a:schemeClr>
                </a:solidFill>
              </a:rPr>
              <a:t>ПРОЕКТ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7" name="Picture 3" descr="C:\Documents and Settings\Admin\Рабочий стол\uth,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91721" y="125700"/>
            <a:ext cx="912327" cy="999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0" y="6237312"/>
            <a:ext cx="9114543" cy="1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107504" y="404664"/>
            <a:ext cx="8453414" cy="5040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uk-UA" sz="3600" dirty="0">
                <a:solidFill>
                  <a:schemeClr val="accent2">
                    <a:lumMod val="75000"/>
                  </a:schemeClr>
                </a:solidFill>
              </a:rPr>
              <a:t>ПРИВЕДЕННЯ </a:t>
            </a:r>
            <a:r>
              <a:rPr lang="uk-UA" sz="3600" dirty="0" smtClean="0">
                <a:solidFill>
                  <a:schemeClr val="accent2">
                    <a:lumMod val="75000"/>
                  </a:schemeClr>
                </a:solidFill>
              </a:rPr>
              <a:t> ЯКОСТІ  ОСВІТЯНСЬКОЇ  ДІЯЛЬНОСТІ  ДО  МІЖНАРОДНИХ  </a:t>
            </a:r>
            <a:r>
              <a:rPr lang="uk-UA" sz="3600" dirty="0">
                <a:solidFill>
                  <a:schemeClr val="accent2">
                    <a:lumMod val="75000"/>
                  </a:schemeClr>
                </a:solidFill>
              </a:rPr>
              <a:t>СТАНДАРТІВ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1124744"/>
            <a:ext cx="9114543" cy="720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B0F9C7FD-DB12-4631-A9C7-FC531E3E43C6}" type="slidenum">
              <a:rPr lang="es-ES" altLang="ru-RU" sz="1400" kern="12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s-ES" altLang="ru-RU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52819" y="2852936"/>
            <a:ext cx="1345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uk-UA" dirty="0" smtClean="0">
                <a:solidFill>
                  <a:srgbClr val="0000CC"/>
                </a:solidFill>
              </a:rPr>
              <a:t> до 2016 </a:t>
            </a:r>
            <a:r>
              <a:rPr lang="uk-UA" dirty="0">
                <a:solidFill>
                  <a:srgbClr val="0000CC"/>
                </a:solidFill>
              </a:rPr>
              <a:t>р.</a:t>
            </a:r>
          </a:p>
        </p:txBody>
      </p:sp>
      <p:pic>
        <p:nvPicPr>
          <p:cNvPr id="13" name="Picture 3" descr="C:\Documents and Settings\Admin\Рабочий стол\uth,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8703" y="-1"/>
            <a:ext cx="435298" cy="476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Соединительная линия уступом 13"/>
          <p:cNvCxnSpPr/>
          <p:nvPr/>
        </p:nvCxnSpPr>
        <p:spPr>
          <a:xfrm rot="10800000">
            <a:off x="35497" y="102119"/>
            <a:ext cx="9098472" cy="418357"/>
          </a:xfrm>
          <a:prstGeom prst="bentConnector3">
            <a:avLst>
              <a:gd name="adj1" fmla="val 5652"/>
            </a:avLst>
          </a:prstGeom>
          <a:ln w="31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5857884" y="4499828"/>
            <a:ext cx="33401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uk-UA" dirty="0" smtClean="0">
                <a:solidFill>
                  <a:srgbClr val="0000CC"/>
                </a:solidFill>
              </a:rPr>
              <a:t> перші модулі до 2016 </a:t>
            </a:r>
            <a:r>
              <a:rPr lang="uk-UA" dirty="0">
                <a:solidFill>
                  <a:srgbClr val="0000CC"/>
                </a:solidFill>
              </a:rPr>
              <a:t>р.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497" y="1326391"/>
            <a:ext cx="8136904" cy="3530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0000"/>
              </a:lnSpc>
              <a:spcBef>
                <a:spcPts val="900"/>
              </a:spcBef>
              <a:buFont typeface="Courier New" pitchFamily="49" charset="0"/>
              <a:buChar char="o"/>
            </a:pPr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підвищити якість фундаментальної підготовки студентів шляхом створення і реалізації відповідної комплексної програми на принципах відповідності «запиту» клінічних дисциплін, належного ресурсного забезпечення, створення системи заохочення викладачів і посилення 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контролю тощо</a:t>
            </a:r>
            <a:endParaRPr lang="uk-UA" sz="2200" dirty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lnSpc>
                <a:spcPct val="110000"/>
              </a:lnSpc>
              <a:spcBef>
                <a:spcPts val="900"/>
              </a:spcBef>
              <a:buFont typeface="Courier New" pitchFamily="49" charset="0"/>
              <a:buChar char="o"/>
            </a:pP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організувати 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систему </a:t>
            </a:r>
            <a:r>
              <a:rPr lang="uk-UA" sz="2200" dirty="0" err="1" smtClean="0">
                <a:solidFill>
                  <a:schemeClr val="accent2">
                    <a:lumMod val="50000"/>
                  </a:schemeClr>
                </a:solidFill>
              </a:rPr>
              <a:t>онлайн-освіти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та дистанційного 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навчання для самостійної роботи студентів і післядипломного удосконалення</a:t>
            </a:r>
            <a:endParaRPr lang="uk-UA" sz="2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774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107504" y="404664"/>
            <a:ext cx="8453414" cy="5040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uk-UA" sz="3600" dirty="0">
                <a:solidFill>
                  <a:schemeClr val="accent2">
                    <a:lumMod val="75000"/>
                  </a:schemeClr>
                </a:solidFill>
              </a:rPr>
              <a:t>ПРИВЕДЕННЯ </a:t>
            </a:r>
            <a:r>
              <a:rPr lang="uk-UA" sz="3600" dirty="0" smtClean="0">
                <a:solidFill>
                  <a:schemeClr val="accent2">
                    <a:lumMod val="75000"/>
                  </a:schemeClr>
                </a:solidFill>
              </a:rPr>
              <a:t> ЯКОСТІ  ОСВІТЯНСЬКОЇ  ДІЯЛЬНОСТІ  ДО  МІЖНАРОДНИХ  </a:t>
            </a:r>
            <a:r>
              <a:rPr lang="uk-UA" sz="3600" dirty="0">
                <a:solidFill>
                  <a:schemeClr val="accent2">
                    <a:lumMod val="75000"/>
                  </a:schemeClr>
                </a:solidFill>
              </a:rPr>
              <a:t>СТАНДАРТІВ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1124744"/>
            <a:ext cx="9114543" cy="720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5497" y="1304468"/>
            <a:ext cx="7776863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900"/>
              </a:spcBef>
              <a:buFont typeface="Courier New" pitchFamily="49" charset="0"/>
              <a:buChar char="o"/>
            </a:pPr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забезпечити подальший розвиток англомовного навчання, у т.ч. шляхом запровадження курсів мовної підготовки для викладачів у відповідності із Загальноєвропейськими рекомендаціями з мовної освіти Ради Європи і удосконалення методичного забезпечення</a:t>
            </a:r>
          </a:p>
          <a:p>
            <a:pPr marL="342900" indent="-342900">
              <a:spcBef>
                <a:spcPts val="900"/>
              </a:spcBef>
              <a:buFont typeface="Courier New" pitchFamily="49" charset="0"/>
              <a:buChar char="o"/>
            </a:pP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створити кафедру (і центр) сучасних технологій медичної освіти і удосконалити роботу ФПК</a:t>
            </a:r>
          </a:p>
          <a:p>
            <a:pPr marL="342900" indent="-342900">
              <a:spcBef>
                <a:spcPts val="900"/>
              </a:spcBef>
              <a:buFont typeface="Courier New" pitchFamily="49" charset="0"/>
              <a:buChar char="o"/>
            </a:pP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організувати програму фахового удосконалення студентів (конкурси, турніри) з відповідним кадровим (викладачі) та ресурсним забезпеченням</a:t>
            </a:r>
            <a:endParaRPr lang="uk-UA" sz="2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B0F9C7FD-DB12-4631-A9C7-FC531E3E43C6}" type="slidenum">
              <a:rPr lang="es-ES" altLang="ru-RU" sz="1400" kern="12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s-ES" altLang="ru-RU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13" name="Picture 3" descr="C:\Documents and Settings\Admin\Рабочий стол\uth,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8703" y="-1"/>
            <a:ext cx="435298" cy="476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Соединительная линия уступом 13"/>
          <p:cNvCxnSpPr/>
          <p:nvPr/>
        </p:nvCxnSpPr>
        <p:spPr>
          <a:xfrm rot="10800000">
            <a:off x="35497" y="102119"/>
            <a:ext cx="9098472" cy="418357"/>
          </a:xfrm>
          <a:prstGeom prst="bentConnector3">
            <a:avLst>
              <a:gd name="adj1" fmla="val 5652"/>
            </a:avLst>
          </a:prstGeom>
          <a:ln w="31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8243950" y="3851756"/>
            <a:ext cx="954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uk-UA" dirty="0" smtClean="0">
                <a:solidFill>
                  <a:srgbClr val="0000CC"/>
                </a:solidFill>
              </a:rPr>
              <a:t>2015 </a:t>
            </a:r>
            <a:r>
              <a:rPr lang="uk-UA" dirty="0">
                <a:solidFill>
                  <a:srgbClr val="0000CC"/>
                </a:solidFill>
              </a:rPr>
              <a:t>р.</a:t>
            </a:r>
          </a:p>
        </p:txBody>
      </p:sp>
    </p:spTree>
    <p:extLst>
      <p:ext uri="{BB962C8B-B14F-4D97-AF65-F5344CB8AC3E}">
        <p14:creationId xmlns:p14="http://schemas.microsoft.com/office/powerpoint/2010/main" xmlns="" val="66551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107504" y="311297"/>
            <a:ext cx="8119866" cy="59742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uk-UA" sz="3600" dirty="0" smtClean="0">
                <a:solidFill>
                  <a:schemeClr val="accent2">
                    <a:lumMod val="75000"/>
                  </a:schemeClr>
                </a:solidFill>
              </a:rPr>
              <a:t>ПОСИЛЕННЯ ІННОВАЦІЙНОЇ НАУКОВОЇ ДІЯЛЬНОСТІ</a:t>
            </a:r>
            <a:endParaRPr lang="uk-UA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124744"/>
            <a:ext cx="9114543" cy="720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5497" y="1196752"/>
            <a:ext cx="784887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Courier New" pitchFamily="49" charset="0"/>
              <a:buChar char="o"/>
            </a:pP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збільшити участь співробітників в міжнародних наукових грантах / проектах</a:t>
            </a:r>
            <a:endParaRPr lang="uk-UA" sz="2200" dirty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spcBef>
                <a:spcPts val="1200"/>
              </a:spcBef>
              <a:buFont typeface="Courier New" pitchFamily="49" charset="0"/>
              <a:buChar char="o"/>
            </a:pPr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підвищити рівень наукового цитування співробітників університету в міжнародних рейтингових журналах</a:t>
            </a:r>
          </a:p>
          <a:p>
            <a:pPr marL="342900" indent="-342900">
              <a:spcBef>
                <a:spcPts val="1200"/>
              </a:spcBef>
              <a:buFont typeface="Courier New" pitchFamily="49" charset="0"/>
              <a:buChar char="o"/>
            </a:pPr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запровадити матеріальне заохочення 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викладачів </a:t>
            </a:r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університету  за видатні наукові досягнення, у т.ч. підготовку статей у міжнародних журналах і 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підготовку наукових кадрів </a:t>
            </a:r>
          </a:p>
          <a:p>
            <a:pPr marL="342900" indent="-342900">
              <a:spcBef>
                <a:spcPts val="1200"/>
              </a:spcBef>
              <a:buFont typeface="Courier New" pitchFamily="49" charset="0"/>
              <a:buChar char="o"/>
            </a:pP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провести </a:t>
            </a:r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реорганізацію 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І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нститутів проблем патології та імунології 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в Науково-дослідний інститут експериментальної та клінічної медицини (з лабораторно-дослідницьким центром) з укріпленням 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матеріально-технічної бази і фінансуванням забезпечення пріоритетних досліджень</a:t>
            </a:r>
            <a:endParaRPr lang="uk-UA" sz="2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B0F9C7FD-DB12-4631-A9C7-FC531E3E43C6}" type="slidenum">
              <a:rPr lang="es-ES" altLang="ru-RU" sz="1400" kern="12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s-ES" altLang="ru-RU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13" name="Picture 3" descr="C:\Documents and Settings\Admin\Рабочий стол\uth,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8703" y="-1"/>
            <a:ext cx="435298" cy="476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Соединительная линия уступом 13"/>
          <p:cNvCxnSpPr/>
          <p:nvPr/>
        </p:nvCxnSpPr>
        <p:spPr>
          <a:xfrm rot="10800000">
            <a:off x="35497" y="102119"/>
            <a:ext cx="9098472" cy="418357"/>
          </a:xfrm>
          <a:prstGeom prst="bentConnector3">
            <a:avLst>
              <a:gd name="adj1" fmla="val 5652"/>
            </a:avLst>
          </a:prstGeom>
          <a:ln w="31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138406" y="5929330"/>
            <a:ext cx="100059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8" algn="r"/>
            <a:r>
              <a:rPr lang="uk-UA" sz="1900" dirty="0" smtClean="0">
                <a:solidFill>
                  <a:srgbClr val="0000CC"/>
                </a:solidFill>
              </a:rPr>
              <a:t>2015 р.</a:t>
            </a:r>
            <a:endParaRPr lang="uk-UA" sz="19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104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107504" y="311297"/>
            <a:ext cx="8119866" cy="59742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uk-UA" sz="3600" dirty="0" smtClean="0">
                <a:solidFill>
                  <a:schemeClr val="accent2">
                    <a:lumMod val="75000"/>
                  </a:schemeClr>
                </a:solidFill>
              </a:rPr>
              <a:t>ПОСИЛЕННЯ ІННОВАЦІЙНОЇ НАУКОВОЇ ДІЯЛЬНОСТІ</a:t>
            </a:r>
            <a:endParaRPr lang="uk-UA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124744"/>
            <a:ext cx="9114543" cy="720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5497" y="1465327"/>
            <a:ext cx="784887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Courier New" pitchFamily="49" charset="0"/>
              <a:buChar char="o"/>
            </a:pP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забезпечити </a:t>
            </a:r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пріоритетний розвиток студентської науки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,  товариства молодих вчених,  </a:t>
            </a:r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сприяти 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їхній участі </a:t>
            </a:r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у конкурсах наукових робіт, у т.ч. на отримання дослідницьких грантів та для 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науково-практичних стажувань  за кордоном</a:t>
            </a:r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endParaRPr lang="uk-UA" sz="2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spcBef>
                <a:spcPts val="1200"/>
              </a:spcBef>
              <a:buFont typeface="Courier New" pitchFamily="49" charset="0"/>
              <a:buChar char="o"/>
            </a:pP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збільшити </a:t>
            </a:r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кількість науково-практичних заходів на базі 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університету, </a:t>
            </a:r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у т.ч. </a:t>
            </a:r>
            <a:r>
              <a:rPr lang="uk-UA" sz="2200" dirty="0" err="1">
                <a:solidFill>
                  <a:schemeClr val="accent2">
                    <a:lumMod val="50000"/>
                  </a:schemeClr>
                </a:solidFill>
              </a:rPr>
              <a:t>Інтернет-конференцій</a:t>
            </a:r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з міжнародною участю</a:t>
            </a:r>
            <a:endParaRPr lang="uk-UA" sz="2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B0F9C7FD-DB12-4631-A9C7-FC531E3E43C6}" type="slidenum">
              <a:rPr lang="es-ES" altLang="ru-RU" sz="1400" kern="12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s-ES" altLang="ru-RU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13" name="Picture 3" descr="C:\Documents and Settings\Admin\Рабочий стол\uth,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8703" y="-1"/>
            <a:ext cx="435298" cy="476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Соединительная линия уступом 13"/>
          <p:cNvCxnSpPr/>
          <p:nvPr/>
        </p:nvCxnSpPr>
        <p:spPr>
          <a:xfrm rot="10800000">
            <a:off x="35497" y="102119"/>
            <a:ext cx="9098472" cy="418357"/>
          </a:xfrm>
          <a:prstGeom prst="bentConnector3">
            <a:avLst>
              <a:gd name="adj1" fmla="val 5652"/>
            </a:avLst>
          </a:prstGeom>
          <a:ln w="31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0333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107504" y="404664"/>
            <a:ext cx="8424936" cy="540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uk-UA" sz="3600" dirty="0" smtClean="0">
                <a:solidFill>
                  <a:schemeClr val="accent2">
                    <a:lumMod val="75000"/>
                  </a:schemeClr>
                </a:solidFill>
              </a:rPr>
              <a:t> УДОСКОНАЛЕННЯ ЛІКУВАЛЬНО-КОНСУЛЬТАТИВНОЇ РОБОТИ </a:t>
            </a:r>
            <a:endParaRPr lang="uk-UA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124744"/>
            <a:ext cx="9114543" cy="720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5495" y="1325803"/>
            <a:ext cx="820891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Courier New" pitchFamily="49" charset="0"/>
              <a:buChar char="o"/>
            </a:pP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створити 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університетську </a:t>
            </a: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клініку(і) </a:t>
            </a:r>
          </a:p>
          <a:p>
            <a:pPr marL="342900" indent="-342900">
              <a:spcBef>
                <a:spcPts val="1200"/>
              </a:spcBef>
              <a:buFont typeface="Courier New" pitchFamily="49" charset="0"/>
              <a:buChar char="o"/>
            </a:pP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</a:rPr>
              <a:t>впрваджувати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на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</a:rPr>
              <a:t>клінічних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базах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</a:rPr>
              <a:t>нові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лiкувальні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технологiї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разом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із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вітчизняними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і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закордонними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партнерами з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</a:rPr>
              <a:t>використанням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</a:rPr>
              <a:t>коштів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</a:rPr>
              <a:t>університету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spcBef>
                <a:spcPts val="1200"/>
              </a:spcBef>
              <a:buFont typeface="Courier New" pitchFamily="49" charset="0"/>
              <a:buChar char="o"/>
            </a:pP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</a:rPr>
              <a:t>інтенсифікувати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</a:rPr>
              <a:t>спiвпрацю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</a:rPr>
              <a:t>унiверситету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з органами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охорони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</a:rPr>
              <a:t>здоров'я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spcBef>
                <a:spcPts val="1200"/>
              </a:spcBef>
              <a:buFont typeface="Courier New" pitchFamily="49" charset="0"/>
              <a:buChar char="o"/>
            </a:pP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</a:rPr>
              <a:t>сприяти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</a:rPr>
              <a:t>розвитку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лікарського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самоврядування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, в т. ч.шляхом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</a:rPr>
              <a:t>збільшення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</a:rPr>
              <a:t>представництва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ПВС в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</a:rPr>
              <a:t>керівництві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</a:rPr>
              <a:t>професійних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</a:rPr>
              <a:t>асоціацій</a:t>
            </a:r>
            <a:endParaRPr lang="uk-UA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B0F9C7FD-DB12-4631-A9C7-FC531E3E43C6}" type="slidenum">
              <a:rPr lang="es-ES" altLang="ru-RU" sz="1400" kern="12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s-ES" altLang="ru-RU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12" name="Picture 3" descr="C:\Documents and Settings\Admin\Рабочий стол\uth,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8703" y="-1"/>
            <a:ext cx="435298" cy="476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Соединительная линия уступом 12"/>
          <p:cNvCxnSpPr/>
          <p:nvPr/>
        </p:nvCxnSpPr>
        <p:spPr>
          <a:xfrm rot="10800000">
            <a:off x="35497" y="102119"/>
            <a:ext cx="9098472" cy="418357"/>
          </a:xfrm>
          <a:prstGeom prst="bentConnector3">
            <a:avLst>
              <a:gd name="adj1" fmla="val 5652"/>
            </a:avLst>
          </a:prstGeom>
          <a:ln w="31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0624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268558" y="404664"/>
            <a:ext cx="6751714" cy="5040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uk-UA" sz="3600" dirty="0" smtClean="0">
                <a:solidFill>
                  <a:schemeClr val="accent2">
                    <a:lumMod val="75000"/>
                  </a:schemeClr>
                </a:solidFill>
              </a:rPr>
              <a:t>РОЗШИРЕННЯ МІЖНАРОДНОЇ ІНТЕГРАЦІЇ</a:t>
            </a:r>
            <a:endParaRPr lang="uk-UA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124744"/>
            <a:ext cx="9114543" cy="720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5497" y="1325803"/>
            <a:ext cx="784887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Courier New" pitchFamily="49" charset="0"/>
              <a:buChar char="o"/>
            </a:pP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розробити 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та впровадити комплексну програму інтеграції університету в загальноєвропейську систему освіти і </a:t>
            </a: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науки</a:t>
            </a:r>
            <a:endParaRPr lang="uk-UA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spcBef>
                <a:spcPts val="1200"/>
              </a:spcBef>
              <a:buFont typeface="Courier New" pitchFamily="49" charset="0"/>
              <a:buChar char="o"/>
            </a:pP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розширити участь університету 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у міжнародних наукових та освітніх </a:t>
            </a: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проектах, створити організаційне забезпечення для пошуку грантів</a:t>
            </a:r>
          </a:p>
          <a:p>
            <a:pPr marL="342900" indent="-342900">
              <a:spcBef>
                <a:spcPts val="1200"/>
              </a:spcBef>
              <a:buFont typeface="Courier New" pitchFamily="49" charset="0"/>
              <a:buChar char="o"/>
            </a:pP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збільшувати </a:t>
            </a: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залучення 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іноземних студентів до навчання в університеті, зокрема на англомовних </a:t>
            </a: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програмах</a:t>
            </a:r>
          </a:p>
          <a:p>
            <a:pPr marL="342900" indent="-342900">
              <a:spcBef>
                <a:spcPts val="1200"/>
              </a:spcBef>
              <a:buFont typeface="Courier New" pitchFamily="49" charset="0"/>
              <a:buChar char="o"/>
            </a:pP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запровадити  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програму «подвійний диплом» з </a:t>
            </a: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декількома закладами-партнерами, зокрема,  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у сфері фармацевтичної освіти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B0F9C7FD-DB12-4631-A9C7-FC531E3E43C6}" type="slidenum">
              <a:rPr lang="es-ES" altLang="ru-RU" sz="1400" kern="12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s-ES" altLang="ru-RU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52357" y="4484439"/>
            <a:ext cx="1000595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8" algn="r"/>
            <a:r>
              <a:rPr lang="uk-UA" sz="1900" dirty="0" smtClean="0">
                <a:solidFill>
                  <a:srgbClr val="0000CC"/>
                </a:solidFill>
              </a:rPr>
              <a:t>2016 р.</a:t>
            </a:r>
            <a:endParaRPr lang="uk-UA" sz="1900" dirty="0">
              <a:solidFill>
                <a:srgbClr val="0000CC"/>
              </a:solidFill>
            </a:endParaRPr>
          </a:p>
        </p:txBody>
      </p:sp>
      <p:pic>
        <p:nvPicPr>
          <p:cNvPr id="11" name="Picture 3" descr="C:\Documents and Settings\Admin\Рабочий стол\uth,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8703" y="-1"/>
            <a:ext cx="435298" cy="476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Соединительная линия уступом 11"/>
          <p:cNvCxnSpPr/>
          <p:nvPr/>
        </p:nvCxnSpPr>
        <p:spPr>
          <a:xfrm rot="10800000">
            <a:off x="35497" y="102119"/>
            <a:ext cx="9098472" cy="418357"/>
          </a:xfrm>
          <a:prstGeom prst="bentConnector3">
            <a:avLst>
              <a:gd name="adj1" fmla="val 5652"/>
            </a:avLst>
          </a:prstGeom>
          <a:ln w="31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738785" y="1628800"/>
            <a:ext cx="1414170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8" algn="r"/>
            <a:r>
              <a:rPr lang="uk-UA" sz="1900" dirty="0" smtClean="0">
                <a:solidFill>
                  <a:srgbClr val="0000CC"/>
                </a:solidFill>
              </a:rPr>
              <a:t> до 2016</a:t>
            </a:r>
            <a:r>
              <a:rPr lang="en-US" sz="1900" dirty="0" smtClean="0">
                <a:solidFill>
                  <a:srgbClr val="0000CC"/>
                </a:solidFill>
              </a:rPr>
              <a:t> </a:t>
            </a:r>
            <a:r>
              <a:rPr lang="uk-UA" sz="1900" dirty="0" smtClean="0">
                <a:solidFill>
                  <a:srgbClr val="0000CC"/>
                </a:solidFill>
              </a:rPr>
              <a:t>р.</a:t>
            </a:r>
            <a:endParaRPr lang="uk-UA" sz="1900" dirty="0">
              <a:solidFill>
                <a:srgbClr val="0000CC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72397" y="2428869"/>
            <a:ext cx="157160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8" algn="r"/>
            <a:r>
              <a:rPr lang="uk-UA" sz="1900" dirty="0" smtClean="0">
                <a:solidFill>
                  <a:srgbClr val="0000CC"/>
                </a:solidFill>
              </a:rPr>
              <a:t> до 2016</a:t>
            </a:r>
            <a:r>
              <a:rPr lang="en-US" sz="1900" dirty="0" smtClean="0">
                <a:solidFill>
                  <a:srgbClr val="0000CC"/>
                </a:solidFill>
              </a:rPr>
              <a:t> </a:t>
            </a:r>
            <a:r>
              <a:rPr lang="uk-UA" sz="1900" dirty="0" smtClean="0">
                <a:solidFill>
                  <a:srgbClr val="0000CC"/>
                </a:solidFill>
              </a:rPr>
              <a:t>р.</a:t>
            </a:r>
            <a:endParaRPr lang="uk-UA" sz="19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959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268558" y="360040"/>
            <a:ext cx="8119866" cy="57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uk-UA" sz="3600" dirty="0" smtClean="0">
                <a:solidFill>
                  <a:schemeClr val="accent2">
                    <a:lumMod val="75000"/>
                  </a:schemeClr>
                </a:solidFill>
              </a:rPr>
              <a:t>ПОДАЛЬШИЙ ДУХОВНИЙ ТА КОРПОРАТИВНИЙ РОЗВИТОК</a:t>
            </a:r>
            <a:endParaRPr lang="uk-UA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124744"/>
            <a:ext cx="9114543" cy="720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5496" y="1325803"/>
            <a:ext cx="8890855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Courier New" pitchFamily="49" charset="0"/>
              <a:buChar char="o"/>
            </a:pP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забезпечувати  (в </a:t>
            </a:r>
            <a:r>
              <a:rPr lang="uk-UA" sz="2000" dirty="0" err="1" smtClean="0">
                <a:solidFill>
                  <a:schemeClr val="accent2">
                    <a:lumMod val="50000"/>
                  </a:schemeClr>
                </a:solidFill>
              </a:rPr>
              <a:t>т.ч</a:t>
            </a: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2000" dirty="0" err="1" smtClean="0">
                <a:solidFill>
                  <a:schemeClr val="accent2">
                    <a:lumMod val="50000"/>
                  </a:schemeClr>
                </a:solidFill>
              </a:rPr>
              <a:t>ресурсно</a:t>
            </a: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) </a:t>
            </a: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паралельний розвиток 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студентського </a:t>
            </a: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самоврядування</a:t>
            </a:r>
          </a:p>
          <a:p>
            <a:pPr marL="342900" indent="-342900">
              <a:spcBef>
                <a:spcPts val="600"/>
              </a:spcBef>
              <a:buFont typeface="Courier New" pitchFamily="49" charset="0"/>
              <a:buChar char="o"/>
            </a:pP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збільшити участь 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студентів університету в проектах  </a:t>
            </a: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українських  та міжнародних 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студентських організацій </a:t>
            </a: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(з відповідною ресурсною підтримкою)</a:t>
            </a:r>
            <a:endParaRPr lang="uk-UA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buFont typeface="Courier New" pitchFamily="49" charset="0"/>
              <a:buChar char="o"/>
            </a:pP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розробити систему заохочення </a:t>
            </a: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викладачів</a:t>
            </a:r>
            <a:endParaRPr lang="uk-UA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buFont typeface="Courier New" pitchFamily="49" charset="0"/>
              <a:buChar char="o"/>
            </a:pP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підтримувати  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досвідчених викладачів університету шляхом максимального використання їх науково-педагогічного та клінічного </a:t>
            </a: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потенціалу</a:t>
            </a:r>
            <a:endParaRPr lang="uk-UA" sz="800" dirty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buFont typeface="Courier New" pitchFamily="49" charset="0"/>
              <a:buChar char="o"/>
            </a:pP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сприяти 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розвитку волонтерського руху </a:t>
            </a: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і іншій громадській діяльності  (виборні кампанії тощо) студентів  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і викладачів </a:t>
            </a: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, а також фахового вдосконалення (</a:t>
            </a:r>
            <a:r>
              <a:rPr lang="uk-UA" sz="2000" dirty="0" err="1" smtClean="0">
                <a:solidFill>
                  <a:schemeClr val="accent2">
                    <a:lumMod val="50000"/>
                  </a:schemeClr>
                </a:solidFill>
              </a:rPr>
              <a:t>брейн-ринги</a:t>
            </a: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 та ін.) </a:t>
            </a:r>
          </a:p>
          <a:p>
            <a:pPr marL="342900" indent="-342900">
              <a:spcBef>
                <a:spcPts val="600"/>
              </a:spcBef>
              <a:buFont typeface="Courier New" pitchFamily="49" charset="0"/>
              <a:buChar char="o"/>
            </a:pP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створити 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музей історії Університету</a:t>
            </a:r>
          </a:p>
          <a:p>
            <a:pPr marL="342900" indent="-342900">
              <a:spcBef>
                <a:spcPts val="600"/>
              </a:spcBef>
              <a:buFont typeface="Courier New" pitchFamily="49" charset="0"/>
              <a:buChar char="o"/>
            </a:pP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гідно підготуватися до 175-річчя НМУ імені О.О. Богомольця,  забезпечити здійснення урочистих заходів, у т.ч. наукових конференцій, ювілейних науково-історичних видань </a:t>
            </a: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тощо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B0F9C7FD-DB12-4631-A9C7-FC531E3E43C6}" type="slidenum">
              <a:rPr lang="es-ES" altLang="ru-RU" sz="1400" kern="12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s-ES" altLang="ru-RU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13" name="Picture 3" descr="C:\Documents and Settings\Admin\Рабочий стол\uth,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8703" y="-1"/>
            <a:ext cx="435298" cy="476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Соединительная линия уступом 13"/>
          <p:cNvCxnSpPr/>
          <p:nvPr/>
        </p:nvCxnSpPr>
        <p:spPr>
          <a:xfrm rot="10800000">
            <a:off x="35497" y="102119"/>
            <a:ext cx="9098472" cy="418357"/>
          </a:xfrm>
          <a:prstGeom prst="bentConnector3">
            <a:avLst>
              <a:gd name="adj1" fmla="val 5652"/>
            </a:avLst>
          </a:prstGeom>
          <a:ln w="31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152357" y="5420543"/>
            <a:ext cx="1000595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8" algn="r"/>
            <a:r>
              <a:rPr lang="uk-UA" sz="1900" dirty="0" smtClean="0">
                <a:solidFill>
                  <a:srgbClr val="0000CC"/>
                </a:solidFill>
              </a:rPr>
              <a:t>2016 р.</a:t>
            </a:r>
            <a:endParaRPr lang="uk-UA" sz="1900" dirty="0">
              <a:solidFill>
                <a:srgbClr val="0000CC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152357" y="6309320"/>
            <a:ext cx="1000595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8" algn="r"/>
            <a:r>
              <a:rPr lang="uk-UA" sz="1900" dirty="0" smtClean="0">
                <a:solidFill>
                  <a:srgbClr val="0000CC"/>
                </a:solidFill>
              </a:rPr>
              <a:t>2016 р.</a:t>
            </a:r>
            <a:endParaRPr lang="uk-UA" sz="1900" dirty="0">
              <a:solidFill>
                <a:srgbClr val="0000C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29587" y="3000372"/>
            <a:ext cx="121441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8" algn="r"/>
            <a:r>
              <a:rPr lang="uk-UA" sz="1900" dirty="0" smtClean="0">
                <a:solidFill>
                  <a:srgbClr val="0000CC"/>
                </a:solidFill>
              </a:rPr>
              <a:t>2015 </a:t>
            </a:r>
            <a:r>
              <a:rPr lang="uk-UA" sz="1900" dirty="0" smtClean="0">
                <a:solidFill>
                  <a:srgbClr val="0000CC"/>
                </a:solidFill>
              </a:rPr>
              <a:t>р.</a:t>
            </a:r>
            <a:endParaRPr lang="uk-UA" sz="19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191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107505" y="360040"/>
            <a:ext cx="8496944" cy="5486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uk-UA" sz="3600" dirty="0" smtClean="0">
                <a:solidFill>
                  <a:schemeClr val="accent2">
                    <a:lumMod val="75000"/>
                  </a:schemeClr>
                </a:solidFill>
              </a:rPr>
              <a:t>ПІДВИЩЕННЯ ЕФЕКТИВНОСТІ ФІНАНСОВО-ЕКОНОМІЧНОЇ ДІЯЛЬНОСТІ </a:t>
            </a:r>
            <a:endParaRPr lang="uk-UA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124744"/>
            <a:ext cx="9114543" cy="720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5496" y="1311146"/>
            <a:ext cx="8083713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Courier New" pitchFamily="49" charset="0"/>
              <a:buChar char="o"/>
            </a:pPr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у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сунути умови для корупції шляхом колегіальності, прозорості, відкритості витрачання коштів університету</a:t>
            </a:r>
          </a:p>
          <a:p>
            <a:pPr marL="342900" indent="-342900">
              <a:spcBef>
                <a:spcPts val="1200"/>
              </a:spcBef>
              <a:buFont typeface="Courier New" pitchFamily="49" charset="0"/>
              <a:buChar char="o"/>
            </a:pP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розвивати </a:t>
            </a:r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багатоканальне фінансування, 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збільшувати </a:t>
            </a:r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його за рахунок позабюджетних 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джерел</a:t>
            </a:r>
          </a:p>
          <a:p>
            <a:pPr marL="342900" indent="-342900">
              <a:spcBef>
                <a:spcPts val="1200"/>
              </a:spcBef>
              <a:buFont typeface="Courier New" pitchFamily="49" charset="0"/>
              <a:buChar char="o"/>
            </a:pPr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с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творити </a:t>
            </a:r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та розпочати реалізацію екологічної програми 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(енергозберігаючі </a:t>
            </a:r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технологій освітлення та тепла, сортування сміття, використання при капітальних ремонтах екологічно чистих матеріалів та технологій 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тощо)</a:t>
            </a:r>
          </a:p>
          <a:p>
            <a:pPr marL="342900" indent="-342900">
              <a:spcBef>
                <a:spcPts val="1200"/>
              </a:spcBef>
              <a:buFont typeface="Courier New" pitchFamily="49" charset="0"/>
              <a:buChar char="o"/>
            </a:pP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щорічно фінансувати ремонтні роботи для забезпечення належних умов проживання та навчання (праці) в корпусах НМУ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B0F9C7FD-DB12-4631-A9C7-FC531E3E43C6}" type="slidenum">
              <a:rPr lang="es-ES" altLang="ru-RU" sz="1400" kern="12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s-ES" altLang="ru-RU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19209" y="4077072"/>
            <a:ext cx="1000595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8" algn="r"/>
            <a:r>
              <a:rPr lang="uk-UA" sz="1900" dirty="0" smtClean="0">
                <a:solidFill>
                  <a:srgbClr val="0000CC"/>
                </a:solidFill>
              </a:rPr>
              <a:t>2016 р.</a:t>
            </a:r>
            <a:endParaRPr lang="uk-UA" sz="1900" dirty="0">
              <a:solidFill>
                <a:srgbClr val="0000CC"/>
              </a:solidFill>
            </a:endParaRPr>
          </a:p>
        </p:txBody>
      </p:sp>
      <p:pic>
        <p:nvPicPr>
          <p:cNvPr id="14" name="Picture 3" descr="C:\Documents and Settings\Admin\Рабочий стол\uth,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8703" y="-1"/>
            <a:ext cx="435298" cy="476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Соединительная линия уступом 14"/>
          <p:cNvCxnSpPr/>
          <p:nvPr/>
        </p:nvCxnSpPr>
        <p:spPr>
          <a:xfrm rot="10800000">
            <a:off x="35497" y="102119"/>
            <a:ext cx="9098472" cy="418357"/>
          </a:xfrm>
          <a:prstGeom prst="bentConnector3">
            <a:avLst>
              <a:gd name="adj1" fmla="val 5652"/>
            </a:avLst>
          </a:prstGeom>
          <a:ln w="31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3716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107505" y="360040"/>
            <a:ext cx="8496944" cy="5486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uk-UA" sz="3600" dirty="0" smtClean="0">
                <a:solidFill>
                  <a:schemeClr val="accent2">
                    <a:lumMod val="75000"/>
                  </a:schemeClr>
                </a:solidFill>
              </a:rPr>
              <a:t>ПІДВИЩЕННЯ ЕФЕКТИВНОСТІ ФІНАНСОВО-ЕКОНОМІЧНОЇ ДІЯЛЬНОСТІ </a:t>
            </a:r>
            <a:endParaRPr lang="uk-UA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124744"/>
            <a:ext cx="9114543" cy="720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5496" y="1340182"/>
            <a:ext cx="8240967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Courier New" pitchFamily="49" charset="0"/>
              <a:buChar char="o"/>
            </a:pP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ввести в експлуатацію гуртожиток №8  </a:t>
            </a:r>
          </a:p>
          <a:p>
            <a:pPr marL="342900" indent="-342900">
              <a:spcBef>
                <a:spcPts val="1200"/>
              </a:spcBef>
              <a:buFont typeface="Courier New" pitchFamily="49" charset="0"/>
              <a:buChar char="o"/>
            </a:pPr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с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творити </a:t>
            </a:r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мережу університетських пунктів громадського харчування у навчальних корпусах та гуртожитках з конкурентоспроможними 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цінами</a:t>
            </a:r>
          </a:p>
          <a:p>
            <a:pPr marL="342900" indent="-342900">
              <a:spcBef>
                <a:spcPts val="1200"/>
              </a:spcBef>
              <a:buFont typeface="Courier New" pitchFamily="49" charset="0"/>
              <a:buChar char="o"/>
            </a:pPr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с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творити </a:t>
            </a:r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«Видавничий дім НМУ імені О.О.Богомольця» </a:t>
            </a:r>
            <a:endParaRPr lang="uk-UA" sz="2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spcBef>
                <a:spcPts val="1200"/>
              </a:spcBef>
              <a:buFont typeface="Courier New" pitchFamily="49" charset="0"/>
              <a:buChar char="o"/>
            </a:pP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забезпечити </a:t>
            </a:r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організацію пільгового медичного обслуговування 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і диспансеризації співробітників 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університету</a:t>
            </a:r>
            <a:endParaRPr lang="uk-UA" sz="2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B0F9C7FD-DB12-4631-A9C7-FC531E3E43C6}" type="slidenum">
              <a:rPr lang="es-ES" altLang="ru-RU" sz="1400" kern="12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s-ES" altLang="ru-RU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19209" y="3068960"/>
            <a:ext cx="1000595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8" algn="r"/>
            <a:r>
              <a:rPr lang="uk-UA" sz="1900" dirty="0" smtClean="0">
                <a:solidFill>
                  <a:srgbClr val="0000CC"/>
                </a:solidFill>
              </a:rPr>
              <a:t>2017 р.</a:t>
            </a:r>
            <a:endParaRPr lang="uk-UA" sz="1900" dirty="0">
              <a:solidFill>
                <a:srgbClr val="0000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19209" y="1340182"/>
            <a:ext cx="1000595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8" algn="r"/>
            <a:r>
              <a:rPr lang="uk-UA" sz="1900" dirty="0" smtClean="0">
                <a:solidFill>
                  <a:srgbClr val="0000CC"/>
                </a:solidFill>
              </a:rPr>
              <a:t>2019 р.</a:t>
            </a:r>
            <a:endParaRPr lang="uk-UA" sz="1900" dirty="0">
              <a:solidFill>
                <a:srgbClr val="0000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19209" y="2636912"/>
            <a:ext cx="1000595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8" algn="r"/>
            <a:r>
              <a:rPr lang="uk-UA" sz="1900" dirty="0" smtClean="0">
                <a:solidFill>
                  <a:srgbClr val="0000CC"/>
                </a:solidFill>
              </a:rPr>
              <a:t>2016 р.</a:t>
            </a:r>
            <a:endParaRPr lang="uk-UA" sz="1900" dirty="0">
              <a:solidFill>
                <a:srgbClr val="0000C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29830" y="4214818"/>
            <a:ext cx="141417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8" algn="r"/>
            <a:r>
              <a:rPr lang="uk-UA" sz="1900" dirty="0" smtClean="0">
                <a:solidFill>
                  <a:srgbClr val="0000CC"/>
                </a:solidFill>
              </a:rPr>
              <a:t> до 2017 </a:t>
            </a:r>
            <a:r>
              <a:rPr lang="uk-UA" sz="1900" dirty="0" smtClean="0">
                <a:solidFill>
                  <a:srgbClr val="0000CC"/>
                </a:solidFill>
              </a:rPr>
              <a:t>р.</a:t>
            </a:r>
            <a:endParaRPr lang="uk-UA" sz="1900" dirty="0">
              <a:solidFill>
                <a:srgbClr val="0000CC"/>
              </a:solidFill>
            </a:endParaRPr>
          </a:p>
        </p:txBody>
      </p:sp>
      <p:pic>
        <p:nvPicPr>
          <p:cNvPr id="14" name="Picture 3" descr="C:\Documents and Settings\Admin\Рабочий стол\uth,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8703" y="-1"/>
            <a:ext cx="435298" cy="476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Соединительная линия уступом 14"/>
          <p:cNvCxnSpPr/>
          <p:nvPr/>
        </p:nvCxnSpPr>
        <p:spPr>
          <a:xfrm rot="10800000">
            <a:off x="35497" y="102119"/>
            <a:ext cx="9098472" cy="418357"/>
          </a:xfrm>
          <a:prstGeom prst="bentConnector3">
            <a:avLst>
              <a:gd name="adj1" fmla="val 5652"/>
            </a:avLst>
          </a:prstGeom>
          <a:ln w="31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5983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9"/>
          <p:cNvSpPr>
            <a:spLocks noChangeArrowheads="1"/>
          </p:cNvSpPr>
          <p:nvPr/>
        </p:nvSpPr>
        <p:spPr bwMode="auto">
          <a:xfrm>
            <a:off x="219011" y="4293096"/>
            <a:ext cx="8895532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внесок у збереження здоров'я населення та розвиток медицини, задоволення потреб суспільства і країни через якісну медичну 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освіту</a:t>
            </a:r>
            <a:r>
              <a:rPr lang="en-US" sz="2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і лікувально-консультативну </a:t>
            </a:r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допомогу, виконання пріоритетних наукових досліджень</a:t>
            </a:r>
          </a:p>
        </p:txBody>
      </p:sp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251520" y="663668"/>
            <a:ext cx="1008112" cy="5040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uk-UA" sz="36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МЕТА</a:t>
            </a:r>
            <a:endParaRPr lang="uk-UA" sz="3600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268558" y="3397402"/>
            <a:ext cx="1386206" cy="5040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ru-RU" sz="36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МІСІЯ</a:t>
            </a:r>
            <a:endParaRPr lang="uk-UA" sz="3600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340768"/>
            <a:ext cx="9114543" cy="720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19011" y="1445875"/>
            <a:ext cx="86764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інтеграція </a:t>
            </a:r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університету в світовий освітній та   науковий медичний простір</a:t>
            </a:r>
            <a:endParaRPr lang="ru-RU" sz="2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4077072"/>
            <a:ext cx="9114543" cy="720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B0F9C7FD-DB12-4631-A9C7-FC531E3E43C6}" type="slidenum">
              <a:rPr lang="es-ES" altLang="ru-RU" sz="1400" kern="12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s-ES" altLang="ru-RU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33" name="Picture 3" descr="C:\Documents and Settings\Admin\Рабочий стол\uth,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8703" y="-1"/>
            <a:ext cx="435298" cy="476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34" name="Соединительная линия уступом 33"/>
          <p:cNvCxnSpPr/>
          <p:nvPr/>
        </p:nvCxnSpPr>
        <p:spPr>
          <a:xfrm rot="10800000">
            <a:off x="35497" y="102119"/>
            <a:ext cx="9098472" cy="418357"/>
          </a:xfrm>
          <a:prstGeom prst="bentConnector3">
            <a:avLst>
              <a:gd name="adj1" fmla="val 5652"/>
            </a:avLst>
          </a:prstGeom>
          <a:ln w="31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8424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107504" y="404664"/>
            <a:ext cx="8424936" cy="5040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uk-UA" sz="3600" dirty="0">
                <a:solidFill>
                  <a:schemeClr val="accent2">
                    <a:lumMod val="75000"/>
                  </a:schemeClr>
                </a:solidFill>
              </a:rPr>
              <a:t>ОСНОВНІ НАПРЯМИ СТРАТЕГІЧНОГО РОЗВИТКУ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1124744"/>
            <a:ext cx="9114543" cy="720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63027" y="1340768"/>
            <a:ext cx="7953389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0700" lvl="0" indent="-34290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забезпечення якісного менеджменту</a:t>
            </a:r>
          </a:p>
          <a:p>
            <a:pPr marL="520700" lvl="0" indent="-34290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приведення </a:t>
            </a:r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якості 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освітянської діяльності </a:t>
            </a:r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до міжнародних 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стандартів</a:t>
            </a:r>
            <a:endParaRPr lang="uk-UA" sz="2200" dirty="0">
              <a:solidFill>
                <a:schemeClr val="accent2">
                  <a:lumMod val="50000"/>
                </a:schemeClr>
              </a:solidFill>
            </a:endParaRPr>
          </a:p>
          <a:p>
            <a:pPr marL="520700" lvl="0" indent="-34290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посилення </a:t>
            </a:r>
            <a:r>
              <a:rPr lang="uk-UA" sz="2200" dirty="0" err="1">
                <a:solidFill>
                  <a:schemeClr val="accent2">
                    <a:lumMod val="50000"/>
                  </a:schemeClr>
                </a:solidFill>
              </a:rPr>
              <a:t>інноваційності</a:t>
            </a:r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 наукової 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діяльності</a:t>
            </a:r>
            <a:endParaRPr lang="uk-UA" sz="2200" dirty="0">
              <a:solidFill>
                <a:schemeClr val="accent2">
                  <a:lumMod val="50000"/>
                </a:schemeClr>
              </a:solidFill>
            </a:endParaRPr>
          </a:p>
          <a:p>
            <a:pPr marL="520700" indent="-34290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розширення міжнародної інтеграції</a:t>
            </a:r>
          </a:p>
          <a:p>
            <a:pPr marL="520700" lvl="0" indent="-34290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удосконалення </a:t>
            </a:r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лікувально-консультативної 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роботи</a:t>
            </a:r>
            <a:endParaRPr lang="uk-UA" sz="2200" dirty="0">
              <a:solidFill>
                <a:schemeClr val="accent2">
                  <a:lumMod val="50000"/>
                </a:schemeClr>
              </a:solidFill>
            </a:endParaRPr>
          </a:p>
          <a:p>
            <a:pPr marL="520700" lvl="0" indent="-34290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подальший духовний та корпоративний 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розвиток</a:t>
            </a:r>
            <a:endParaRPr lang="uk-UA" sz="2200" dirty="0">
              <a:solidFill>
                <a:schemeClr val="accent2">
                  <a:lumMod val="50000"/>
                </a:schemeClr>
              </a:solidFill>
            </a:endParaRPr>
          </a:p>
          <a:p>
            <a:pPr marL="520700" lvl="0" indent="-34290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підвищення </a:t>
            </a:r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ефективності фінансово-економічної діяльності</a:t>
            </a:r>
            <a:endParaRPr lang="ru-RU" sz="2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B0F9C7FD-DB12-4631-A9C7-FC531E3E43C6}" type="slidenum">
              <a:rPr lang="es-ES" altLang="ru-RU" sz="1400" kern="12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s-ES" altLang="ru-RU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9" name="Picture 3" descr="C:\Documents and Settings\Admin\Рабочий стол\uth,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8703" y="-1"/>
            <a:ext cx="435298" cy="476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Соединительная линия уступом 9"/>
          <p:cNvCxnSpPr/>
          <p:nvPr/>
        </p:nvCxnSpPr>
        <p:spPr>
          <a:xfrm rot="10800000">
            <a:off x="35497" y="102119"/>
            <a:ext cx="9098472" cy="418357"/>
          </a:xfrm>
          <a:prstGeom prst="bentConnector3">
            <a:avLst>
              <a:gd name="adj1" fmla="val 5652"/>
            </a:avLst>
          </a:prstGeom>
          <a:ln w="31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8424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107504" y="404664"/>
            <a:ext cx="2071194" cy="5040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uk-UA" sz="3600" dirty="0" smtClean="0">
                <a:solidFill>
                  <a:schemeClr val="accent2">
                    <a:lumMod val="75000"/>
                  </a:schemeClr>
                </a:solidFill>
              </a:rPr>
              <a:t>ЦІННОСТІ</a:t>
            </a:r>
            <a:endParaRPr lang="uk-UA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124744"/>
            <a:ext cx="9114543" cy="720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95536" y="1340768"/>
            <a:ext cx="7848872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0700" indent="-34290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патріотизм і соціальна відповідальність</a:t>
            </a:r>
          </a:p>
          <a:p>
            <a:pPr marL="520700" indent="-34290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демократизм і  гласність</a:t>
            </a:r>
          </a:p>
          <a:p>
            <a:pPr marL="520700" indent="-34290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професіоналізм</a:t>
            </a:r>
          </a:p>
          <a:p>
            <a:pPr marL="520700" indent="-34290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поєднання </a:t>
            </a:r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інноваційної спрямованості із збереженням 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традицій</a:t>
            </a:r>
            <a:endParaRPr lang="uk-UA" sz="2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B0F9C7FD-DB12-4631-A9C7-FC531E3E43C6}" type="slidenum">
              <a:rPr lang="es-ES" altLang="ru-RU" sz="1400" kern="12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s-ES" altLang="ru-RU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9" name="Picture 3" descr="C:\Documents and Settings\Admin\Рабочий стол\uth,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8703" y="-1"/>
            <a:ext cx="435298" cy="476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Соединительная линия уступом 9"/>
          <p:cNvCxnSpPr/>
          <p:nvPr/>
        </p:nvCxnSpPr>
        <p:spPr>
          <a:xfrm rot="10800000">
            <a:off x="35497" y="102119"/>
            <a:ext cx="9098472" cy="418357"/>
          </a:xfrm>
          <a:prstGeom prst="bentConnector3">
            <a:avLst>
              <a:gd name="adj1" fmla="val 5652"/>
            </a:avLst>
          </a:prstGeom>
          <a:ln w="31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5261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107504" y="404664"/>
            <a:ext cx="2655777" cy="5040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uk-UA" sz="3600" dirty="0" smtClean="0">
                <a:solidFill>
                  <a:schemeClr val="accent2">
                    <a:lumMod val="75000"/>
                  </a:schemeClr>
                </a:solidFill>
              </a:rPr>
              <a:t>ПРИНЦИПИ</a:t>
            </a:r>
            <a:endParaRPr lang="uk-UA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124744"/>
            <a:ext cx="9114543" cy="720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56037" y="1340768"/>
            <a:ext cx="7600339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внесок 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у </a:t>
            </a:r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розбудову України через освіту і 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науку</a:t>
            </a:r>
            <a:endParaRPr lang="uk-UA" sz="2200" dirty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лідерство</a:t>
            </a:r>
            <a:endParaRPr lang="uk-UA" sz="2200" dirty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прозорість </a:t>
            </a:r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управлінської 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діяльності</a:t>
            </a:r>
            <a:endParaRPr lang="uk-UA" sz="2200" dirty="0">
              <a:solidFill>
                <a:schemeClr val="accent2">
                  <a:lumMod val="50000"/>
                </a:scheme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сприяння самореалізації і професійному 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розвитку кожного</a:t>
            </a:r>
            <a:endParaRPr lang="uk-UA" sz="2200" dirty="0">
              <a:solidFill>
                <a:schemeClr val="accent2">
                  <a:lumMod val="50000"/>
                </a:schemeClr>
              </a:solidFill>
            </a:endParaRPr>
          </a:p>
          <a:p>
            <a:pPr marL="342900" lvl="0" indent="-342900">
              <a:lnSpc>
                <a:spcPct val="150000"/>
              </a:lnSpc>
              <a:buFont typeface="Courier New" pitchFamily="49" charset="0"/>
              <a:buChar char="o"/>
            </a:pP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оптимальне використання </a:t>
            </a:r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фінансових та матеріально-технічних 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ресурсів</a:t>
            </a:r>
            <a:endParaRPr lang="uk-UA" sz="2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B0F9C7FD-DB12-4631-A9C7-FC531E3E43C6}" type="slidenum">
              <a:rPr lang="es-ES" altLang="ru-RU" sz="1400" kern="12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s-ES" altLang="ru-RU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9" name="Picture 3" descr="C:\Documents and Settings\Admin\Рабочий стол\uth,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8703" y="-1"/>
            <a:ext cx="435298" cy="476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Соединительная линия уступом 9"/>
          <p:cNvCxnSpPr/>
          <p:nvPr/>
        </p:nvCxnSpPr>
        <p:spPr>
          <a:xfrm rot="10800000">
            <a:off x="35497" y="102119"/>
            <a:ext cx="9098472" cy="418357"/>
          </a:xfrm>
          <a:prstGeom prst="bentConnector3">
            <a:avLst>
              <a:gd name="adj1" fmla="val 5652"/>
            </a:avLst>
          </a:prstGeom>
          <a:ln w="31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5645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B0F9C7FD-DB12-4631-A9C7-FC531E3E43C6}" type="slidenum">
              <a:rPr lang="es-ES" altLang="ru-RU" sz="1400" kern="12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s-ES" altLang="ru-RU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1115616" y="1988840"/>
            <a:ext cx="6840650" cy="85713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uk-UA" sz="3600" dirty="0" smtClean="0">
                <a:solidFill>
                  <a:schemeClr val="accent2">
                    <a:lumMod val="75000"/>
                  </a:schemeClr>
                </a:solidFill>
              </a:rPr>
              <a:t>ПРІОРИТЕТНІ ЗАВДАННЯ </a:t>
            </a:r>
          </a:p>
        </p:txBody>
      </p:sp>
      <p:pic>
        <p:nvPicPr>
          <p:cNvPr id="6" name="Picture 3" descr="C:\Documents and Settings\Admin\Рабочий стол\uth,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8703" y="-1"/>
            <a:ext cx="435298" cy="476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Соединительная линия уступом 6"/>
          <p:cNvCxnSpPr/>
          <p:nvPr/>
        </p:nvCxnSpPr>
        <p:spPr>
          <a:xfrm rot="10800000">
            <a:off x="35497" y="102119"/>
            <a:ext cx="9098472" cy="418357"/>
          </a:xfrm>
          <a:prstGeom prst="bentConnector3">
            <a:avLst>
              <a:gd name="adj1" fmla="val 5652"/>
            </a:avLst>
          </a:prstGeom>
          <a:ln w="31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8424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107504" y="404664"/>
            <a:ext cx="6480720" cy="5040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uk-UA" sz="3600" dirty="0" smtClean="0">
                <a:solidFill>
                  <a:schemeClr val="accent2">
                    <a:lumMod val="75000"/>
                  </a:schemeClr>
                </a:solidFill>
              </a:rPr>
              <a:t>ЗАБЕЗПЕЧЕННЯ ЯКІСНОГО МЕНЕДЖМЕНТУ</a:t>
            </a:r>
            <a:endParaRPr lang="uk-UA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124744"/>
            <a:ext cx="9114543" cy="720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5100" y="1231736"/>
            <a:ext cx="7978231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Courier New" pitchFamily="49" charset="0"/>
              <a:buChar char="o"/>
            </a:pP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створити </a:t>
            </a:r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та затвердити нову редакцію Статуту університету відповідно до положень Закону України «Про вищу освіту»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2">
                    <a:lumMod val="50000"/>
                  </a:schemeClr>
                </a:solidFill>
              </a:rPr>
              <a:t>від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 01.07.2014 </a:t>
            </a:r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р. 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№ 1556-VII</a:t>
            </a:r>
          </a:p>
          <a:p>
            <a:pPr marL="342900" indent="-342900">
              <a:spcBef>
                <a:spcPts val="1200"/>
              </a:spcBef>
              <a:buFont typeface="Courier New" pitchFamily="49" charset="0"/>
              <a:buChar char="o"/>
            </a:pPr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запровадити систему менеджменту якості у відповідності до </a:t>
            </a:r>
            <a:r>
              <a:rPr lang="en-US" sz="2200" dirty="0">
                <a:solidFill>
                  <a:schemeClr val="accent2">
                    <a:lumMod val="50000"/>
                  </a:schemeClr>
                </a:solidFill>
              </a:rPr>
              <a:t>ISO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 9001 (:2008; 2015)</a:t>
            </a:r>
            <a:r>
              <a:rPr lang="uk-UA" sz="2200" dirty="0">
                <a:solidFill>
                  <a:srgbClr val="0000CC"/>
                </a:solidFill>
              </a:rPr>
              <a:t>	</a:t>
            </a:r>
            <a:endParaRPr lang="uk-UA" sz="2200" dirty="0" smtClean="0">
              <a:solidFill>
                <a:srgbClr val="0000CC"/>
              </a:solidFill>
            </a:endParaRPr>
          </a:p>
          <a:p>
            <a:pPr marL="342900" indent="-342900">
              <a:spcBef>
                <a:spcPts val="1200"/>
              </a:spcBef>
              <a:buFont typeface="Courier New" pitchFamily="49" charset="0"/>
              <a:buChar char="o"/>
            </a:pPr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забезпечити 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колегіальність і відкритість </a:t>
            </a:r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прийняття управлінських рішень</a:t>
            </a:r>
          </a:p>
          <a:p>
            <a:pPr marL="342900" indent="-342900">
              <a:spcBef>
                <a:spcPts val="1200"/>
              </a:spcBef>
              <a:buFont typeface="Courier New" pitchFamily="49" charset="0"/>
              <a:buChar char="o"/>
            </a:pPr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створити єдину мережу електронного 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документообігу</a:t>
            </a:r>
            <a:endParaRPr lang="uk-UA" sz="2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B0F9C7FD-DB12-4631-A9C7-FC531E3E43C6}" type="slidenum">
              <a:rPr lang="es-ES" altLang="ru-RU" sz="1400" kern="12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s-ES" altLang="ru-RU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154397" y="2771636"/>
            <a:ext cx="954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uk-UA" dirty="0" smtClean="0">
                <a:solidFill>
                  <a:srgbClr val="0000CC"/>
                </a:solidFill>
              </a:rPr>
              <a:t>2015 </a:t>
            </a:r>
            <a:r>
              <a:rPr lang="uk-UA" dirty="0">
                <a:solidFill>
                  <a:srgbClr val="0000CC"/>
                </a:solidFill>
              </a:rPr>
              <a:t>р.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43834" y="4067780"/>
            <a:ext cx="146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8" algn="r"/>
            <a:r>
              <a:rPr lang="uk-UA" dirty="0" smtClean="0">
                <a:solidFill>
                  <a:srgbClr val="0000CC"/>
                </a:solidFill>
              </a:rPr>
              <a:t> до 2016 </a:t>
            </a:r>
            <a:r>
              <a:rPr lang="uk-UA" dirty="0">
                <a:solidFill>
                  <a:srgbClr val="0000CC"/>
                </a:solidFill>
              </a:rPr>
              <a:t>р</a:t>
            </a:r>
            <a:r>
              <a:rPr lang="uk-UA" dirty="0" smtClean="0">
                <a:solidFill>
                  <a:srgbClr val="0000CC"/>
                </a:solidFill>
              </a:rPr>
              <a:t>.</a:t>
            </a:r>
            <a:endParaRPr lang="uk-UA" dirty="0">
              <a:solidFill>
                <a:srgbClr val="0000CC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572396" y="1988840"/>
            <a:ext cx="15361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uk-UA" dirty="0" smtClean="0">
                <a:solidFill>
                  <a:srgbClr val="0000CC"/>
                </a:solidFill>
              </a:rPr>
              <a:t> до 2016 </a:t>
            </a:r>
            <a:r>
              <a:rPr lang="uk-UA" dirty="0">
                <a:solidFill>
                  <a:srgbClr val="0000CC"/>
                </a:solidFill>
              </a:rPr>
              <a:t>р.</a:t>
            </a:r>
          </a:p>
        </p:txBody>
      </p:sp>
      <p:pic>
        <p:nvPicPr>
          <p:cNvPr id="13" name="Picture 3" descr="C:\Documents and Settings\Admin\Рабочий стол\uth,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8703" y="-1"/>
            <a:ext cx="435298" cy="476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Соединительная линия уступом 13"/>
          <p:cNvCxnSpPr/>
          <p:nvPr/>
        </p:nvCxnSpPr>
        <p:spPr>
          <a:xfrm rot="10800000">
            <a:off x="35497" y="102119"/>
            <a:ext cx="9098472" cy="418357"/>
          </a:xfrm>
          <a:prstGeom prst="bentConnector3">
            <a:avLst>
              <a:gd name="adj1" fmla="val 5652"/>
            </a:avLst>
          </a:prstGeom>
          <a:ln w="31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6322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107504" y="404664"/>
            <a:ext cx="6480720" cy="5040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uk-UA" sz="3600" dirty="0" smtClean="0">
                <a:solidFill>
                  <a:schemeClr val="accent2">
                    <a:lumMod val="75000"/>
                  </a:schemeClr>
                </a:solidFill>
              </a:rPr>
              <a:t>ЗАБЕЗПЕЧЕННЯ ЯКІСНОГО МЕНЕДЖМЕНТУ</a:t>
            </a:r>
            <a:endParaRPr lang="uk-UA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124744"/>
            <a:ext cx="9114543" cy="720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5100" y="1231736"/>
            <a:ext cx="797823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Courier New" pitchFamily="49" charset="0"/>
              <a:buChar char="o"/>
            </a:pP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збільшити повноваження факультетів з відповідним збільшенням відповідальності </a:t>
            </a:r>
          </a:p>
          <a:p>
            <a:pPr marL="342900" indent="-342900">
              <a:spcBef>
                <a:spcPts val="1200"/>
              </a:spcBef>
              <a:buFont typeface="Courier New" pitchFamily="49" charset="0"/>
              <a:buChar char="o"/>
            </a:pP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забезпечувати продовження </a:t>
            </a:r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трудових відносин з науково-педагогічними працівниками на конкурсних засадах</a:t>
            </a:r>
          </a:p>
          <a:p>
            <a:pPr marL="342900" indent="-342900">
              <a:spcBef>
                <a:spcPts val="1200"/>
              </a:spcBef>
              <a:buFont typeface="Courier New" pitchFamily="49" charset="0"/>
              <a:buChar char="o"/>
            </a:pPr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ввести критерій володіння англійською мовою як обов'язковий для науково-педагогічних працівників університету  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молодшого 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віку</a:t>
            </a:r>
            <a:endParaRPr lang="uk-UA" sz="2200" dirty="0">
              <a:solidFill>
                <a:schemeClr val="accent2">
                  <a:lumMod val="50000"/>
                </a:schemeClr>
              </a:solidFill>
            </a:endParaRPr>
          </a:p>
          <a:p>
            <a:pPr marL="342900" lvl="0" indent="-342900">
              <a:spcBef>
                <a:spcPts val="1200"/>
              </a:spcBef>
              <a:buFont typeface="Courier New" pitchFamily="49" charset="0"/>
              <a:buChar char="o"/>
            </a:pP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забезпечити </a:t>
            </a:r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умови для незалежної оцінки і моніторингу діяльності та менеджменту університету Наглядовою 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радою</a:t>
            </a:r>
            <a:endParaRPr lang="uk-UA" sz="2200" dirty="0" smtClean="0">
              <a:solidFill>
                <a:srgbClr val="0000CC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B0F9C7FD-DB12-4631-A9C7-FC531E3E43C6}" type="slidenum">
              <a:rPr lang="es-ES" altLang="ru-RU" sz="1400" kern="12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s-ES" altLang="ru-RU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777780" y="3933056"/>
            <a:ext cx="1345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uk-UA" dirty="0" smtClean="0">
                <a:solidFill>
                  <a:srgbClr val="0000CC"/>
                </a:solidFill>
              </a:rPr>
              <a:t> до </a:t>
            </a:r>
            <a:r>
              <a:rPr lang="en-US" dirty="0" smtClean="0">
                <a:solidFill>
                  <a:srgbClr val="0000CC"/>
                </a:solidFill>
              </a:rPr>
              <a:t>201</a:t>
            </a:r>
            <a:r>
              <a:rPr lang="uk-UA" dirty="0" smtClean="0">
                <a:solidFill>
                  <a:srgbClr val="0000CC"/>
                </a:solidFill>
              </a:rPr>
              <a:t>8 р.</a:t>
            </a:r>
            <a:endParaRPr lang="ru-RU" dirty="0"/>
          </a:p>
        </p:txBody>
      </p:sp>
      <p:pic>
        <p:nvPicPr>
          <p:cNvPr id="13" name="Picture 3" descr="C:\Documents and Settings\Admin\Рабочий стол\uth,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8703" y="-1"/>
            <a:ext cx="435298" cy="476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Соединительная линия уступом 13"/>
          <p:cNvCxnSpPr/>
          <p:nvPr/>
        </p:nvCxnSpPr>
        <p:spPr>
          <a:xfrm rot="10800000">
            <a:off x="35497" y="102119"/>
            <a:ext cx="9098472" cy="418357"/>
          </a:xfrm>
          <a:prstGeom prst="bentConnector3">
            <a:avLst>
              <a:gd name="adj1" fmla="val 5652"/>
            </a:avLst>
          </a:prstGeom>
          <a:ln w="31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763266" y="1700808"/>
            <a:ext cx="1345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8" algn="r"/>
            <a:r>
              <a:rPr lang="uk-UA" dirty="0" smtClean="0">
                <a:solidFill>
                  <a:srgbClr val="0000CC"/>
                </a:solidFill>
              </a:rPr>
              <a:t> до 2016 </a:t>
            </a:r>
            <a:r>
              <a:rPr lang="uk-UA" dirty="0">
                <a:solidFill>
                  <a:srgbClr val="0000CC"/>
                </a:solidFill>
              </a:rPr>
              <a:t>р</a:t>
            </a:r>
            <a:r>
              <a:rPr lang="uk-UA" dirty="0" smtClean="0">
                <a:solidFill>
                  <a:srgbClr val="0000CC"/>
                </a:solidFill>
              </a:rPr>
              <a:t>.</a:t>
            </a:r>
            <a:endParaRPr lang="uk-UA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612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107504" y="404664"/>
            <a:ext cx="8453414" cy="5040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uk-UA" sz="3600" dirty="0">
                <a:solidFill>
                  <a:schemeClr val="accent2">
                    <a:lumMod val="75000"/>
                  </a:schemeClr>
                </a:solidFill>
              </a:rPr>
              <a:t>ПРИВЕДЕННЯ </a:t>
            </a:r>
            <a:r>
              <a:rPr lang="uk-UA" sz="3600" dirty="0" smtClean="0">
                <a:solidFill>
                  <a:schemeClr val="accent2">
                    <a:lumMod val="75000"/>
                  </a:schemeClr>
                </a:solidFill>
              </a:rPr>
              <a:t> ЯКОСТІ  ОСВІТЯНСЬКОЇ  ДІЯЛЬНОСТІ  ДО  МІЖНАРОДНИХ  </a:t>
            </a:r>
            <a:r>
              <a:rPr lang="uk-UA" sz="3600" dirty="0">
                <a:solidFill>
                  <a:schemeClr val="accent2">
                    <a:lumMod val="75000"/>
                  </a:schemeClr>
                </a:solidFill>
              </a:rPr>
              <a:t>СТАНДАРТІВ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1124744"/>
            <a:ext cx="9114543" cy="720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5497" y="1196752"/>
            <a:ext cx="8136904" cy="4501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900"/>
              </a:spcBef>
              <a:buFont typeface="Courier New" pitchFamily="49" charset="0"/>
              <a:buChar char="o"/>
            </a:pPr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забезпечити входження університету до незалежних світових рейтингів  ВНЗ, зокрема, </a:t>
            </a:r>
            <a:r>
              <a:rPr lang="en-US" sz="2200" dirty="0">
                <a:solidFill>
                  <a:schemeClr val="accent2">
                    <a:lumMod val="50000"/>
                  </a:schemeClr>
                </a:solidFill>
              </a:rPr>
              <a:t>QS</a:t>
            </a:r>
            <a:endParaRPr lang="uk-UA" sz="2200" dirty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spcBef>
                <a:spcPts val="900"/>
              </a:spcBef>
              <a:buFont typeface="Courier New" pitchFamily="49" charset="0"/>
              <a:buChar char="o"/>
            </a:pP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систематично контролювати 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можливі прояви корупції 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в цій 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сфері, 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у т.ч. 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шляхом 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анонімного анкетування</a:t>
            </a:r>
          </a:p>
          <a:p>
            <a:pPr marL="342900" lvl="8" indent="-342900">
              <a:spcBef>
                <a:spcPts val="900"/>
              </a:spcBef>
              <a:buFont typeface="Courier New" pitchFamily="49" charset="0"/>
              <a:buChar char="o"/>
            </a:pP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с</a:t>
            </a:r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творити Інститут післядипломної світи з відповідними профільними 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кафедрами на сучасних клінічних базах з метою розширення підготовки інтернів і участі в підготовці резидентів</a:t>
            </a:r>
            <a:endParaRPr lang="uk-UA" sz="2200" dirty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spcBef>
                <a:spcPts val="900"/>
              </a:spcBef>
              <a:buFont typeface="Courier New" pitchFamily="49" charset="0"/>
              <a:buChar char="o"/>
            </a:pP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підвищити якість практичної підготовки осіб, що навчаються, шляхом створення і реалізації відповідної комплексної 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інтегрованої програми 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з належним методичним і ресурсним забезпеченням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B0F9C7FD-DB12-4631-A9C7-FC531E3E43C6}" type="slidenum">
              <a:rPr lang="es-ES" altLang="ru-RU" sz="1400" kern="12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s-ES" altLang="ru-RU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43950" y="1619508"/>
            <a:ext cx="954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uk-UA" dirty="0" smtClean="0">
                <a:solidFill>
                  <a:srgbClr val="0000CC"/>
                </a:solidFill>
              </a:rPr>
              <a:t>2020 </a:t>
            </a:r>
            <a:r>
              <a:rPr lang="uk-UA" dirty="0">
                <a:solidFill>
                  <a:srgbClr val="0000CC"/>
                </a:solidFill>
              </a:rPr>
              <a:t>р.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243950" y="3318672"/>
            <a:ext cx="954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uk-UA" dirty="0" smtClean="0">
                <a:solidFill>
                  <a:srgbClr val="0000CC"/>
                </a:solidFill>
              </a:rPr>
              <a:t>2015 р.</a:t>
            </a:r>
            <a:endParaRPr lang="uk-UA" dirty="0">
              <a:solidFill>
                <a:srgbClr val="0000CC"/>
              </a:solidFill>
            </a:endParaRPr>
          </a:p>
        </p:txBody>
      </p:sp>
      <p:pic>
        <p:nvPicPr>
          <p:cNvPr id="13" name="Picture 3" descr="C:\Documents and Settings\Admin\Рабочий стол\uth,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8703" y="-1"/>
            <a:ext cx="435298" cy="476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Соединительная линия уступом 13"/>
          <p:cNvCxnSpPr/>
          <p:nvPr/>
        </p:nvCxnSpPr>
        <p:spPr>
          <a:xfrm rot="10800000">
            <a:off x="35497" y="102119"/>
            <a:ext cx="9098472" cy="418357"/>
          </a:xfrm>
          <a:prstGeom prst="bentConnector3">
            <a:avLst>
              <a:gd name="adj1" fmla="val 5652"/>
            </a:avLst>
          </a:prstGeom>
          <a:ln w="31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7715272" y="5143512"/>
            <a:ext cx="14287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uk-UA" dirty="0" smtClean="0">
                <a:solidFill>
                  <a:srgbClr val="0000CC"/>
                </a:solidFill>
              </a:rPr>
              <a:t> до 2016 </a:t>
            </a:r>
            <a:r>
              <a:rPr lang="uk-UA" dirty="0" smtClean="0">
                <a:solidFill>
                  <a:srgbClr val="0000CC"/>
                </a:solidFill>
              </a:rPr>
              <a:t>р.</a:t>
            </a:r>
            <a:endParaRPr lang="uk-UA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615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1302</TotalTime>
  <Words>967</Words>
  <Application>Microsoft Office PowerPoint</Application>
  <PresentationFormat>Экран (4:3)</PresentationFormat>
  <Paragraphs>147</Paragraphs>
  <Slides>18</Slides>
  <Notes>18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Тема Office</vt:lpstr>
      <vt:lpstr>Diseño predeterminado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User</cp:lastModifiedBy>
  <cp:revision>73</cp:revision>
  <cp:lastPrinted>2014-12-11T13:20:41Z</cp:lastPrinted>
  <dcterms:created xsi:type="dcterms:W3CDTF">2014-11-25T19:24:42Z</dcterms:created>
  <dcterms:modified xsi:type="dcterms:W3CDTF">2014-12-17T09:30:38Z</dcterms:modified>
</cp:coreProperties>
</file>