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3" r:id="rId5"/>
    <p:sldId id="261" r:id="rId6"/>
    <p:sldId id="260" r:id="rId7"/>
    <p:sldId id="262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4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7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6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4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9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7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5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7D162-B0E1-DA4B-BF61-D166F7958D67}" type="datetimeFigureOut">
              <a:rPr lang="en-US" smtClean="0"/>
              <a:t>21/01/15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A3105-091B-B24B-ADC5-26685BC9A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0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NMU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5888"/>
            <a:ext cx="13620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97" y="1075794"/>
            <a:ext cx="7772400" cy="3487738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latin typeface="Arial"/>
                <a:cs typeface="Arial"/>
              </a:rPr>
              <a:t>Докторантура в </a:t>
            </a:r>
            <a:r>
              <a:rPr lang="ru-RU" sz="4000" b="1" dirty="0" err="1" smtClean="0">
                <a:latin typeface="Arial"/>
                <a:cs typeface="Arial"/>
              </a:rPr>
              <a:t>Каролінському</a:t>
            </a:r>
            <a:r>
              <a:rPr lang="ru-RU" sz="4000" b="1" dirty="0" smtClean="0">
                <a:latin typeface="Arial"/>
                <a:cs typeface="Arial"/>
              </a:rPr>
              <a:t> </a:t>
            </a:r>
            <a:r>
              <a:rPr lang="ru-RU" sz="4000" b="1" dirty="0" err="1" smtClean="0">
                <a:latin typeface="Arial"/>
                <a:cs typeface="Arial"/>
              </a:rPr>
              <a:t>Інституті</a:t>
            </a:r>
            <a:r>
              <a:rPr lang="en-US" sz="40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40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00"/>
                </a:solidFill>
              </a:rPr>
              <a:t> </a:t>
            </a:r>
            <a:endParaRPr lang="en-US" sz="5400" dirty="0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872311"/>
            <a:ext cx="8693918" cy="199510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 err="1" smtClean="0">
                <a:solidFill>
                  <a:srgbClr val="000000"/>
                </a:solidFill>
                <a:cs typeface="Arial"/>
              </a:rPr>
              <a:t>Андрій</a:t>
            </a:r>
            <a:r>
              <a:rPr lang="ru-RU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cs typeface="Arial"/>
              </a:rPr>
              <a:t>Володимирович</a:t>
            </a:r>
            <a:r>
              <a:rPr lang="ru-RU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cs typeface="Arial"/>
              </a:rPr>
              <a:t>Дінець</a:t>
            </a:r>
            <a:r>
              <a:rPr lang="en-US" b="1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b="1" dirty="0" smtClean="0">
                <a:solidFill>
                  <a:srgbClr val="000000"/>
                </a:solidFill>
                <a:cs typeface="Arial"/>
              </a:rPr>
              <a:t>Ph.D.</a:t>
            </a:r>
          </a:p>
          <a:p>
            <a:pPr algn="ctr">
              <a:defRPr/>
            </a:pPr>
            <a:endParaRPr lang="en-US" sz="2400" b="1" dirty="0" smtClean="0">
              <a:solidFill>
                <a:srgbClr val="000000"/>
              </a:solidFill>
              <a:cs typeface="Arial"/>
            </a:endParaRPr>
          </a:p>
          <a:p>
            <a:pPr algn="ctr">
              <a:defRPr/>
            </a:pPr>
            <a:r>
              <a:rPr lang="ru-RU" sz="2600" b="1" dirty="0" smtClean="0">
                <a:solidFill>
                  <a:srgbClr val="000000"/>
                </a:solidFill>
                <a:cs typeface="Arial"/>
              </a:rPr>
              <a:t>Кафедра </a:t>
            </a:r>
            <a:r>
              <a:rPr lang="ru-RU" sz="2600" b="1" dirty="0" err="1" smtClean="0">
                <a:solidFill>
                  <a:srgbClr val="000000"/>
                </a:solidFill>
                <a:cs typeface="Arial"/>
              </a:rPr>
              <a:t>хірургії</a:t>
            </a:r>
            <a:r>
              <a:rPr lang="ru-RU" sz="2600" b="1" dirty="0" smtClean="0">
                <a:solidFill>
                  <a:srgbClr val="000000"/>
                </a:solidFill>
                <a:cs typeface="Arial"/>
              </a:rPr>
              <a:t> №4</a:t>
            </a:r>
            <a:r>
              <a:rPr lang="en-US" sz="2600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ru-RU" sz="2600" b="1" dirty="0" smtClean="0">
                <a:solidFill>
                  <a:srgbClr val="000000"/>
                </a:solidFill>
                <a:cs typeface="Arial"/>
              </a:rPr>
              <a:t>   НМУ</a:t>
            </a:r>
            <a:endParaRPr lang="ru-RU" sz="2600" b="1" dirty="0" smtClean="0">
              <a:solidFill>
                <a:srgbClr val="000000"/>
              </a:solidFill>
              <a:cs typeface="Arial"/>
            </a:endParaRPr>
          </a:p>
          <a:p>
            <a:pPr algn="ctr">
              <a:defRPr/>
            </a:pPr>
            <a:r>
              <a:rPr lang="ru-RU" sz="2600" b="1" dirty="0" smtClean="0">
                <a:solidFill>
                  <a:srgbClr val="000000"/>
                </a:solidFill>
                <a:cs typeface="Arial"/>
              </a:rPr>
              <a:t>Кафедра </a:t>
            </a:r>
            <a:r>
              <a:rPr lang="ru-RU" sz="2600" b="1" dirty="0" err="1" smtClean="0">
                <a:solidFill>
                  <a:srgbClr val="000000"/>
                </a:solidFill>
                <a:cs typeface="Arial"/>
              </a:rPr>
              <a:t>онкології-патології</a:t>
            </a:r>
            <a:r>
              <a:rPr lang="ru-RU" sz="2600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ru-RU" sz="2600" b="1" dirty="0" smtClean="0">
                <a:solidFill>
                  <a:srgbClr val="000000"/>
                </a:solidFill>
                <a:cs typeface="Arial"/>
              </a:rPr>
              <a:t>    КІ</a:t>
            </a:r>
            <a:endParaRPr lang="en-US" sz="2600" b="1" dirty="0" smtClean="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endParaRPr lang="en-US" dirty="0" smtClean="0"/>
          </a:p>
        </p:txBody>
      </p:sp>
      <p:pic>
        <p:nvPicPr>
          <p:cNvPr id="14341" name="Picture 5" descr="KI-Logo_pos_RGB(136-0-8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09"/>
          <a:stretch>
            <a:fillRect/>
          </a:stretch>
        </p:blipFill>
        <p:spPr bwMode="auto">
          <a:xfrm>
            <a:off x="179388" y="188913"/>
            <a:ext cx="12858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567944" y="6335906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sv-SE" sz="1400" dirty="0" smtClean="0">
                <a:cs typeface="Arial" charset="0"/>
              </a:rPr>
              <a:t>2015-01-22</a:t>
            </a:r>
            <a:endParaRPr lang="sv-SE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5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З</a:t>
            </a:r>
            <a:r>
              <a:rPr lang="ru-RU" sz="4000" b="1" dirty="0" err="1" smtClean="0"/>
              <a:t>агальна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інформація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Ph.D.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найвищий</a:t>
            </a:r>
            <a:r>
              <a:rPr lang="ru-RU" dirty="0" smtClean="0"/>
              <a:t> </a:t>
            </a:r>
            <a:r>
              <a:rPr lang="ru-RU" dirty="0" err="1" smtClean="0"/>
              <a:t>науковий</a:t>
            </a:r>
            <a:r>
              <a:rPr lang="ru-RU" dirty="0" smtClean="0"/>
              <a:t> </a:t>
            </a:r>
            <a:r>
              <a:rPr lang="ru-RU" dirty="0" err="1" smtClean="0"/>
              <a:t>ступінь</a:t>
            </a:r>
            <a:r>
              <a:rPr lang="ru-RU" dirty="0" smtClean="0"/>
              <a:t> в </a:t>
            </a:r>
            <a:r>
              <a:rPr lang="ru-RU" dirty="0" err="1" smtClean="0"/>
              <a:t>Швеції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4" name="Picture 3" descr="bild_oversikt_eng_doctoral_educ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2"/>
          <a:stretch/>
        </p:blipFill>
        <p:spPr>
          <a:xfrm>
            <a:off x="170209" y="2762843"/>
            <a:ext cx="8791575" cy="2802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4586" y="4597375"/>
            <a:ext cx="110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minimum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1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926"/>
            <a:ext cx="8229600" cy="2235113"/>
          </a:xfrm>
        </p:spPr>
        <p:txBody>
          <a:bodyPr>
            <a:normAutofit/>
          </a:bodyPr>
          <a:lstStyle/>
          <a:p>
            <a:r>
              <a:rPr lang="ru-RU" sz="4000" b="1" dirty="0" err="1" smtClean="0"/>
              <a:t>Молекулярні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аспекти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папілярного</a:t>
            </a:r>
            <a:r>
              <a:rPr lang="ru-RU" sz="4000" b="1" dirty="0" smtClean="0"/>
              <a:t> раку </a:t>
            </a:r>
            <a:r>
              <a:rPr lang="ru-RU" sz="4000" b="1" dirty="0" err="1" smtClean="0"/>
              <a:t>щитоподібної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залолзи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322057"/>
            <a:ext cx="8516252" cy="478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Наукові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керівники</a:t>
            </a:r>
            <a:r>
              <a:rPr lang="ru-RU" sz="2800" b="1" dirty="0" smtClean="0"/>
              <a:t>: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ru-RU" sz="2200" dirty="0" smtClean="0"/>
              <a:t>доцент</a:t>
            </a:r>
            <a:r>
              <a:rPr lang="ru-RU" sz="2200" b="1" dirty="0" smtClean="0"/>
              <a:t> Ян </a:t>
            </a:r>
            <a:r>
              <a:rPr lang="ru-RU" sz="2200" b="1" dirty="0" err="1" smtClean="0"/>
              <a:t>Зеденіус</a:t>
            </a:r>
            <a:r>
              <a:rPr lang="ru-RU" sz="2200" b="1" dirty="0"/>
              <a:t> </a:t>
            </a:r>
            <a:r>
              <a:rPr lang="ru-RU" sz="2200" dirty="0" smtClean="0"/>
              <a:t>M.D.,</a:t>
            </a:r>
            <a:r>
              <a:rPr lang="ru-RU" sz="2200" b="1" dirty="0" smtClean="0"/>
              <a:t> </a:t>
            </a:r>
            <a:r>
              <a:rPr lang="en-US" sz="2200" dirty="0" smtClean="0"/>
              <a:t>Ph.D.</a:t>
            </a:r>
            <a:r>
              <a:rPr lang="ru-RU" sz="2200" dirty="0" smtClean="0"/>
              <a:t> (</a:t>
            </a:r>
            <a:r>
              <a:rPr lang="ru-RU" sz="2200" dirty="0" err="1" smtClean="0"/>
              <a:t>головний</a:t>
            </a:r>
            <a:r>
              <a:rPr lang="ru-RU" sz="2200" dirty="0" smtClean="0"/>
              <a:t> </a:t>
            </a:r>
            <a:r>
              <a:rPr lang="ru-RU" sz="2200" dirty="0" err="1" smtClean="0"/>
              <a:t>керівник</a:t>
            </a:r>
            <a:r>
              <a:rPr lang="ru-RU" sz="2200" dirty="0" smtClean="0"/>
              <a:t>, </a:t>
            </a:r>
            <a:r>
              <a:rPr lang="ru-RU" sz="2200" dirty="0" err="1" smtClean="0"/>
              <a:t>ендокринний</a:t>
            </a:r>
            <a:r>
              <a:rPr lang="ru-RU" sz="2200" dirty="0" smtClean="0"/>
              <a:t> </a:t>
            </a:r>
            <a:r>
              <a:rPr lang="ru-RU" sz="2200" dirty="0" err="1" smtClean="0"/>
              <a:t>хірург</a:t>
            </a:r>
            <a:r>
              <a:rPr lang="ru-RU" sz="2200" dirty="0" smtClean="0"/>
              <a:t>)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uk-UA" sz="2200" dirty="0" smtClean="0"/>
              <a:t>професор</a:t>
            </a:r>
            <a:r>
              <a:rPr lang="uk-UA" sz="2200" b="1" dirty="0" smtClean="0"/>
              <a:t> Катарина Ларссон</a:t>
            </a:r>
            <a:r>
              <a:rPr lang="uk-UA" sz="2200" dirty="0" smtClean="0"/>
              <a:t> </a:t>
            </a:r>
            <a:r>
              <a:rPr lang="ru-RU" sz="2200" dirty="0" smtClean="0"/>
              <a:t>M.D.,</a:t>
            </a:r>
            <a:r>
              <a:rPr lang="ru-RU" sz="2200" b="1" dirty="0" smtClean="0"/>
              <a:t> </a:t>
            </a:r>
            <a:r>
              <a:rPr lang="uk-UA" sz="2200" dirty="0" smtClean="0"/>
              <a:t>Ph.D. (генетик)</a:t>
            </a:r>
            <a:endParaRPr lang="en-US" sz="22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uk-UA" sz="2200" dirty="0" smtClean="0"/>
              <a:t>доцент</a:t>
            </a:r>
            <a:r>
              <a:rPr lang="uk-UA" sz="2200" b="1" dirty="0" smtClean="0"/>
              <a:t> Aндрес </a:t>
            </a:r>
            <a:r>
              <a:rPr lang="uk-UA" sz="2200" b="1" dirty="0"/>
              <a:t>Хööг </a:t>
            </a:r>
            <a:r>
              <a:rPr lang="ru-RU" sz="2200" dirty="0" smtClean="0"/>
              <a:t>M.D.,</a:t>
            </a:r>
            <a:r>
              <a:rPr lang="ru-RU" sz="2200" b="1" dirty="0" smtClean="0"/>
              <a:t> </a:t>
            </a:r>
            <a:r>
              <a:rPr lang="en-US" sz="2200" dirty="0" err="1" smtClean="0"/>
              <a:t>Ph.D</a:t>
            </a:r>
            <a:r>
              <a:rPr lang="uk-UA" sz="2200" dirty="0" smtClean="0"/>
              <a:t>, доцент (ендокринний патолог)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uk-UA" sz="2200" b="1" dirty="0" smtClean="0"/>
              <a:t>Aнастасіос Софіадіс </a:t>
            </a:r>
            <a:r>
              <a:rPr lang="ru-RU" sz="2200" dirty="0" smtClean="0"/>
              <a:t>M.D.,</a:t>
            </a:r>
            <a:r>
              <a:rPr lang="ru-RU" sz="2200" b="1" dirty="0" smtClean="0"/>
              <a:t> </a:t>
            </a:r>
            <a:r>
              <a:rPr lang="en-US" sz="2200" dirty="0" err="1" smtClean="0"/>
              <a:t>Ph.D</a:t>
            </a:r>
            <a:r>
              <a:rPr lang="uk-UA" sz="2200" dirty="0" smtClean="0"/>
              <a:t>,  (онколог)</a:t>
            </a:r>
            <a:endParaRPr lang="ru-RU" sz="22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ru-RU" sz="2200" dirty="0" smtClean="0"/>
              <a:t>доцент</a:t>
            </a:r>
            <a:r>
              <a:rPr lang="ru-RU" sz="2200" b="1" dirty="0" smtClean="0"/>
              <a:t> </a:t>
            </a:r>
            <a:r>
              <a:rPr lang="uk-UA" sz="2200" b="1" dirty="0" smtClean="0"/>
              <a:t>Микола В. Гульчій </a:t>
            </a:r>
            <a:r>
              <a:rPr lang="ru-RU" sz="2200" dirty="0" smtClean="0"/>
              <a:t>M.D.,</a:t>
            </a:r>
            <a:r>
              <a:rPr lang="uk-UA" sz="2200" dirty="0" smtClean="0"/>
              <a:t> </a:t>
            </a:r>
            <a:r>
              <a:rPr lang="uk-UA" sz="2200" dirty="0"/>
              <a:t>доктор </a:t>
            </a:r>
            <a:r>
              <a:rPr lang="uk-UA" sz="2200" dirty="0" smtClean="0"/>
              <a:t>мед. наук (</a:t>
            </a:r>
            <a:r>
              <a:rPr lang="ru-RU" sz="2200" dirty="0" err="1" smtClean="0"/>
              <a:t>ендокринний</a:t>
            </a:r>
            <a:r>
              <a:rPr lang="ru-RU" sz="2200" dirty="0" smtClean="0"/>
              <a:t> </a:t>
            </a:r>
            <a:r>
              <a:rPr lang="ru-RU" sz="2200" dirty="0" err="1" smtClean="0"/>
              <a:t>хірург</a:t>
            </a:r>
            <a:r>
              <a:rPr lang="ru-RU" sz="2200" dirty="0" smtClean="0"/>
              <a:t>)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ru-RU" sz="2200" dirty="0" err="1"/>
              <a:t>п</a:t>
            </a:r>
            <a:r>
              <a:rPr lang="uk-UA" sz="2200" dirty="0" smtClean="0"/>
              <a:t>рофесор </a:t>
            </a:r>
            <a:r>
              <a:rPr lang="uk-UA" sz="2200" b="1" dirty="0" smtClean="0"/>
              <a:t>Микола Д. Кучер </a:t>
            </a:r>
            <a:r>
              <a:rPr lang="ru-RU" sz="2200" dirty="0" smtClean="0"/>
              <a:t>M.D</a:t>
            </a:r>
            <a:r>
              <a:rPr lang="ru-RU" sz="2200" dirty="0"/>
              <a:t>.,</a:t>
            </a:r>
            <a:r>
              <a:rPr lang="uk-UA" sz="2200" dirty="0"/>
              <a:t> доктор мед. наук </a:t>
            </a:r>
            <a:r>
              <a:rPr lang="uk-UA" sz="2200" dirty="0" smtClean="0"/>
              <a:t>(</a:t>
            </a:r>
            <a:r>
              <a:rPr lang="ru-RU" sz="2200" dirty="0" err="1" smtClean="0"/>
              <a:t>хірург</a:t>
            </a:r>
            <a:r>
              <a:rPr lang="ru-RU" sz="2200" dirty="0"/>
              <a:t>)</a:t>
            </a:r>
            <a:endParaRPr lang="ru-RU" sz="2200" dirty="0" smtClean="0"/>
          </a:p>
          <a:p>
            <a:pPr marL="342900" indent="-342900">
              <a:buFont typeface="Arial"/>
              <a:buChar char="•"/>
            </a:pPr>
            <a:endParaRPr lang="en-US" sz="1600" dirty="0"/>
          </a:p>
          <a:p>
            <a:pPr marL="342900" indent="-342900">
              <a:buFont typeface="Arial"/>
              <a:buChar char="•"/>
            </a:pPr>
            <a:endParaRPr lang="en-US" sz="1600" dirty="0" smtClean="0"/>
          </a:p>
          <a:p>
            <a:endParaRPr lang="en-US" sz="1600" b="1" dirty="0" smtClean="0"/>
          </a:p>
        </p:txBody>
      </p:sp>
      <p:pic>
        <p:nvPicPr>
          <p:cNvPr id="14" name="Picture 13" descr="Swe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2638" r="2195" b="2364"/>
          <a:stretch/>
        </p:blipFill>
        <p:spPr>
          <a:xfrm>
            <a:off x="215950" y="2864193"/>
            <a:ext cx="577264" cy="386310"/>
          </a:xfrm>
          <a:prstGeom prst="rect">
            <a:avLst/>
          </a:prstGeom>
        </p:spPr>
      </p:pic>
      <p:pic>
        <p:nvPicPr>
          <p:cNvPr id="15" name="Picture 14" descr="укр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8" y="5026853"/>
            <a:ext cx="580520" cy="386310"/>
          </a:xfrm>
          <a:prstGeom prst="rect">
            <a:avLst/>
          </a:prstGeom>
        </p:spPr>
      </p:pic>
      <p:pic>
        <p:nvPicPr>
          <p:cNvPr id="17" name="Picture 16" descr="Swe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2638" r="2195" b="2364"/>
          <a:stretch/>
        </p:blipFill>
        <p:spPr>
          <a:xfrm>
            <a:off x="232118" y="3656903"/>
            <a:ext cx="577264" cy="386310"/>
          </a:xfrm>
          <a:prstGeom prst="rect">
            <a:avLst/>
          </a:prstGeom>
        </p:spPr>
      </p:pic>
      <p:pic>
        <p:nvPicPr>
          <p:cNvPr id="18" name="Picture 17" descr="Swe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2638" r="2195" b="2364"/>
          <a:stretch/>
        </p:blipFill>
        <p:spPr>
          <a:xfrm>
            <a:off x="232118" y="4102786"/>
            <a:ext cx="577264" cy="386310"/>
          </a:xfrm>
          <a:prstGeom prst="rect">
            <a:avLst/>
          </a:prstGeom>
        </p:spPr>
      </p:pic>
      <p:pic>
        <p:nvPicPr>
          <p:cNvPr id="19" name="Picture 18" descr="Swe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2638" r="2195" b="2364"/>
          <a:stretch/>
        </p:blipFill>
        <p:spPr>
          <a:xfrm>
            <a:off x="232118" y="4540593"/>
            <a:ext cx="577264" cy="386310"/>
          </a:xfrm>
          <a:prstGeom prst="rect">
            <a:avLst/>
          </a:prstGeom>
        </p:spPr>
      </p:pic>
      <p:pic>
        <p:nvPicPr>
          <p:cNvPr id="9" name="Picture 8" descr="укр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8" y="5941253"/>
            <a:ext cx="580520" cy="38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8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8926"/>
            <a:ext cx="8229600" cy="2235113"/>
          </a:xfrm>
        </p:spPr>
        <p:txBody>
          <a:bodyPr>
            <a:normAutofit/>
          </a:bodyPr>
          <a:lstStyle/>
          <a:p>
            <a:r>
              <a:rPr lang="ru-RU" sz="4000" b="1" dirty="0" err="1" smtClean="0"/>
              <a:t>Молекулярні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аспекти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папілярного</a:t>
            </a:r>
            <a:r>
              <a:rPr lang="ru-RU" sz="4000" b="1" dirty="0" smtClean="0"/>
              <a:t> раку </a:t>
            </a:r>
            <a:r>
              <a:rPr lang="ru-RU" sz="4000" b="1" dirty="0" err="1" smtClean="0"/>
              <a:t>щитоподібної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залолзи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3642" y="1991857"/>
            <a:ext cx="8133610" cy="465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Загальна</a:t>
            </a:r>
            <a:r>
              <a:rPr lang="ru-RU" sz="2800" b="1" dirty="0" smtClean="0"/>
              <a:t> мета: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ru-RU" sz="2200" dirty="0" err="1" smtClean="0"/>
              <a:t>Визначити</a:t>
            </a:r>
            <a:r>
              <a:rPr lang="ru-RU" sz="2200" dirty="0" smtClean="0"/>
              <a:t> </a:t>
            </a:r>
            <a:r>
              <a:rPr lang="ru-RU" sz="2200" dirty="0" err="1" smtClean="0"/>
              <a:t>молекулярні</a:t>
            </a:r>
            <a:r>
              <a:rPr lang="ru-RU" sz="2200" dirty="0" smtClean="0"/>
              <a:t> </a:t>
            </a:r>
            <a:r>
              <a:rPr lang="ru-RU" sz="2200" dirty="0" err="1" smtClean="0"/>
              <a:t>зміни</a:t>
            </a:r>
            <a:r>
              <a:rPr lang="ru-RU" sz="2200" dirty="0" smtClean="0"/>
              <a:t> в пост-</a:t>
            </a:r>
            <a:r>
              <a:rPr lang="ru-RU" sz="2200" dirty="0" err="1" smtClean="0"/>
              <a:t>Чорнобильській</a:t>
            </a:r>
            <a:r>
              <a:rPr lang="ru-RU" sz="2200" dirty="0" smtClean="0"/>
              <a:t> </a:t>
            </a:r>
            <a:r>
              <a:rPr lang="ru-RU" sz="2200" dirty="0" err="1" smtClean="0"/>
              <a:t>папілярній</a:t>
            </a:r>
            <a:r>
              <a:rPr lang="ru-RU" sz="2200" dirty="0" smtClean="0"/>
              <a:t> </a:t>
            </a:r>
            <a:r>
              <a:rPr lang="ru-RU" sz="2200" dirty="0" err="1" smtClean="0"/>
              <a:t>карциномі</a:t>
            </a:r>
            <a:r>
              <a:rPr lang="ru-RU" sz="2200" dirty="0" smtClean="0"/>
              <a:t> ЩЗ та </a:t>
            </a:r>
            <a:r>
              <a:rPr lang="ru-RU" sz="2200" dirty="0" err="1" smtClean="0"/>
              <a:t>оцінити</a:t>
            </a:r>
            <a:r>
              <a:rPr lang="ru-RU" sz="2200" dirty="0" smtClean="0"/>
              <a:t> </a:t>
            </a:r>
            <a:r>
              <a:rPr lang="ru-RU" sz="2200" dirty="0" err="1" smtClean="0"/>
              <a:t>їх</a:t>
            </a:r>
            <a:r>
              <a:rPr lang="ru-RU" sz="2200" dirty="0" smtClean="0"/>
              <a:t> </a:t>
            </a:r>
            <a:r>
              <a:rPr lang="ru-RU" sz="2200" dirty="0" err="1" smtClean="0"/>
              <a:t>клінічне</a:t>
            </a:r>
            <a:r>
              <a:rPr lang="ru-RU" sz="2200" dirty="0" smtClean="0"/>
              <a:t> </a:t>
            </a:r>
            <a:r>
              <a:rPr lang="ru-RU" sz="2200" dirty="0" err="1" smtClean="0"/>
              <a:t>значення</a:t>
            </a:r>
            <a:endParaRPr lang="ru-RU" sz="2200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uk-UA" sz="2200" dirty="0" smtClean="0"/>
              <a:t>І</a:t>
            </a:r>
            <a:r>
              <a:rPr lang="ru-RU" sz="2200" dirty="0" err="1" smtClean="0"/>
              <a:t>дентифікувати</a:t>
            </a:r>
            <a:r>
              <a:rPr lang="ru-RU" sz="2200" dirty="0" smtClean="0"/>
              <a:t> </a:t>
            </a:r>
            <a:r>
              <a:rPr lang="ru-RU" sz="2200" dirty="0" err="1" smtClean="0"/>
              <a:t>передопераційні</a:t>
            </a:r>
            <a:r>
              <a:rPr lang="ru-RU" sz="2200" dirty="0" smtClean="0"/>
              <a:t> </a:t>
            </a:r>
            <a:r>
              <a:rPr lang="ru-RU" sz="2200" dirty="0" err="1" smtClean="0"/>
              <a:t>маркери</a:t>
            </a:r>
            <a:r>
              <a:rPr lang="ru-RU" sz="2200" dirty="0" smtClean="0"/>
              <a:t> </a:t>
            </a:r>
            <a:r>
              <a:rPr lang="ru-RU" sz="2200" dirty="0" err="1" smtClean="0"/>
              <a:t>папілярного</a:t>
            </a:r>
            <a:r>
              <a:rPr lang="ru-RU" sz="2200" dirty="0" smtClean="0"/>
              <a:t> раку ЩЗ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uk-UA" sz="2200" dirty="0" smtClean="0"/>
              <a:t>І</a:t>
            </a:r>
            <a:r>
              <a:rPr lang="ru-RU" sz="2200" dirty="0" err="1" smtClean="0"/>
              <a:t>дентифікувати</a:t>
            </a:r>
            <a:r>
              <a:rPr lang="ru-RU" sz="2200" dirty="0" smtClean="0"/>
              <a:t> </a:t>
            </a:r>
            <a:r>
              <a:rPr lang="ru-RU" sz="2200" dirty="0" err="1" smtClean="0"/>
              <a:t>передопераційні</a:t>
            </a:r>
            <a:r>
              <a:rPr lang="ru-RU" sz="2200" dirty="0" smtClean="0"/>
              <a:t> </a:t>
            </a:r>
            <a:r>
              <a:rPr lang="ru-RU" sz="2200" dirty="0" err="1" smtClean="0"/>
              <a:t>маркери</a:t>
            </a:r>
            <a:r>
              <a:rPr lang="ru-RU" sz="2200" dirty="0" smtClean="0"/>
              <a:t> </a:t>
            </a:r>
            <a:r>
              <a:rPr lang="ru-RU" sz="2200" dirty="0" err="1" smtClean="0"/>
              <a:t>кістозного</a:t>
            </a:r>
            <a:r>
              <a:rPr lang="ru-RU" sz="2200" dirty="0" smtClean="0"/>
              <a:t> </a:t>
            </a:r>
            <a:r>
              <a:rPr lang="ru-RU" sz="2200" dirty="0" err="1" smtClean="0"/>
              <a:t>варіанту</a:t>
            </a:r>
            <a:r>
              <a:rPr lang="ru-RU" sz="2200" dirty="0" smtClean="0"/>
              <a:t> </a:t>
            </a:r>
            <a:r>
              <a:rPr lang="ru-RU" sz="2200" dirty="0" err="1" smtClean="0"/>
              <a:t>папілярного</a:t>
            </a:r>
            <a:r>
              <a:rPr lang="ru-RU" sz="2200" dirty="0" smtClean="0"/>
              <a:t> раку ЩЗ</a:t>
            </a:r>
          </a:p>
          <a:p>
            <a:pPr marL="342900" indent="-342900">
              <a:buFont typeface="Arial"/>
              <a:buChar char="•"/>
            </a:pPr>
            <a:endParaRPr lang="ru-RU" sz="2200" b="1" dirty="0" smtClean="0"/>
          </a:p>
          <a:p>
            <a:r>
              <a:rPr lang="ru-RU" sz="2800" b="1" dirty="0" err="1" smtClean="0"/>
              <a:t>Клінічний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матеріал</a:t>
            </a:r>
            <a:r>
              <a:rPr lang="ru-RU" sz="2200" dirty="0" smtClean="0"/>
              <a:t>: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ru-RU" sz="2200" dirty="0" smtClean="0"/>
              <a:t>70  </a:t>
            </a:r>
            <a:r>
              <a:rPr lang="ru-RU" sz="2200" dirty="0" err="1" smtClean="0"/>
              <a:t>зразків</a:t>
            </a:r>
            <a:r>
              <a:rPr lang="ru-RU" sz="2200" dirty="0" smtClean="0"/>
              <a:t> </a:t>
            </a:r>
            <a:r>
              <a:rPr lang="ru-RU" sz="2200" dirty="0" err="1" smtClean="0"/>
              <a:t>тканини</a:t>
            </a:r>
            <a:r>
              <a:rPr lang="ru-RU" sz="2200" dirty="0" smtClean="0"/>
              <a:t> в </a:t>
            </a:r>
            <a:r>
              <a:rPr lang="ru-RU" sz="2200" dirty="0" err="1" smtClean="0"/>
              <a:t>парафінових</a:t>
            </a:r>
            <a:r>
              <a:rPr lang="ru-RU" sz="2200" dirty="0" smtClean="0"/>
              <a:t> блоках (</a:t>
            </a:r>
            <a:r>
              <a:rPr lang="en-US" sz="2200" dirty="0" smtClean="0"/>
              <a:t>UA</a:t>
            </a:r>
            <a:r>
              <a:rPr lang="ru-RU" sz="2200" dirty="0" smtClean="0"/>
              <a:t>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ru-RU" sz="2200" dirty="0" smtClean="0"/>
              <a:t>53 </a:t>
            </a:r>
            <a:r>
              <a:rPr lang="ru-RU" sz="2200" dirty="0" err="1" smtClean="0"/>
              <a:t>зразків</a:t>
            </a:r>
            <a:r>
              <a:rPr lang="ru-RU" sz="2200" dirty="0" smtClean="0"/>
              <a:t> </a:t>
            </a:r>
            <a:r>
              <a:rPr lang="ru-RU" sz="2200" dirty="0" err="1" smtClean="0"/>
              <a:t>свіжезаморожених</a:t>
            </a:r>
            <a:r>
              <a:rPr lang="ru-RU" sz="2200" dirty="0" smtClean="0"/>
              <a:t> </a:t>
            </a:r>
            <a:r>
              <a:rPr lang="ru-RU" sz="2200" dirty="0" err="1" smtClean="0"/>
              <a:t>препаратів</a:t>
            </a:r>
            <a:r>
              <a:rPr lang="ru-RU" sz="2200" dirty="0" smtClean="0"/>
              <a:t> </a:t>
            </a:r>
            <a:r>
              <a:rPr lang="ru-RU" sz="2200" dirty="0" err="1" smtClean="0"/>
              <a:t>пухлин</a:t>
            </a:r>
            <a:r>
              <a:rPr lang="ru-RU" sz="2200" dirty="0" smtClean="0"/>
              <a:t> ЩЗ (</a:t>
            </a:r>
            <a:r>
              <a:rPr lang="en-US" sz="2200" dirty="0" smtClean="0"/>
              <a:t>SE</a:t>
            </a:r>
            <a:r>
              <a:rPr lang="ru-RU" sz="2200" dirty="0" smtClean="0"/>
              <a:t>)</a:t>
            </a:r>
          </a:p>
          <a:p>
            <a:endParaRPr lang="en-US" dirty="0"/>
          </a:p>
        </p:txBody>
      </p:sp>
      <p:pic>
        <p:nvPicPr>
          <p:cNvPr id="14" name="Picture 13" descr="Swe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2638" r="2195" b="2364"/>
          <a:stretch/>
        </p:blipFill>
        <p:spPr>
          <a:xfrm>
            <a:off x="7917914" y="5721693"/>
            <a:ext cx="577264" cy="386310"/>
          </a:xfrm>
          <a:prstGeom prst="rect">
            <a:avLst/>
          </a:prstGeom>
        </p:spPr>
      </p:pic>
      <p:pic>
        <p:nvPicPr>
          <p:cNvPr id="15" name="Picture 14" descr="укр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96" y="5280853"/>
            <a:ext cx="580520" cy="38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8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92"/>
            <a:ext cx="8229600" cy="1720807"/>
          </a:xfrm>
        </p:spPr>
        <p:txBody>
          <a:bodyPr>
            <a:normAutofit/>
          </a:bodyPr>
          <a:lstStyle/>
          <a:p>
            <a:r>
              <a:rPr lang="ru-RU" sz="4000" b="1" dirty="0" err="1" smtClean="0"/>
              <a:t>Молекулярні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аспекти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папілярного</a:t>
            </a:r>
            <a:r>
              <a:rPr lang="ru-RU" sz="4000" b="1" dirty="0" smtClean="0"/>
              <a:t> раку </a:t>
            </a:r>
            <a:r>
              <a:rPr lang="ru-RU" sz="4000" b="1" dirty="0" err="1" smtClean="0"/>
              <a:t>щитоподібної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залолзи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5587" y="2322057"/>
            <a:ext cx="8133610" cy="461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 smtClean="0"/>
              <a:t>Методи</a:t>
            </a:r>
            <a:r>
              <a:rPr lang="ru-RU" sz="2200" b="1" dirty="0" smtClean="0"/>
              <a:t>: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ru-RU" sz="2200" dirty="0" err="1" smtClean="0"/>
              <a:t>Імуногістохімія</a:t>
            </a:r>
            <a:r>
              <a:rPr lang="ru-RU" sz="2200" dirty="0" smtClean="0"/>
              <a:t>, Вестерн </a:t>
            </a:r>
            <a:r>
              <a:rPr lang="ru-RU" sz="2200" dirty="0" err="1" smtClean="0"/>
              <a:t>блот</a:t>
            </a:r>
            <a:r>
              <a:rPr lang="ru-RU" sz="2200" dirty="0" smtClean="0"/>
              <a:t>, ELISA</a:t>
            </a:r>
            <a:endParaRPr lang="ru-RU" sz="2200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ru-RU" sz="2200" dirty="0" smtClean="0"/>
              <a:t>ПЛР (</a:t>
            </a:r>
            <a:r>
              <a:rPr lang="en-US" sz="2200" dirty="0" smtClean="0"/>
              <a:t>hot start, </a:t>
            </a:r>
            <a:r>
              <a:rPr lang="ru-RU" sz="2200" dirty="0" smtClean="0"/>
              <a:t>в реальному </a:t>
            </a:r>
            <a:r>
              <a:rPr lang="ru-RU" sz="2200" dirty="0" err="1" smtClean="0"/>
              <a:t>часі</a:t>
            </a:r>
            <a:r>
              <a:rPr lang="ru-RU" sz="2200" dirty="0" smtClean="0"/>
              <a:t>), FISH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ru-RU" sz="2200" dirty="0" smtClean="0"/>
              <a:t>ДНК </a:t>
            </a:r>
            <a:r>
              <a:rPr lang="ru-RU" sz="2200" dirty="0" err="1" smtClean="0"/>
              <a:t>секвенування</a:t>
            </a:r>
            <a:r>
              <a:rPr lang="ru-RU" sz="2200" dirty="0" smtClean="0"/>
              <a:t>, </a:t>
            </a:r>
            <a:r>
              <a:rPr lang="ru-RU" sz="2200" dirty="0" err="1" smtClean="0"/>
              <a:t>Піросеквенування</a:t>
            </a:r>
            <a:endParaRPr lang="ru-RU" sz="22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ru-RU" sz="2200" dirty="0" err="1" smtClean="0"/>
              <a:t>Мас-спектрометрія</a:t>
            </a:r>
            <a:r>
              <a:rPr lang="ru-RU" sz="2200" dirty="0" smtClean="0"/>
              <a:t> (</a:t>
            </a:r>
            <a:r>
              <a:rPr lang="en-US" sz="2200" dirty="0" smtClean="0"/>
              <a:t>MALDI-TOF-MS, SELDI-TOF-MS, LC-MS/MS)</a:t>
            </a:r>
            <a:endParaRPr lang="ru-RU" sz="2200" dirty="0" smtClean="0"/>
          </a:p>
          <a:p>
            <a:pPr marL="342900" indent="-342900">
              <a:buFont typeface="Arial"/>
              <a:buChar char="•"/>
            </a:pPr>
            <a:endParaRPr lang="ru-RU" sz="2200" b="1" dirty="0" smtClean="0"/>
          </a:p>
          <a:p>
            <a:r>
              <a:rPr lang="ru-RU" sz="2200" b="1" dirty="0" err="1" smtClean="0"/>
              <a:t>Публікації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результатів</a:t>
            </a:r>
            <a:r>
              <a:rPr lang="ru-RU" sz="2200" b="1" dirty="0" smtClean="0"/>
              <a:t> в  </a:t>
            </a:r>
            <a:r>
              <a:rPr lang="ru-RU" sz="2200" b="1" dirty="0" err="1" smtClean="0"/>
              <a:t>рецензованих</a:t>
            </a:r>
            <a:r>
              <a:rPr lang="ru-RU" sz="2200" b="1" dirty="0" smtClean="0"/>
              <a:t> (</a:t>
            </a:r>
            <a:r>
              <a:rPr lang="ru-RU" sz="2200" b="1" dirty="0" err="1" smtClean="0"/>
              <a:t>peer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review</a:t>
            </a:r>
            <a:r>
              <a:rPr lang="ru-RU" sz="2200" b="1" dirty="0" smtClean="0"/>
              <a:t>) журналах</a:t>
            </a:r>
            <a:r>
              <a:rPr lang="ru-RU" sz="2200" dirty="0" smtClean="0"/>
              <a:t>: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200" dirty="0" smtClean="0"/>
              <a:t>European Journal of Endocrinology (2</a:t>
            </a:r>
            <a:r>
              <a:rPr lang="ru-RU" sz="2200" dirty="0" smtClean="0"/>
              <a:t>) - </a:t>
            </a:r>
            <a:r>
              <a:rPr lang="en-US" dirty="0"/>
              <a:t>impact factor: 3.6</a:t>
            </a:r>
            <a:endParaRPr lang="en-US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200" dirty="0" smtClean="0"/>
              <a:t>Thyroid (1)</a:t>
            </a:r>
            <a:r>
              <a:rPr lang="ru-RU" sz="2200" dirty="0" smtClean="0"/>
              <a:t> - </a:t>
            </a:r>
            <a:r>
              <a:rPr lang="en-US" dirty="0" smtClean="0"/>
              <a:t>impact factor: 3.</a:t>
            </a:r>
            <a:r>
              <a:rPr lang="ru-RU" dirty="0" smtClean="0"/>
              <a:t>8</a:t>
            </a:r>
            <a:endParaRPr lang="en-US" sz="22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200" dirty="0" smtClean="0"/>
              <a:t>Oncogene (1)</a:t>
            </a:r>
            <a:r>
              <a:rPr lang="ru-RU" sz="2200" dirty="0" smtClean="0"/>
              <a:t> </a:t>
            </a:r>
            <a:r>
              <a:rPr lang="ru-RU" dirty="0" smtClean="0"/>
              <a:t>- </a:t>
            </a:r>
            <a:r>
              <a:rPr lang="en-US" dirty="0" smtClean="0"/>
              <a:t>impact factor: </a:t>
            </a:r>
            <a:r>
              <a:rPr lang="ru-RU" dirty="0" smtClean="0"/>
              <a:t>8</a:t>
            </a:r>
            <a:r>
              <a:rPr lang="en-US" dirty="0" smtClean="0"/>
              <a:t>.6</a:t>
            </a:r>
          </a:p>
          <a:p>
            <a:pPr>
              <a:lnSpc>
                <a:spcPct val="130000"/>
              </a:lnSpc>
            </a:pPr>
            <a:endParaRPr lang="ru-RU" sz="2200" dirty="0" smtClean="0"/>
          </a:p>
        </p:txBody>
      </p:sp>
      <p:pic>
        <p:nvPicPr>
          <p:cNvPr id="5" name="Picture 4" descr="my l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25" y="1618646"/>
            <a:ext cx="33655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5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Захист</a:t>
            </a:r>
            <a:r>
              <a:rPr lang="ru-RU" b="1" dirty="0" smtClean="0"/>
              <a:t> </a:t>
            </a:r>
            <a:r>
              <a:rPr lang="ru-RU" b="1" dirty="0" err="1" smtClean="0"/>
              <a:t>дисертації</a:t>
            </a:r>
            <a:endParaRPr lang="en-US" b="1" dirty="0"/>
          </a:p>
        </p:txBody>
      </p:sp>
      <p:pic>
        <p:nvPicPr>
          <p:cNvPr id="4" name="Picture 3" descr="bild_oversikt_eng_doctoral_educ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2"/>
          <a:stretch/>
        </p:blipFill>
        <p:spPr>
          <a:xfrm>
            <a:off x="75752" y="1881137"/>
            <a:ext cx="8791575" cy="2802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752" y="4408413"/>
            <a:ext cx="126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2007-09-30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08803" y="4399879"/>
            <a:ext cx="126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2013-09-27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68195" y="3705175"/>
            <a:ext cx="110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minimum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63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8762"/>
            <a:ext cx="8229600" cy="1143000"/>
          </a:xfrm>
        </p:spPr>
        <p:txBody>
          <a:bodyPr/>
          <a:lstStyle/>
          <a:p>
            <a:r>
              <a:rPr lang="ru-RU" b="1" dirty="0" err="1" smtClean="0"/>
              <a:t>Захист</a:t>
            </a:r>
            <a:r>
              <a:rPr lang="ru-RU" b="1" dirty="0" smtClean="0"/>
              <a:t> </a:t>
            </a:r>
            <a:r>
              <a:rPr lang="ru-RU" b="1" dirty="0" err="1" smtClean="0"/>
              <a:t>дисертації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68195" y="2938967"/>
            <a:ext cx="110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minimum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244"/>
          <a:stretch/>
        </p:blipFill>
        <p:spPr>
          <a:xfrm>
            <a:off x="457200" y="1003300"/>
            <a:ext cx="3909140" cy="568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483100" y="10033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			   </a:t>
            </a:r>
            <a:r>
              <a:rPr lang="ru-RU" b="1" dirty="0" err="1" smtClean="0"/>
              <a:t>Опонент</a:t>
            </a:r>
            <a:endParaRPr lang="en-US" b="1" dirty="0" smtClean="0"/>
          </a:p>
          <a:p>
            <a:r>
              <a:rPr lang="uk-UA" b="1" dirty="0" smtClean="0"/>
              <a:t>Peter </a:t>
            </a:r>
            <a:r>
              <a:rPr lang="uk-UA" b="1" dirty="0"/>
              <a:t>E. </a:t>
            </a:r>
            <a:r>
              <a:rPr lang="uk-UA" b="1" dirty="0" smtClean="0"/>
              <a:t>Goretzki</a:t>
            </a:r>
            <a:r>
              <a:rPr lang="en-US" dirty="0" smtClean="0"/>
              <a:t> M.D.,</a:t>
            </a:r>
            <a:r>
              <a:rPr lang="uk-UA" dirty="0" smtClean="0"/>
              <a:t> Ph.D</a:t>
            </a:r>
            <a:r>
              <a:rPr lang="uk-UA" dirty="0"/>
              <a:t>., професор, </a:t>
            </a:r>
            <a:endParaRPr lang="en-US" dirty="0"/>
          </a:p>
          <a:p>
            <a:r>
              <a:rPr lang="uk-UA" dirty="0"/>
              <a:t>Кафедра хірургії, Університет Генріх-</a:t>
            </a:r>
            <a:r>
              <a:rPr lang="uk-UA" dirty="0" smtClean="0"/>
              <a:t>Гайне, </a:t>
            </a:r>
            <a:r>
              <a:rPr lang="uk-UA" dirty="0"/>
              <a:t>м. Дюссельдрорф, Німеччина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83100" y="299958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Jon Tsai</a:t>
            </a:r>
            <a:r>
              <a:rPr lang="uk-UA" dirty="0" smtClean="0"/>
              <a:t> </a:t>
            </a:r>
            <a:r>
              <a:rPr lang="en-US" dirty="0" smtClean="0"/>
              <a:t>M.D., </a:t>
            </a:r>
            <a:r>
              <a:rPr lang="uk-UA" dirty="0" smtClean="0"/>
              <a:t>Ph.D</a:t>
            </a:r>
            <a:r>
              <a:rPr lang="uk-UA" dirty="0"/>
              <a:t>., доцент,</a:t>
            </a:r>
            <a:endParaRPr lang="en-US" dirty="0"/>
          </a:p>
          <a:p>
            <a:r>
              <a:rPr lang="uk-UA" dirty="0"/>
              <a:t>Кафедра клінічної науки, інтервенції та технології </a:t>
            </a:r>
            <a:endParaRPr lang="en-US" dirty="0"/>
          </a:p>
          <a:p>
            <a:r>
              <a:rPr lang="uk-UA" dirty="0"/>
              <a:t>Каролінський Інститут, м. Стокгольм, Швеція</a:t>
            </a:r>
            <a:endParaRPr lang="en-US" dirty="0"/>
          </a:p>
          <a:p>
            <a:r>
              <a:rPr lang="uk-UA" dirty="0"/>
              <a:t> </a:t>
            </a:r>
            <a:endParaRPr lang="en-US" dirty="0"/>
          </a:p>
          <a:p>
            <a:r>
              <a:rPr lang="uk-UA" b="1" dirty="0" smtClean="0"/>
              <a:t>Harvest </a:t>
            </a:r>
            <a:r>
              <a:rPr lang="uk-UA" b="1" dirty="0"/>
              <a:t>F. </a:t>
            </a:r>
            <a:r>
              <a:rPr lang="uk-UA" b="1" dirty="0" smtClean="0"/>
              <a:t>Gu</a:t>
            </a:r>
            <a:r>
              <a:rPr lang="uk-UA" dirty="0" smtClean="0"/>
              <a:t> </a:t>
            </a:r>
            <a:r>
              <a:rPr lang="uk-UA" dirty="0"/>
              <a:t>Ph.D., доцент,</a:t>
            </a:r>
            <a:endParaRPr lang="en-US" dirty="0"/>
          </a:p>
          <a:p>
            <a:r>
              <a:rPr lang="uk-UA" dirty="0"/>
              <a:t>Кафедра молекулярної медицини та хірургії</a:t>
            </a:r>
            <a:endParaRPr lang="en-US" dirty="0"/>
          </a:p>
          <a:p>
            <a:r>
              <a:rPr lang="uk-UA" dirty="0"/>
              <a:t>Каролінський Інститут, м. Стокгольм, Швеція</a:t>
            </a:r>
            <a:endParaRPr lang="en-US" dirty="0"/>
          </a:p>
          <a:p>
            <a:r>
              <a:rPr lang="uk-UA" dirty="0"/>
              <a:t> </a:t>
            </a:r>
            <a:endParaRPr lang="en-US" dirty="0"/>
          </a:p>
          <a:p>
            <a:r>
              <a:rPr lang="uk-UA" b="1" dirty="0" smtClean="0"/>
              <a:t>Mikael Nilsson</a:t>
            </a:r>
            <a:r>
              <a:rPr lang="uk-UA" dirty="0" smtClean="0"/>
              <a:t> </a:t>
            </a:r>
            <a:r>
              <a:rPr lang="en-US" dirty="0" smtClean="0"/>
              <a:t>M.D., </a:t>
            </a:r>
            <a:r>
              <a:rPr lang="uk-UA" dirty="0" smtClean="0"/>
              <a:t>Ph.D</a:t>
            </a:r>
            <a:r>
              <a:rPr lang="uk-UA" dirty="0"/>
              <a:t>., професор, Кафедра медичної </a:t>
            </a:r>
            <a:r>
              <a:rPr lang="uk-UA" dirty="0" smtClean="0"/>
              <a:t>біохімії </a:t>
            </a:r>
            <a:r>
              <a:rPr lang="uk-UA" dirty="0"/>
              <a:t>та клітинної біології, Університет Гетеборгу, Сальгренська Академія, м. Гетеборг, Швеція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21299" y="2732227"/>
            <a:ext cx="2543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Екзаменаційна </a:t>
            </a:r>
            <a:r>
              <a:rPr lang="uk-UA" b="1" dirty="0" smtClean="0"/>
              <a:t>комісія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2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2002"/>
            <a:ext cx="4660900" cy="6566299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993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Дякую</a:t>
            </a:r>
            <a:r>
              <a:rPr lang="ru-RU" dirty="0" smtClean="0"/>
              <a:t> за </a:t>
            </a:r>
            <a:r>
              <a:rPr lang="ru-RU" dirty="0" err="1" smtClean="0"/>
              <a:t>увагу</a:t>
            </a:r>
            <a:r>
              <a:rPr lang="ru-RU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79" y="1511300"/>
            <a:ext cx="7322421" cy="484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97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322</Words>
  <Application>Microsoft Macintosh PowerPoint</Application>
  <PresentationFormat>On-screen Show (4:3)</PresentationFormat>
  <Paragraphs>59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Докторантура в Каролінському Інституті  </vt:lpstr>
      <vt:lpstr>Загальна інформація</vt:lpstr>
      <vt:lpstr>Молекулярні аспекти папілярного раку щитоподібної залолзи</vt:lpstr>
      <vt:lpstr>Молекулярні аспекти папілярного раку щитоподібної залолзи</vt:lpstr>
      <vt:lpstr>Молекулярні аспекти папілярного раку щитоподібної залолзи</vt:lpstr>
      <vt:lpstr>Захист дисертації</vt:lpstr>
      <vt:lpstr>Захист дисертації</vt:lpstr>
      <vt:lpstr>PowerPoint Presentation</vt:lpstr>
      <vt:lpstr>Дякую за увагу!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“Sandwich" model of research training program between KI and NMU: a point of view from PhD student side   </dc:title>
  <dc:creator>Andrii Dinets</dc:creator>
  <cp:lastModifiedBy>Andrii Dinets</cp:lastModifiedBy>
  <cp:revision>25</cp:revision>
  <dcterms:created xsi:type="dcterms:W3CDTF">2015-01-20T19:07:06Z</dcterms:created>
  <dcterms:modified xsi:type="dcterms:W3CDTF">2015-01-21T10:17:22Z</dcterms:modified>
</cp:coreProperties>
</file>