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737" r:id="rId3"/>
  </p:sldMasterIdLst>
  <p:notesMasterIdLst>
    <p:notesMasterId r:id="rId40"/>
  </p:notesMasterIdLst>
  <p:sldIdLst>
    <p:sldId id="257" r:id="rId4"/>
    <p:sldId id="307" r:id="rId5"/>
    <p:sldId id="349" r:id="rId6"/>
    <p:sldId id="309" r:id="rId7"/>
    <p:sldId id="319" r:id="rId8"/>
    <p:sldId id="350" r:id="rId9"/>
    <p:sldId id="351" r:id="rId10"/>
    <p:sldId id="327" r:id="rId11"/>
    <p:sldId id="326" r:id="rId12"/>
    <p:sldId id="310" r:id="rId13"/>
    <p:sldId id="328" r:id="rId14"/>
    <p:sldId id="352" r:id="rId15"/>
    <p:sldId id="353" r:id="rId16"/>
    <p:sldId id="322" r:id="rId17"/>
    <p:sldId id="325" r:id="rId18"/>
    <p:sldId id="372" r:id="rId19"/>
    <p:sldId id="279" r:id="rId20"/>
    <p:sldId id="331" r:id="rId21"/>
    <p:sldId id="354" r:id="rId22"/>
    <p:sldId id="356" r:id="rId23"/>
    <p:sldId id="355"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DA8"/>
    <a:srgbClr val="FBD75D"/>
    <a:srgbClr val="6D8EDF"/>
    <a:srgbClr val="0033CC"/>
    <a:srgbClr val="FFCC00"/>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29" autoAdjust="0"/>
    <p:restoredTop sz="94654" autoAdjust="0"/>
  </p:normalViewPr>
  <p:slideViewPr>
    <p:cSldViewPr>
      <p:cViewPr varScale="1">
        <p:scale>
          <a:sx n="70" d="100"/>
          <a:sy n="70" d="100"/>
        </p:scale>
        <p:origin x="155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prstMaterial="flat">
              <a:bevelT w="95250" h="101600"/>
              <a:contourClr>
                <a:scrgbClr r="0" g="0" b="0">
                  <a:satMod val="30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Лист1!$A$2:$A$3</c:f>
              <c:numCache>
                <c:formatCode>General</c:formatCode>
                <c:ptCount val="2"/>
                <c:pt idx="0">
                  <c:v>2014</c:v>
                </c:pt>
                <c:pt idx="1">
                  <c:v>2015</c:v>
                </c:pt>
              </c:numCache>
            </c:numRef>
          </c:cat>
          <c:val>
            <c:numRef>
              <c:f>Лист1!$B$2:$B$3</c:f>
              <c:numCache>
                <c:formatCode>General</c:formatCode>
                <c:ptCount val="2"/>
                <c:pt idx="0">
                  <c:v>4</c:v>
                </c:pt>
                <c:pt idx="1">
                  <c:v>4</c:v>
                </c:pt>
              </c:numCache>
            </c:numRef>
          </c:val>
        </c:ser>
        <c:ser>
          <c:idx val="1"/>
          <c:order val="1"/>
          <c:tx>
            <c:strRef>
              <c:f>Лист1!$C$1</c:f>
              <c:strCache>
                <c:ptCount val="1"/>
                <c:pt idx="0">
                  <c:v>Переможці</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prstMaterial="flat">
              <a:bevelT w="95250" h="101600"/>
              <a:contourClr>
                <a:scrgbClr r="0" g="0" b="0">
                  <a:satMod val="30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Лист1!$A$2:$A$3</c:f>
              <c:numCache>
                <c:formatCode>General</c:formatCode>
                <c:ptCount val="2"/>
                <c:pt idx="0">
                  <c:v>2014</c:v>
                </c:pt>
                <c:pt idx="1">
                  <c:v>2015</c:v>
                </c:pt>
              </c:numCache>
            </c:numRef>
          </c:cat>
          <c:val>
            <c:numRef>
              <c:f>Лист1!$C$2:$C$3</c:f>
              <c:numCache>
                <c:formatCode>General</c:formatCode>
                <c:ptCount val="2"/>
                <c:pt idx="0">
                  <c:v>3</c:v>
                </c:pt>
                <c:pt idx="1">
                  <c:v>6</c:v>
                </c:pt>
              </c:numCache>
            </c:numRef>
          </c:val>
        </c:ser>
        <c:dLbls>
          <c:showLegendKey val="0"/>
          <c:showVal val="1"/>
          <c:showCatName val="0"/>
          <c:showSerName val="0"/>
          <c:showPercent val="0"/>
          <c:showBubbleSize val="0"/>
        </c:dLbls>
        <c:gapWidth val="150"/>
        <c:shape val="box"/>
        <c:axId val="224065944"/>
        <c:axId val="224059672"/>
        <c:axId val="0"/>
      </c:bar3DChart>
      <c:catAx>
        <c:axId val="22406594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uk-UA" dirty="0" smtClean="0"/>
                  <a:t>Роки</a:t>
                </a:r>
                <a:endParaRPr lang="uk-UA" dirty="0"/>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224059672"/>
        <c:crosses val="autoZero"/>
        <c:auto val="1"/>
        <c:lblAlgn val="ctr"/>
        <c:lblOffset val="100"/>
        <c:noMultiLvlLbl val="0"/>
      </c:catAx>
      <c:valAx>
        <c:axId val="224059672"/>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uk-UA" dirty="0" smtClean="0"/>
                  <a:t>Всього робіт</a:t>
                </a:r>
                <a:endParaRPr lang="uk-UA" dirty="0"/>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224065944"/>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0E5AF-1FE6-42C5-B79F-12D6CB82180C}" type="doc">
      <dgm:prSet loTypeId="urn:microsoft.com/office/officeart/2005/8/layout/default#1" loCatId="list" qsTypeId="urn:microsoft.com/office/officeart/2005/8/quickstyle/3d2" qsCatId="3D" csTypeId="urn:microsoft.com/office/officeart/2005/8/colors/accent0_3" csCatId="mainScheme" phldr="1"/>
      <dgm:spPr/>
      <dgm:t>
        <a:bodyPr/>
        <a:lstStyle/>
        <a:p>
          <a:endParaRPr lang="ru-RU"/>
        </a:p>
      </dgm:t>
    </dgm:pt>
    <dgm:pt modelId="{61579F81-E172-494D-B3B4-9E9D2226AAEC}">
      <dgm:prSet phldrT="[Текст]"/>
      <dgm:spPr>
        <a:solidFill>
          <a:srgbClr val="0C7DA8"/>
        </a:solidFill>
      </dgm:spPr>
      <dgm:t>
        <a:bodyPr/>
        <a:lstStyle/>
        <a:p>
          <a:r>
            <a:rPr lang="uk-UA" dirty="0" smtClean="0">
              <a:latin typeface="Times New Roman" pitchFamily="18" charset="0"/>
              <a:cs typeface="Times New Roman" pitchFamily="18" charset="0"/>
            </a:rPr>
            <a:t>Стипендіальна програма Фонду Віктора Пінчука </a:t>
          </a:r>
          <a:r>
            <a:rPr lang="ru-RU" dirty="0" smtClean="0">
              <a:latin typeface="Times New Roman" pitchFamily="18" charset="0"/>
              <a:cs typeface="Times New Roman" pitchFamily="18" charset="0"/>
            </a:rPr>
            <a:t>«Завтра</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Ua</a:t>
          </a:r>
          <a:r>
            <a:rPr lang="ru-RU" dirty="0" smtClean="0">
              <a:latin typeface="Times New Roman" pitchFamily="18" charset="0"/>
              <a:cs typeface="Times New Roman" pitchFamily="18" charset="0"/>
            </a:rPr>
            <a:t>»</a:t>
          </a:r>
          <a:endParaRPr lang="ru-RU" dirty="0"/>
        </a:p>
      </dgm:t>
    </dgm:pt>
    <dgm:pt modelId="{ED6E8526-9C5B-47D5-B573-ACF3FB57BF1B}" type="parTrans" cxnId="{FB4C7941-8D9B-4DEA-9716-05905AE0B9EE}">
      <dgm:prSet/>
      <dgm:spPr/>
      <dgm:t>
        <a:bodyPr/>
        <a:lstStyle/>
        <a:p>
          <a:endParaRPr lang="ru-RU"/>
        </a:p>
      </dgm:t>
    </dgm:pt>
    <dgm:pt modelId="{07C71310-909D-44AC-ADD5-FE03BA0EAF04}" type="sibTrans" cxnId="{FB4C7941-8D9B-4DEA-9716-05905AE0B9EE}">
      <dgm:prSet/>
      <dgm:spPr/>
      <dgm:t>
        <a:bodyPr/>
        <a:lstStyle/>
        <a:p>
          <a:endParaRPr lang="ru-RU"/>
        </a:p>
      </dgm:t>
    </dgm:pt>
    <dgm:pt modelId="{63F60FF9-B4E1-4199-9BFC-971C019DFB10}" type="pres">
      <dgm:prSet presAssocID="{8660E5AF-1FE6-42C5-B79F-12D6CB82180C}" presName="diagram" presStyleCnt="0">
        <dgm:presLayoutVars>
          <dgm:dir/>
          <dgm:resizeHandles val="exact"/>
        </dgm:presLayoutVars>
      </dgm:prSet>
      <dgm:spPr/>
      <dgm:t>
        <a:bodyPr/>
        <a:lstStyle/>
        <a:p>
          <a:endParaRPr lang="ru-RU"/>
        </a:p>
      </dgm:t>
    </dgm:pt>
    <dgm:pt modelId="{C4C44DEF-AD69-4441-8788-5778A2CFD808}" type="pres">
      <dgm:prSet presAssocID="{61579F81-E172-494D-B3B4-9E9D2226AAEC}" presName="node" presStyleLbl="node1" presStyleIdx="0" presStyleCnt="1" custScaleX="129293" custScaleY="35967" custLinFactNeighborX="82" custLinFactNeighborY="2238">
        <dgm:presLayoutVars>
          <dgm:bulletEnabled val="1"/>
        </dgm:presLayoutVars>
      </dgm:prSet>
      <dgm:spPr/>
      <dgm:t>
        <a:bodyPr/>
        <a:lstStyle/>
        <a:p>
          <a:endParaRPr lang="ru-RU"/>
        </a:p>
      </dgm:t>
    </dgm:pt>
  </dgm:ptLst>
  <dgm:cxnLst>
    <dgm:cxn modelId="{FB4C7941-8D9B-4DEA-9716-05905AE0B9EE}" srcId="{8660E5AF-1FE6-42C5-B79F-12D6CB82180C}" destId="{61579F81-E172-494D-B3B4-9E9D2226AAEC}" srcOrd="0" destOrd="0" parTransId="{ED6E8526-9C5B-47D5-B573-ACF3FB57BF1B}" sibTransId="{07C71310-909D-44AC-ADD5-FE03BA0EAF04}"/>
    <dgm:cxn modelId="{F0993347-7A75-47BA-B716-FE75019A9354}" type="presOf" srcId="{8660E5AF-1FE6-42C5-B79F-12D6CB82180C}" destId="{63F60FF9-B4E1-4199-9BFC-971C019DFB10}" srcOrd="0" destOrd="0" presId="urn:microsoft.com/office/officeart/2005/8/layout/default#1"/>
    <dgm:cxn modelId="{786C9C12-A829-4267-95B7-730E09B3DC5E}" type="presOf" srcId="{61579F81-E172-494D-B3B4-9E9D2226AAEC}" destId="{C4C44DEF-AD69-4441-8788-5778A2CFD808}" srcOrd="0" destOrd="0" presId="urn:microsoft.com/office/officeart/2005/8/layout/default#1"/>
    <dgm:cxn modelId="{D86B49C7-CC46-4F22-B0B1-4759CF7971FB}" type="presParOf" srcId="{63F60FF9-B4E1-4199-9BFC-971C019DFB10}" destId="{C4C44DEF-AD69-4441-8788-5778A2CFD808}"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1831F55-E3AD-4E00-A858-C86AE5F84ACA}" type="datetimeFigureOut">
              <a:rPr lang="en-US"/>
              <a:pPr>
                <a:defRPr/>
              </a:pPr>
              <a:t>2/10/2016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0112859-EE78-4C03-BAC8-D9E719F8B599}" type="slidenum">
              <a:rPr lang="en-US"/>
              <a:pPr>
                <a:defRPr/>
              </a:pPr>
              <a:t>‹#›</a:t>
            </a:fld>
            <a:endParaRPr lang="en-US" dirty="0"/>
          </a:p>
        </p:txBody>
      </p:sp>
    </p:spTree>
    <p:extLst>
      <p:ext uri="{BB962C8B-B14F-4D97-AF65-F5344CB8AC3E}">
        <p14:creationId xmlns:p14="http://schemas.microsoft.com/office/powerpoint/2010/main" val="3637307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49539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144096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2307915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425337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345778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10</a:t>
            </a:fld>
            <a:endParaRPr lang="en-US"/>
          </a:p>
        </p:txBody>
      </p:sp>
    </p:spTree>
    <p:extLst>
      <p:ext uri="{BB962C8B-B14F-4D97-AF65-F5344CB8AC3E}">
        <p14:creationId xmlns:p14="http://schemas.microsoft.com/office/powerpoint/2010/main" val="282359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1843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235427D-C195-489A-AC94-4DEC95E4DA50}" type="datetime8">
              <a:rPr lang="en-US"/>
              <a:pPr fontAlgn="base">
                <a:spcBef>
                  <a:spcPct val="0"/>
                </a:spcBef>
                <a:spcAft>
                  <a:spcPct val="0"/>
                </a:spcAft>
                <a:defRPr/>
              </a:pPr>
              <a:t>2/10/2016 11:09 AM</a:t>
            </a:fld>
            <a:endParaRPr lang="en-US"/>
          </a:p>
        </p:txBody>
      </p:sp>
      <p:sp>
        <p:nvSpPr>
          <p:cNvPr id="18437" name="Footer Placeholder 5"/>
          <p:cNvSpPr>
            <a:spLocks noGrp="1"/>
          </p:cNvSpPr>
          <p:nvPr>
            <p:ph type="ftr" sz="quarter" idx="4"/>
          </p:nvPr>
        </p:nvSpPr>
        <p:spPr bwMode="auto">
          <a:xfrm>
            <a:off x="0" y="8685213"/>
            <a:ext cx="6172200"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500"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rPr>
            </a:br>
            <a:r>
              <a:rPr lang="en-US" sz="500"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z="500" smtClean="0"/>
          </a:p>
        </p:txBody>
      </p:sp>
      <p:sp>
        <p:nvSpPr>
          <p:cNvPr id="18438" name="Slide Number Placeholder 6"/>
          <p:cNvSpPr>
            <a:spLocks noGrp="1"/>
          </p:cNvSpPr>
          <p:nvPr>
            <p:ph type="sldNum" sz="quarter" idx="5"/>
          </p:nvPr>
        </p:nvSpPr>
        <p:spPr bwMode="auto">
          <a:xfrm>
            <a:off x="6172200" y="8685213"/>
            <a:ext cx="684213" cy="45720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32FBF810-B367-45D9-8D65-3CE4DF41ECA5}"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363974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891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p>
        </p:txBody>
      </p:sp>
      <p:sp>
        <p:nvSpPr>
          <p:cNvPr id="38916"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E077F530-195B-420C-BC6E-619920CB586C}" type="datetime8">
              <a:rPr lang="en-US"/>
              <a:pPr fontAlgn="base">
                <a:spcBef>
                  <a:spcPct val="0"/>
                </a:spcBef>
                <a:spcAft>
                  <a:spcPct val="0"/>
                </a:spcAft>
                <a:defRPr/>
              </a:pPr>
              <a:t>2/10/2016 11:09 AM</a:t>
            </a:fld>
            <a:endParaRPr lang="en-US"/>
          </a:p>
        </p:txBody>
      </p:sp>
      <p:sp>
        <p:nvSpPr>
          <p:cNvPr id="38917"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mtClean="0"/>
          </a:p>
        </p:txBody>
      </p:sp>
      <p:sp>
        <p:nvSpPr>
          <p:cNvPr id="3891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100BFD-4A96-41AD-A3FF-05861B8E1F28}"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125256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86461751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63713" y="5445125"/>
            <a:ext cx="5327650" cy="750888"/>
          </a:xfrm>
        </p:spPr>
        <p:txBody>
          <a:bodyPr/>
          <a:lstStyle>
            <a:lvl1pPr>
              <a:defRPr sz="2800" b="1"/>
            </a:lvl1pPr>
          </a:lstStyle>
          <a:p>
            <a:pPr lvl="0"/>
            <a:r>
              <a:rPr lang="ru-RU" altLang="ru-RU" noProof="0" smtClean="0"/>
              <a:t>Образец заголовка</a:t>
            </a:r>
          </a:p>
        </p:txBody>
      </p:sp>
      <p:sp>
        <p:nvSpPr>
          <p:cNvPr id="5123" name="Rectangle 3"/>
          <p:cNvSpPr>
            <a:spLocks noGrp="1" noChangeArrowheads="1"/>
          </p:cNvSpPr>
          <p:nvPr>
            <p:ph type="subTitle" idx="1"/>
          </p:nvPr>
        </p:nvSpPr>
        <p:spPr>
          <a:xfrm>
            <a:off x="1763713" y="6165850"/>
            <a:ext cx="5327650"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solidFill>
                  <a:srgbClr val="080808"/>
                </a:solidFill>
              </a:defRPr>
            </a:lvl1pPr>
          </a:lstStyle>
          <a:p>
            <a:pPr lvl="0"/>
            <a:r>
              <a:rPr lang="ru-RU" altLang="ru-RU" noProof="0" smtClean="0"/>
              <a:t>Образец подзаголовка</a:t>
            </a:r>
          </a:p>
        </p:txBody>
      </p:sp>
    </p:spTree>
    <p:extLst>
      <p:ext uri="{BB962C8B-B14F-4D97-AF65-F5344CB8AC3E}">
        <p14:creationId xmlns:p14="http://schemas.microsoft.com/office/powerpoint/2010/main" val="39741310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436513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Tree>
    <p:extLst>
      <p:ext uri="{BB962C8B-B14F-4D97-AF65-F5344CB8AC3E}">
        <p14:creationId xmlns:p14="http://schemas.microsoft.com/office/powerpoint/2010/main" val="41265985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68313" y="1341438"/>
            <a:ext cx="3956050" cy="5256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6763" y="1341438"/>
            <a:ext cx="3956050" cy="5256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8903754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048827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38678683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0713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176257835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17232261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451922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6688" y="692150"/>
            <a:ext cx="2016125" cy="59055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68313" y="692150"/>
            <a:ext cx="5895975" cy="59055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1235547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16319159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69643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5.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3" r:id="rId10"/>
    <p:sldLayoutId id="2147483704" r:id="rId11"/>
    <p:sldLayoutId id="2147483701" r:id="rId12"/>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l="-1000" r="-1000"/>
          </a:stretch>
        </a:blipFill>
        <a:effectLst/>
      </p:bgPr>
    </p:bg>
    <p:spTree>
      <p:nvGrpSpPr>
        <p:cNvPr id="1" name=""/>
        <p:cNvGrpSpPr/>
        <p:nvPr/>
      </p:nvGrpSpPr>
      <p:grpSpPr>
        <a:xfrm>
          <a:off x="0" y="0"/>
          <a:ext cx="0" cy="0"/>
          <a:chOff x="0" y="0"/>
          <a:chExt cx="0" cy="0"/>
        </a:xfrm>
      </p:grpSpPr>
      <p:pic>
        <p:nvPicPr>
          <p:cNvPr id="2050" name="Picture 3" descr="white rectangle.png"/>
          <p:cNvPicPr>
            <a:picLocks noChangeAspect="1"/>
          </p:cNvPicPr>
          <p:nvPr/>
        </p:nvPicPr>
        <p:blipFill>
          <a:blip r:embed="rId8" cstate="print"/>
          <a:srcRect b="10452"/>
          <a:stretch>
            <a:fillRect/>
          </a:stretch>
        </p:blipFill>
        <p:spPr bwMode="auto">
          <a:xfrm>
            <a:off x="0" y="1300163"/>
            <a:ext cx="9144000" cy="5557837"/>
          </a:xfrm>
          <a:prstGeom prst="rect">
            <a:avLst/>
          </a:prstGeom>
          <a:noFill/>
          <a:ln w="9525">
            <a:noFill/>
            <a:miter lim="800000"/>
            <a:headEnd/>
            <a:tailEnd/>
          </a:ln>
        </p:spPr>
      </p:pic>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2052" name="Text Placeholder 2"/>
          <p:cNvSpPr>
            <a:spLocks noGrp="1"/>
          </p:cNvSpPr>
          <p:nvPr>
            <p:ph type="body" idx="1"/>
          </p:nvPr>
        </p:nvSpPr>
        <p:spPr bwMode="auto">
          <a:xfrm>
            <a:off x="722313" y="1905000"/>
            <a:ext cx="8040687"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02" r:id="rId1"/>
    <p:sldLayoutId id="2147483705" r:id="rId2"/>
    <p:sldLayoutId id="2147483706" r:id="rId3"/>
    <p:sldLayoutId id="2147483707" r:id="rId4"/>
    <p:sldLayoutId id="2147483722" r:id="rId5"/>
  </p:sldLayoutIdLst>
  <p:transition>
    <p:fade/>
  </p:transition>
  <p:txStyles>
    <p:titleStyle>
      <a:lvl1pPr algn="l" defTabSz="912813" rtl="0" eaLnBrk="0" fontAlgn="base" hangingPunct="0">
        <a:lnSpc>
          <a:spcPct val="90000"/>
        </a:lnSpc>
        <a:spcBef>
          <a:spcPct val="0"/>
        </a:spcBef>
        <a:spcAft>
          <a:spcPct val="0"/>
        </a:spcAft>
        <a:defRPr lang="en-US" sz="48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692150"/>
            <a:ext cx="60483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68313" y="1341438"/>
            <a:ext cx="806450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Tree>
    <p:extLst>
      <p:ext uri="{BB962C8B-B14F-4D97-AF65-F5344CB8AC3E}">
        <p14:creationId xmlns:p14="http://schemas.microsoft.com/office/powerpoint/2010/main" val="422379490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p:fade/>
  </p:transition>
  <p:timing>
    <p:tnLst>
      <p:par>
        <p:cTn id="1" dur="indefinite" restart="never" nodeType="tmRoot"/>
      </p:par>
    </p:tnLst>
  </p:timing>
  <p:txStyles>
    <p:titleStyle>
      <a:lvl1pPr algn="l" rtl="0" eaLnBrk="1" fontAlgn="base" hangingPunct="1">
        <a:spcBef>
          <a:spcPct val="0"/>
        </a:spcBef>
        <a:spcAft>
          <a:spcPct val="0"/>
        </a:spcAft>
        <a:defRPr sz="3200" kern="1200">
          <a:solidFill>
            <a:schemeClr val="bg2"/>
          </a:solidFill>
          <a:latin typeface="+mj-lt"/>
          <a:ea typeface="+mj-ea"/>
          <a:cs typeface="+mj-cs"/>
        </a:defRPr>
      </a:lvl1pPr>
      <a:lvl2pPr algn="l" rtl="0" eaLnBrk="1" fontAlgn="base" hangingPunct="1">
        <a:spcBef>
          <a:spcPct val="0"/>
        </a:spcBef>
        <a:spcAft>
          <a:spcPct val="0"/>
        </a:spcAft>
        <a:defRPr sz="3200">
          <a:solidFill>
            <a:schemeClr val="bg2"/>
          </a:solidFill>
          <a:latin typeface="Arial" panose="020B0604020202020204" pitchFamily="34" charset="0"/>
        </a:defRPr>
      </a:lvl2pPr>
      <a:lvl3pPr algn="l" rtl="0" eaLnBrk="1" fontAlgn="base" hangingPunct="1">
        <a:spcBef>
          <a:spcPct val="0"/>
        </a:spcBef>
        <a:spcAft>
          <a:spcPct val="0"/>
        </a:spcAft>
        <a:defRPr sz="3200">
          <a:solidFill>
            <a:schemeClr val="bg2"/>
          </a:solidFill>
          <a:latin typeface="Arial" panose="020B0604020202020204" pitchFamily="34" charset="0"/>
        </a:defRPr>
      </a:lvl3pPr>
      <a:lvl4pPr algn="l" rtl="0" eaLnBrk="1" fontAlgn="base" hangingPunct="1">
        <a:spcBef>
          <a:spcPct val="0"/>
        </a:spcBef>
        <a:spcAft>
          <a:spcPct val="0"/>
        </a:spcAft>
        <a:defRPr sz="3200">
          <a:solidFill>
            <a:schemeClr val="bg2"/>
          </a:solidFill>
          <a:latin typeface="Arial" panose="020B0604020202020204" pitchFamily="34" charset="0"/>
        </a:defRPr>
      </a:lvl4pPr>
      <a:lvl5pPr algn="l" rtl="0" eaLnBrk="1" fontAlgn="base" hangingPunct="1">
        <a:spcBef>
          <a:spcPct val="0"/>
        </a:spcBef>
        <a:spcAft>
          <a:spcPct val="0"/>
        </a:spcAft>
        <a:defRPr sz="3200">
          <a:solidFill>
            <a:schemeClr val="bg2"/>
          </a:solidFill>
          <a:latin typeface="Arial" panose="020B0604020202020204" pitchFamily="34" charset="0"/>
        </a:defRPr>
      </a:lvl5pPr>
      <a:lvl6pPr marL="457200" algn="l" rtl="0" eaLnBrk="1" fontAlgn="base" hangingPunct="1">
        <a:spcBef>
          <a:spcPct val="0"/>
        </a:spcBef>
        <a:spcAft>
          <a:spcPct val="0"/>
        </a:spcAft>
        <a:defRPr sz="3200">
          <a:solidFill>
            <a:schemeClr val="bg2"/>
          </a:solidFill>
          <a:latin typeface="Arial" panose="020B0604020202020204" pitchFamily="34" charset="0"/>
        </a:defRPr>
      </a:lvl6pPr>
      <a:lvl7pPr marL="914400" algn="l" rtl="0" eaLnBrk="1" fontAlgn="base" hangingPunct="1">
        <a:spcBef>
          <a:spcPct val="0"/>
        </a:spcBef>
        <a:spcAft>
          <a:spcPct val="0"/>
        </a:spcAft>
        <a:defRPr sz="3200">
          <a:solidFill>
            <a:schemeClr val="bg2"/>
          </a:solidFill>
          <a:latin typeface="Arial" panose="020B0604020202020204" pitchFamily="34" charset="0"/>
        </a:defRPr>
      </a:lvl7pPr>
      <a:lvl8pPr marL="1371600" algn="l" rtl="0" eaLnBrk="1" fontAlgn="base" hangingPunct="1">
        <a:spcBef>
          <a:spcPct val="0"/>
        </a:spcBef>
        <a:spcAft>
          <a:spcPct val="0"/>
        </a:spcAft>
        <a:defRPr sz="3200">
          <a:solidFill>
            <a:schemeClr val="bg2"/>
          </a:solidFill>
          <a:latin typeface="Arial" panose="020B0604020202020204" pitchFamily="34" charset="0"/>
        </a:defRPr>
      </a:lvl8pPr>
      <a:lvl9pPr marL="1828800" algn="l" rtl="0" eaLnBrk="1" fontAlgn="base" hangingPunct="1">
        <a:spcBef>
          <a:spcPct val="0"/>
        </a:spcBef>
        <a:spcAft>
          <a:spcPct val="0"/>
        </a:spcAft>
        <a:defRPr sz="3200">
          <a:solidFill>
            <a:schemeClr val="bg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bg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gif"/></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30.xml"/><Relationship Id="rId5" Type="http://schemas.openxmlformats.org/officeDocument/2006/relationships/image" Target="../media/image57.jp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https://pp.vk.me/c624729/v624729575/36ab6/lntdAvKRvQs.jpg" TargetMode="External"/><Relationship Id="rId2" Type="http://schemas.openxmlformats.org/officeDocument/2006/relationships/image" Target="../media/image62.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16.jpeg"/><Relationship Id="rId5" Type="http://schemas.openxmlformats.org/officeDocument/2006/relationships/diagramQuickStyle" Target="../diagrams/quickStyle1.xml"/><Relationship Id="rId10" Type="http://schemas.openxmlformats.org/officeDocument/2006/relationships/image" Target="../media/image15.jpeg"/><Relationship Id="rId4" Type="http://schemas.openxmlformats.org/officeDocument/2006/relationships/diagramLayout" Target="../diagrams/layout1.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9.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211139" y="228600"/>
            <a:ext cx="8780459" cy="15240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14963"/>
            <a:ext cx="2971800" cy="35620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ctrTitle"/>
          </p:nvPr>
        </p:nvSpPr>
        <p:spPr>
          <a:xfrm>
            <a:off x="304800" y="3053094"/>
            <a:ext cx="8534398" cy="685800"/>
          </a:xfrm>
        </p:spPr>
        <p:txBody>
          <a:bodyPr>
            <a:noAutofit/>
          </a:bodyPr>
          <a:lstStyle/>
          <a:p>
            <a:pPr lvl="0" algn="ctr" defTabSz="914363" eaLnBrk="1" fontAlgn="auto" hangingPunct="1">
              <a:lnSpc>
                <a:spcPct val="100000"/>
              </a:lnSpc>
              <a:spcAft>
                <a:spcPts val="0"/>
              </a:spcAft>
              <a:defRPr/>
            </a:pP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ЗАГАЛЬНІ ЗБОРИ </a:t>
            </a:r>
            <a: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
            </a:r>
            <a:b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br>
            <a: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СТУДЕНТСЬКОГО </a:t>
            </a:r>
            <a:b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br>
            <a: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НАУКОВОГО</a:t>
            </a: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
            </a:r>
            <a:b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b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 ТОВАРИСТВА </a:t>
            </a:r>
            <a: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
            </a:r>
            <a:b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br>
            <a:r>
              <a:rPr lang="uk-UA" sz="36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імені </a:t>
            </a: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 КИСЕЛЯ</a:t>
            </a:r>
            <a:endPar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5124" name="Rectangle 7"/>
          <p:cNvSpPr>
            <a:spLocks noChangeArrowheads="1"/>
          </p:cNvSpPr>
          <p:nvPr/>
        </p:nvSpPr>
        <p:spPr bwMode="auto">
          <a:xfrm>
            <a:off x="0" y="152400"/>
            <a:ext cx="9144000" cy="1846659"/>
          </a:xfrm>
          <a:prstGeom prst="rect">
            <a:avLst/>
          </a:prstGeom>
          <a:noFill/>
          <a:ln w="9525">
            <a:noFill/>
            <a:miter lim="800000"/>
            <a:headEnd/>
            <a:tailEnd/>
          </a:ln>
        </p:spPr>
        <p:txBody>
          <a:bodyPr wrap="square">
            <a:spAutoFit/>
          </a:bodyPr>
          <a:lstStyle/>
          <a:p>
            <a:pPr algn="ctr"/>
            <a:r>
              <a:rPr lang="uk-UA"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Національний медичний університет </a:t>
            </a:r>
          </a:p>
          <a:p>
            <a:pPr algn="ctr"/>
            <a:r>
              <a:rPr lang="uk-UA"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імені О.О. Богомольця</a:t>
            </a:r>
          </a:p>
          <a:p>
            <a:pPr algn="ctr"/>
            <a:r>
              <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C</a:t>
            </a:r>
            <a:r>
              <a:rPr lang="uk-UA" sz="24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тудентське</a:t>
            </a:r>
            <a:r>
              <a:rPr lang="uk-UA"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наукове товариство </a:t>
            </a:r>
          </a:p>
          <a:p>
            <a:pPr algn="ctr"/>
            <a:r>
              <a:rPr lang="uk-UA"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імені О.А. </a:t>
            </a:r>
            <a:r>
              <a:rPr lang="uk-UA" sz="24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Киселя</a:t>
            </a:r>
            <a:r>
              <a:rPr lang="en-US" i="1" dirty="0">
                <a:latin typeface="Calibri" pitchFamily="34" charset="0"/>
              </a:rPr>
              <a:t/>
            </a:r>
            <a:br>
              <a:rPr lang="en-US" i="1" dirty="0">
                <a:latin typeface="Calibri" pitchFamily="34" charset="0"/>
              </a:rPr>
            </a:br>
            <a:endParaRPr lang="en-US" i="1" dirty="0">
              <a:latin typeface="Calibri" pitchFamily="34" charset="0"/>
            </a:endParaRPr>
          </a:p>
        </p:txBody>
      </p:sp>
      <p:pic>
        <p:nvPicPr>
          <p:cNvPr id="10" name="Picture 11" descr="\\Vboxsvr\fv\герб.png"/>
          <p:cNvPicPr>
            <a:picLocks noChangeAspect="1" noChangeArrowheads="1"/>
          </p:cNvPicPr>
          <p:nvPr/>
        </p:nvPicPr>
        <p:blipFill>
          <a:blip r:embed="rId5" cstate="print"/>
          <a:srcRect/>
          <a:stretch>
            <a:fillRect/>
          </a:stretch>
        </p:blipFill>
        <p:spPr bwMode="auto">
          <a:xfrm>
            <a:off x="211139" y="228600"/>
            <a:ext cx="1312861" cy="1524000"/>
          </a:xfrm>
          <a:prstGeom prst="rect">
            <a:avLst/>
          </a:prstGeom>
          <a:noFill/>
          <a:ln w="9525">
            <a:noFill/>
            <a:miter lim="800000"/>
            <a:headEnd/>
            <a:tailEnd/>
          </a:ln>
        </p:spPr>
      </p:pic>
      <p:sp>
        <p:nvSpPr>
          <p:cNvPr id="13" name="Rectangle 5"/>
          <p:cNvSpPr>
            <a:spLocks noChangeArrowheads="1"/>
          </p:cNvSpPr>
          <p:nvPr/>
        </p:nvSpPr>
        <p:spPr bwMode="auto">
          <a:xfrm>
            <a:off x="3581400" y="6488668"/>
            <a:ext cx="2971800" cy="369332"/>
          </a:xfrm>
          <a:prstGeom prst="rect">
            <a:avLst/>
          </a:prstGeom>
          <a:noFill/>
          <a:ln w="9525">
            <a:noFill/>
            <a:miter lim="800000"/>
            <a:headEnd/>
            <a:tailEnd/>
          </a:ln>
        </p:spPr>
        <p:txBody>
          <a:bodyPr wrap="square">
            <a:spAutoFit/>
          </a:bodyPr>
          <a:lstStyle/>
          <a:p>
            <a:r>
              <a:rPr lang="uk-UA" i="1" dirty="0" smtClean="0">
                <a:solidFill>
                  <a:srgbClr val="FFFF00"/>
                </a:solidFill>
                <a:latin typeface="Calibri" pitchFamily="34" charset="0"/>
              </a:rPr>
              <a:t>09 лютого 2016 р.</a:t>
            </a:r>
            <a:endParaRPr lang="en-US" i="1" dirty="0">
              <a:solidFill>
                <a:srgbClr val="FFFF00"/>
              </a:solidFill>
              <a:latin typeface="Calibri" pitchFamily="34" charset="0"/>
            </a:endParaRPr>
          </a:p>
        </p:txBody>
      </p:sp>
      <p:pic>
        <p:nvPicPr>
          <p:cNvPr id="1026" name="Picture 2" descr="C:\Documents and Settings\Kristi\Рабочий стол\Педиатрия конф\pediatric congress\Логотип СНО.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239000" y="304800"/>
            <a:ext cx="1752599" cy="1106639"/>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Рисунок1 (2).png"/>
          <p:cNvPicPr>
            <a:picLocks noChangeAspect="1"/>
          </p:cNvPicPr>
          <p:nvPr/>
        </p:nvPicPr>
        <p:blipFill>
          <a:blip r:embed="rId3" cstate="print"/>
          <a:stretch>
            <a:fillRect/>
          </a:stretch>
        </p:blipFill>
        <p:spPr>
          <a:xfrm>
            <a:off x="381000" y="3560784"/>
            <a:ext cx="1898173" cy="1500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218" y="2971800"/>
            <a:ext cx="3903601" cy="2139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43" y="973804"/>
            <a:ext cx="7643522" cy="1592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itle 1"/>
          <p:cNvSpPr txBox="1">
            <a:spLocks/>
          </p:cNvSpPr>
          <p:nvPr/>
        </p:nvSpPr>
        <p:spPr>
          <a:xfrm>
            <a:off x="-304800" y="249603"/>
            <a:ext cx="9906000" cy="664797"/>
          </a:xfrm>
          <a:prstGeom prst="rect">
            <a:avLst/>
          </a:prstGeom>
        </p:spPr>
        <p:txBody>
          <a:bodyPr vert="horz" wrap="square" lIns="0" tIns="0" rIns="0" bIns="0" rtlCol="0" anchor="t">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uk-UA" sz="36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ІНФОРМАЦІЙНЕ ЗАБЕЗПЕЧЕННЯ</a:t>
            </a:r>
            <a:endParaRPr kumimoji="0" lang="en-US" sz="36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pic>
        <p:nvPicPr>
          <p:cNvPr id="8" name="Рисунок 7" descr="Рисунок1.png"/>
          <p:cNvPicPr>
            <a:picLocks noChangeAspect="1"/>
          </p:cNvPicPr>
          <p:nvPr/>
        </p:nvPicPr>
        <p:blipFill>
          <a:blip r:embed="rId6" cstate="print"/>
          <a:stretch>
            <a:fillRect/>
          </a:stretch>
        </p:blipFill>
        <p:spPr>
          <a:xfrm>
            <a:off x="6636864" y="3625284"/>
            <a:ext cx="2115796"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загруженное (17).jpg"/>
          <p:cNvPicPr>
            <a:picLocks noChangeAspect="1"/>
          </p:cNvPicPr>
          <p:nvPr/>
        </p:nvPicPr>
        <p:blipFill>
          <a:blip r:embed="rId7" cstate="print"/>
          <a:stretch>
            <a:fillRect/>
          </a:stretch>
        </p:blipFill>
        <p:spPr>
          <a:xfrm>
            <a:off x="3554884" y="5327904"/>
            <a:ext cx="192024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top2.gif"/>
          <p:cNvPicPr>
            <a:picLocks noChangeAspect="1"/>
          </p:cNvPicPr>
          <p:nvPr/>
        </p:nvPicPr>
        <p:blipFill>
          <a:blip r:embed="rId8" cstate="print"/>
          <a:stretch>
            <a:fillRect/>
          </a:stretch>
        </p:blipFill>
        <p:spPr>
          <a:xfrm>
            <a:off x="186758" y="5791200"/>
            <a:ext cx="2514600" cy="603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Рисунок 19" descr="logo_nl.gif"/>
          <p:cNvPicPr>
            <a:picLocks noChangeAspect="1"/>
          </p:cNvPicPr>
          <p:nvPr/>
        </p:nvPicPr>
        <p:blipFill>
          <a:blip r:embed="rId9" cstate="print"/>
          <a:stretch>
            <a:fillRect/>
          </a:stretch>
        </p:blipFill>
        <p:spPr>
          <a:xfrm>
            <a:off x="6475562" y="5677528"/>
            <a:ext cx="2438400" cy="71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52400" y="0"/>
            <a:ext cx="9144000" cy="1077218"/>
          </a:xfrm>
          <a:prstGeom prst="rect">
            <a:avLst/>
          </a:prstGeom>
        </p:spPr>
        <p:txBody>
          <a:bodyPr wrap="square">
            <a:spAutoFit/>
          </a:bodyPr>
          <a:lstStyle/>
          <a:p>
            <a:pPr algn="ctr"/>
            <a:r>
              <a:rPr lang="en-US" sz="3200" b="1" spc="-150" dirty="0" smtClean="0">
                <a:ln w="3175">
                  <a:noFill/>
                </a:ln>
                <a:gradFill flip="none" rotWithShape="1">
                  <a:gsLst>
                    <a:gs pos="0">
                      <a:srgbClr val="FFFFB9"/>
                    </a:gs>
                    <a:gs pos="36000">
                      <a:srgbClr val="FFFF99"/>
                    </a:gs>
                    <a:gs pos="86000">
                      <a:srgbClr val="F6AE1E"/>
                    </a:gs>
                  </a:gsLst>
                  <a:lin ang="5400000" scaled="0"/>
                  <a:tileRect/>
                </a:gradFill>
                <a:latin typeface="+mj-lt"/>
              </a:rPr>
              <a:t>ENGLISH SPEAKING CLUB                                         </a:t>
            </a:r>
          </a:p>
          <a:p>
            <a:pPr algn="ctr"/>
            <a:r>
              <a:rPr lang="en-US" sz="3200" b="1" spc="-150" dirty="0" smtClean="0">
                <a:ln w="3175">
                  <a:noFill/>
                </a:ln>
                <a:gradFill flip="none" rotWithShape="1">
                  <a:gsLst>
                    <a:gs pos="0">
                      <a:srgbClr val="FFFFB9"/>
                    </a:gs>
                    <a:gs pos="36000">
                      <a:srgbClr val="FFFF99"/>
                    </a:gs>
                    <a:gs pos="86000">
                      <a:srgbClr val="F6AE1E"/>
                    </a:gs>
                  </a:gsLst>
                  <a:lin ang="5400000" scaled="0"/>
                  <a:tileRect/>
                </a:gradFill>
                <a:latin typeface="+mj-lt"/>
              </a:rPr>
              <a:t>2014-2015 </a:t>
            </a:r>
            <a:endParaRPr lang="ru-RU" sz="3200" b="1" spc="-150" dirty="0">
              <a:ln w="3175">
                <a:noFill/>
              </a:ln>
              <a:gradFill flip="none" rotWithShape="1">
                <a:gsLst>
                  <a:gs pos="0">
                    <a:srgbClr val="FFFFB9"/>
                  </a:gs>
                  <a:gs pos="36000">
                    <a:srgbClr val="FFFF99"/>
                  </a:gs>
                  <a:gs pos="86000">
                    <a:srgbClr val="F6AE1E"/>
                  </a:gs>
                </a:gsLst>
                <a:lin ang="5400000" scaled="0"/>
                <a:tileRect/>
              </a:gradFill>
              <a:latin typeface="+mj-l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87" y="3200400"/>
            <a:ext cx="4915113" cy="3274694"/>
          </a:xfrm>
          <a:prstGeom prst="rect">
            <a:avLst/>
          </a:prstGeom>
          <a:ln>
            <a:noFill/>
          </a:ln>
          <a:effectLst>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3200" y="1219200"/>
            <a:ext cx="3908400" cy="2931300"/>
          </a:xfrm>
          <a:prstGeom prst="rect">
            <a:avLst/>
          </a:prstGeom>
          <a:ln>
            <a:noFill/>
          </a:ln>
          <a:effectLst>
            <a:softEdge rad="112500"/>
          </a:effectLst>
        </p:spPr>
      </p:pic>
    </p:spTree>
    <p:extLst>
      <p:ext uri="{BB962C8B-B14F-4D97-AF65-F5344CB8AC3E}">
        <p14:creationId xmlns:p14="http://schemas.microsoft.com/office/powerpoint/2010/main" val="17703827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0"/>
          </p:nvPr>
        </p:nvSpPr>
        <p:spPr>
          <a:xfrm>
            <a:off x="1219200" y="2057400"/>
            <a:ext cx="7690114" cy="1384994"/>
          </a:xfrm>
        </p:spPr>
        <p:txBody>
          <a:bodyPr/>
          <a:lstStyle/>
          <a:p>
            <a:r>
              <a:rPr lang="en-US" dirty="0" smtClean="0"/>
              <a:t>AYMSCONF</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3962400"/>
            <a:ext cx="2228850" cy="2971800"/>
          </a:xfrm>
          <a:prstGeom prst="rect">
            <a:avLst/>
          </a:prstGeom>
          <a:ln>
            <a:noFill/>
          </a:ln>
          <a:effectLst>
            <a:softEdge rad="112500"/>
          </a:effectLst>
        </p:spPr>
      </p:pic>
    </p:spTree>
    <p:extLst>
      <p:ext uri="{BB962C8B-B14F-4D97-AF65-F5344CB8AC3E}">
        <p14:creationId xmlns:p14="http://schemas.microsoft.com/office/powerpoint/2010/main" val="4945364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480" t="-38534" r="-480" b="38520"/>
          <a:stretch/>
        </p:blipFill>
        <p:spPr>
          <a:xfrm>
            <a:off x="5943600" y="1164027"/>
            <a:ext cx="3359129" cy="4711546"/>
          </a:xfrm>
          <a:prstGeom prst="rect">
            <a:avLst/>
          </a:prstGeom>
          <a:ln>
            <a:noFill/>
          </a:ln>
          <a:effectLst>
            <a:softEdge rad="112500"/>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5715000" cy="100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124200"/>
            <a:ext cx="3318300" cy="2212200"/>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4572000"/>
            <a:ext cx="3429000" cy="2286000"/>
          </a:xfrm>
          <a:prstGeom prst="rect">
            <a:avLst/>
          </a:prstGeom>
          <a:ln>
            <a:noFill/>
          </a:ln>
          <a:effectLst>
            <a:softEdge rad="112500"/>
          </a:effectLst>
        </p:spPr>
      </p:pic>
      <p:sp>
        <p:nvSpPr>
          <p:cNvPr id="9" name="TextBox 8"/>
          <p:cNvSpPr txBox="1"/>
          <p:nvPr/>
        </p:nvSpPr>
        <p:spPr>
          <a:xfrm>
            <a:off x="76200" y="1187231"/>
            <a:ext cx="6248400" cy="2308324"/>
          </a:xfrm>
          <a:prstGeom prst="rect">
            <a:avLst/>
          </a:prstGeom>
          <a:noFill/>
        </p:spPr>
        <p:txBody>
          <a:bodyPr wrap="square" rtlCol="0">
            <a:spAutoFit/>
          </a:bodyPr>
          <a:lstStyle/>
          <a:p>
            <a:r>
              <a:rPr lang="uk-UA" dirty="0" smtClean="0">
                <a:solidFill>
                  <a:srgbClr val="FFFF00"/>
                </a:solidFill>
              </a:rPr>
              <a:t>Вперше в НМУ студентська конференція Європейського рівня</a:t>
            </a:r>
            <a:endParaRPr lang="en-US" dirty="0" smtClean="0">
              <a:solidFill>
                <a:srgbClr val="FFFF00"/>
              </a:solidFill>
            </a:endParaRPr>
          </a:p>
          <a:p>
            <a:pPr marL="342900" indent="-342900">
              <a:buFont typeface="+mj-lt"/>
              <a:buAutoNum type="arabicPeriod"/>
            </a:pPr>
            <a:r>
              <a:rPr lang="ru-RU" dirty="0">
                <a:solidFill>
                  <a:srgbClr val="FFFF00"/>
                </a:solidFill>
              </a:rPr>
              <a:t>235 </a:t>
            </a:r>
            <a:r>
              <a:rPr lang="uk-UA" dirty="0" smtClean="0">
                <a:solidFill>
                  <a:srgbClr val="FFFF00"/>
                </a:solidFill>
              </a:rPr>
              <a:t>учасників, 168 усних доповідей, 11 стендових</a:t>
            </a:r>
          </a:p>
          <a:p>
            <a:pPr marL="342900" indent="-342900">
              <a:buFont typeface="+mj-lt"/>
              <a:buAutoNum type="arabicPeriod"/>
            </a:pPr>
            <a:r>
              <a:rPr lang="uk-UA" dirty="0" smtClean="0">
                <a:solidFill>
                  <a:srgbClr val="FFFF00"/>
                </a:solidFill>
              </a:rPr>
              <a:t>7 майстер-класів, насичена культурна програма</a:t>
            </a:r>
          </a:p>
          <a:p>
            <a:pPr marL="342900" indent="-342900">
              <a:buFont typeface="+mj-lt"/>
              <a:buAutoNum type="arabicPeriod"/>
            </a:pPr>
            <a:r>
              <a:rPr lang="uk-UA" dirty="0" smtClean="0">
                <a:solidFill>
                  <a:srgbClr val="FFFF00"/>
                </a:solidFill>
              </a:rPr>
              <a:t>Гідні подарунки для переможців</a:t>
            </a:r>
          </a:p>
          <a:p>
            <a:pPr marL="342900" indent="-342900">
              <a:buFont typeface="+mj-lt"/>
              <a:buAutoNum type="arabicPeriod"/>
            </a:pPr>
            <a:r>
              <a:rPr lang="uk-UA" dirty="0" smtClean="0">
                <a:solidFill>
                  <a:srgbClr val="FFFF00"/>
                </a:solidFill>
              </a:rPr>
              <a:t>Залучення спонсорів</a:t>
            </a:r>
          </a:p>
          <a:p>
            <a:pPr marL="342900" indent="-342900">
              <a:buFont typeface="+mj-lt"/>
              <a:buAutoNum type="arabicPeriod"/>
            </a:pPr>
            <a:endParaRPr lang="uk-UA" dirty="0" smtClean="0">
              <a:solidFill>
                <a:srgbClr val="FFFF00"/>
              </a:solidFill>
            </a:endParaRPr>
          </a:p>
          <a:p>
            <a:pPr marL="342900" indent="-342900">
              <a:buFont typeface="+mj-lt"/>
              <a:buAutoNum type="arabicPeriod"/>
            </a:pPr>
            <a:endParaRPr lang="ru-RU" dirty="0">
              <a:solidFill>
                <a:srgbClr val="FFFF00"/>
              </a:solidFill>
            </a:endParaRPr>
          </a:p>
        </p:txBody>
      </p:sp>
    </p:spTree>
    <p:extLst>
      <p:ext uri="{BB962C8B-B14F-4D97-AF65-F5344CB8AC3E}">
        <p14:creationId xmlns:p14="http://schemas.microsoft.com/office/powerpoint/2010/main" val="8982380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52400" y="228600"/>
            <a:ext cx="8991600" cy="664797"/>
          </a:xfrm>
          <a:prstGeom prst="rect">
            <a:avLst/>
          </a:prstGeom>
        </p:spPr>
        <p:txBody>
          <a:bodyPr vert="horz" wrap="square" lIns="0" tIns="0" rIns="0" bIns="0" rtlCol="0" anchor="t">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uk-UA" sz="32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РОБОТА НАУКОВИХ ГУРТКІВ КАФЕДР</a:t>
            </a:r>
            <a:endParaRPr kumimoji="0" lang="en-US" sz="32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sp>
        <p:nvSpPr>
          <p:cNvPr id="10" name="Текст 3"/>
          <p:cNvSpPr txBox="1">
            <a:spLocks/>
          </p:cNvSpPr>
          <p:nvPr/>
        </p:nvSpPr>
        <p:spPr bwMode="auto">
          <a:xfrm>
            <a:off x="231475" y="1154785"/>
            <a:ext cx="7690114" cy="1384994"/>
          </a:xfrm>
          <a:prstGeom prst="rect">
            <a:avLst/>
          </a:prstGeom>
          <a:noFill/>
          <a:ln w="9525">
            <a:noFill/>
            <a:miter lim="800000"/>
            <a:headEnd/>
            <a:tailEnd/>
          </a:ln>
        </p:spPr>
        <p:txBody>
          <a:bodyPr vert="horz" wrap="square" lIns="0" tIns="0" rIns="0" bIns="0" numCol="1" anchor="t" anchorCtr="0" compatLnSpc="1">
            <a:prstTxWarp prst="textNoShape">
              <a:avLst/>
            </a:prstTxWarp>
            <a:noAutofit/>
            <a:scene3d>
              <a:camera prst="orthographicFront"/>
              <a:lightRig rig="flat" dir="t"/>
            </a:scene3d>
            <a:sp3d extrusionH="88900" contourW="2540">
              <a:bevelT w="38100" h="31750"/>
              <a:contourClr>
                <a:srgbClr val="F4A234"/>
              </a:contourClr>
            </a:sp3d>
          </a:bodyPr>
          <a:lstStyle>
            <a:lvl1pPr marL="0" indent="0" algn="l" defTabSz="912813" rtl="0" eaLnBrk="0" fontAlgn="base" hangingPunct="0">
              <a:lnSpc>
                <a:spcPct val="90000"/>
              </a:lnSpc>
              <a:spcBef>
                <a:spcPct val="20000"/>
              </a:spcBef>
              <a:spcAft>
                <a:spcPct val="0"/>
              </a:spcAft>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3"/>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3"/>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3"/>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0" marR="0" lvl="0" indent="-1371600" algn="l" defTabSz="912813" rtl="0" eaLnBrk="0" fontAlgn="base" latinLnBrk="0" hangingPunct="0">
              <a:lnSpc>
                <a:spcPct val="90000"/>
              </a:lnSpc>
              <a:spcBef>
                <a:spcPct val="20000"/>
              </a:spcBef>
              <a:spcAft>
                <a:spcPct val="0"/>
              </a:spcAft>
              <a:buClrTx/>
              <a:buSzTx/>
              <a:buFont typeface="+mj-lt"/>
              <a:buAutoNum type="arabicPeriod"/>
              <a:tabLst/>
              <a:defRPr/>
            </a:pP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65+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активних</a:t>
            </a: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гуртків</a:t>
            </a:r>
            <a:endPar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endParaRPr>
          </a:p>
          <a:p>
            <a:pPr marL="1371600" marR="0" lvl="0" indent="-1371600" algn="l" defTabSz="912813" rtl="0" eaLnBrk="0" fontAlgn="base" latinLnBrk="0" hangingPunct="0">
              <a:lnSpc>
                <a:spcPct val="90000"/>
              </a:lnSpc>
              <a:spcBef>
                <a:spcPct val="20000"/>
              </a:spcBef>
              <a:spcAft>
                <a:spcPct val="0"/>
              </a:spcAft>
              <a:buClrTx/>
              <a:buSzTx/>
              <a:buFont typeface="+mj-lt"/>
              <a:buAutoNum type="arabicPeriod"/>
              <a:tabLst/>
              <a:defRPr/>
            </a:pP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100+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учасників</a:t>
            </a: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 на одному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засіданні</a:t>
            </a:r>
            <a:endPar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endParaRPr>
          </a:p>
          <a:p>
            <a:pPr marL="1371600" marR="0" lvl="0" indent="-1371600" algn="l" defTabSz="912813" rtl="0" eaLnBrk="0" fontAlgn="base" latinLnBrk="0" hangingPunct="0">
              <a:lnSpc>
                <a:spcPct val="90000"/>
              </a:lnSpc>
              <a:spcBef>
                <a:spcPct val="20000"/>
              </a:spcBef>
              <a:spcAft>
                <a:spcPct val="0"/>
              </a:spcAft>
              <a:buClrTx/>
              <a:buSzTx/>
              <a:buFont typeface="+mj-lt"/>
              <a:buAutoNum type="arabicPeriod"/>
              <a:tabLst/>
              <a:defRPr/>
            </a:pP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40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Міжкафедральних</a:t>
            </a: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 та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міжвузівських</a:t>
            </a: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 </a:t>
            </a:r>
            <a:r>
              <a:rPr kumimoji="0" lang="ru-RU" sz="2800" b="1" i="0" u="none" strike="noStrike" kern="1200" cap="none" spc="0" normalizeH="0" baseline="0" noProof="0" dirty="0" err="1"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засідань</a:t>
            </a:r>
            <a:r>
              <a:rPr kumimoji="0" lang="ru-RU" sz="2800" b="1" i="0"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 </a:t>
            </a:r>
          </a:p>
          <a:p>
            <a:pPr marR="0" lvl="0" algn="l" defTabSz="912813" rtl="0" eaLnBrk="0" fontAlgn="base" latinLnBrk="0" hangingPunct="0">
              <a:lnSpc>
                <a:spcPct val="90000"/>
              </a:lnSpc>
              <a:spcBef>
                <a:spcPct val="20000"/>
              </a:spcBef>
              <a:spcAft>
                <a:spcPct val="0"/>
              </a:spcAft>
              <a:buClrTx/>
              <a:buSzTx/>
              <a:tabLst/>
              <a:defRPr/>
            </a:pPr>
            <a:endParaRPr kumimoji="0" lang="ru-RU" sz="2800" b="1" i="0" u="none" strike="noStrike" kern="1200" cap="none" spc="0" normalizeH="0" baseline="0" noProof="0" dirty="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187951"/>
            <a:ext cx="4516254" cy="2863481"/>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267200"/>
            <a:ext cx="3279674" cy="2152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52400" y="2791172"/>
            <a:ext cx="5486400" cy="1384995"/>
          </a:xfrm>
          <a:prstGeom prst="rect">
            <a:avLst/>
          </a:prstGeom>
          <a:noFill/>
        </p:spPr>
        <p:txBody>
          <a:bodyPr wrap="square" rtlCol="0">
            <a:spAutoFit/>
          </a:bodyPr>
          <a:lstStyle/>
          <a:p>
            <a:pPr marL="514350" indent="-514350">
              <a:buFont typeface="+mj-lt"/>
              <a:buAutoNum type="arabicPeriod" startAt="4"/>
            </a:pPr>
            <a:r>
              <a:rPr lang="uk-UA" sz="2800" b="1" dirty="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rPr>
              <a:t>Зручне та швидке </a:t>
            </a:r>
            <a:endParaRPr lang="uk-UA" sz="2800" b="1" dirty="0" smtClean="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endParaRPr>
          </a:p>
          <a:p>
            <a:r>
              <a:rPr lang="uk-UA" sz="2800" b="1" dirty="0" smtClean="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rPr>
              <a:t>сповіщення </a:t>
            </a:r>
            <a:r>
              <a:rPr lang="uk-UA" sz="2800" b="1" dirty="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rPr>
              <a:t>про </a:t>
            </a:r>
            <a:endParaRPr lang="uk-UA" sz="2800" b="1" dirty="0" smtClean="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endParaRPr>
          </a:p>
          <a:p>
            <a:r>
              <a:rPr lang="uk-UA" sz="2800" b="1" dirty="0" smtClean="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rPr>
              <a:t>найближчі </a:t>
            </a:r>
            <a:r>
              <a:rPr lang="uk-UA" sz="2800" b="1" dirty="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rPr>
              <a:t>засідання</a:t>
            </a:r>
            <a:endParaRPr lang="ru-RU" sz="2800" b="1" dirty="0">
              <a:ln w="11430"/>
              <a:gradFill>
                <a:gsLst>
                  <a:gs pos="0">
                    <a:srgbClr val="FF9929">
                      <a:lumMod val="20000"/>
                      <a:lumOff val="80000"/>
                    </a:srgbClr>
                  </a:gs>
                  <a:gs pos="28000">
                    <a:srgbClr val="F8F57B"/>
                  </a:gs>
                  <a:gs pos="62000">
                    <a:srgbClr val="D5B953"/>
                  </a:gs>
                  <a:gs pos="88000">
                    <a:srgbClr val="D1943B"/>
                  </a:gs>
                </a:gsLst>
                <a:lin ang="5400000"/>
              </a:gradFill>
              <a:latin typeface="Calibri"/>
              <a:cs typeface="+mn-cs"/>
            </a:endParaRPr>
          </a:p>
        </p:txBody>
      </p:sp>
    </p:spTree>
    <p:extLst>
      <p:ext uri="{BB962C8B-B14F-4D97-AF65-F5344CB8AC3E}">
        <p14:creationId xmlns:p14="http://schemas.microsoft.com/office/powerpoint/2010/main" val="417704838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200" y="152400"/>
            <a:ext cx="8811768" cy="1523494"/>
          </a:xfrm>
        </p:spPr>
        <p:txBody>
          <a:bodyPr/>
          <a:lstStyle/>
          <a:p>
            <a:pPr algn="ctr"/>
            <a:r>
              <a:rPr lang="ru-RU" sz="3600" b="1" dirty="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latin typeface="+mn-lt"/>
                <a:ea typeface="+mn-ea"/>
                <a:cs typeface="+mn-cs"/>
              </a:rPr>
              <a:t>УКРАЇНСЬКИЙ НАУКОВО-МЕДИЧНИЙ МОЛОДІЖНИЙ ЖУРНАЛ</a:t>
            </a:r>
            <a:br>
              <a:rPr lang="ru-RU" sz="3600" b="1" dirty="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latin typeface="+mn-lt"/>
                <a:ea typeface="+mn-ea"/>
                <a:cs typeface="+mn-cs"/>
              </a:rPr>
            </a:br>
            <a:r>
              <a:rPr lang="en-US" sz="3600" b="1" dirty="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latin typeface="+mn-lt"/>
                <a:ea typeface="+mn-ea"/>
                <a:cs typeface="+mn-cs"/>
              </a:rPr>
              <a:t>MMJ.COM.UA</a:t>
            </a:r>
            <a:endParaRPr lang="ru-RU" sz="3600" b="1" dirty="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latin typeface="+mn-lt"/>
              <a:ea typeface="+mn-ea"/>
              <a:cs typeface="+mn-cs"/>
            </a:endParaRPr>
          </a:p>
        </p:txBody>
      </p:sp>
      <p:sp>
        <p:nvSpPr>
          <p:cNvPr id="7" name="TextBox 6"/>
          <p:cNvSpPr txBox="1"/>
          <p:nvPr/>
        </p:nvSpPr>
        <p:spPr>
          <a:xfrm>
            <a:off x="-1438" y="2590800"/>
            <a:ext cx="4268638" cy="2769989"/>
          </a:xfrm>
          <a:prstGeom prst="rect">
            <a:avLst/>
          </a:prstGeom>
          <a:noFill/>
        </p:spPr>
        <p:txBody>
          <a:bodyPr wrap="square" rtlCol="0">
            <a:spAutoFit/>
          </a:bodyPr>
          <a:lstStyle/>
          <a:p>
            <a:pPr marL="285750" indent="-285750">
              <a:buFont typeface="Arial" panose="020B0604020202020204" pitchFamily="34" charset="0"/>
              <a:buChar char="•"/>
            </a:pPr>
            <a:r>
              <a:rPr lang="uk-UA" sz="2000" dirty="0" smtClean="0">
                <a:solidFill>
                  <a:srgbClr val="FFFF00"/>
                </a:solidFill>
              </a:rPr>
              <a:t>Застосування системи </a:t>
            </a:r>
            <a:r>
              <a:rPr lang="uk-UA" sz="2000" dirty="0" err="1" smtClean="0">
                <a:solidFill>
                  <a:srgbClr val="FFFF00"/>
                </a:solidFill>
              </a:rPr>
              <a:t>Антиплагіат</a:t>
            </a:r>
            <a:endParaRPr lang="uk-UA" sz="2000" dirty="0" smtClean="0">
              <a:solidFill>
                <a:srgbClr val="FFFF00"/>
              </a:solidFill>
            </a:endParaRPr>
          </a:p>
          <a:p>
            <a:pPr marL="285750" indent="-285750">
              <a:buFont typeface="Arial" panose="020B0604020202020204" pitchFamily="34" charset="0"/>
              <a:buChar char="•"/>
            </a:pPr>
            <a:r>
              <a:rPr lang="uk-UA" sz="2000" dirty="0" smtClean="0">
                <a:solidFill>
                  <a:srgbClr val="FFFF00"/>
                </a:solidFill>
              </a:rPr>
              <a:t>Рецензування абстрактів</a:t>
            </a:r>
          </a:p>
          <a:p>
            <a:pPr marL="285750" indent="-285750">
              <a:buFont typeface="Arial" panose="020B0604020202020204" pitchFamily="34" charset="0"/>
              <a:buChar char="•"/>
            </a:pPr>
            <a:r>
              <a:rPr lang="uk-UA" sz="2000" dirty="0" smtClean="0">
                <a:solidFill>
                  <a:srgbClr val="FFFF00"/>
                </a:solidFill>
              </a:rPr>
              <a:t>Індексування журналу у міжнародних системах</a:t>
            </a:r>
            <a:endParaRPr lang="en-US" sz="2000" dirty="0" smtClean="0">
              <a:solidFill>
                <a:srgbClr val="FFFF00"/>
              </a:solidFill>
            </a:endParaRPr>
          </a:p>
          <a:p>
            <a:pPr marL="285750" indent="-285750">
              <a:buFont typeface="Arial" panose="020B0604020202020204" pitchFamily="34" charset="0"/>
              <a:buChar char="•"/>
            </a:pPr>
            <a:r>
              <a:rPr lang="uk-UA" sz="2000" dirty="0" smtClean="0">
                <a:solidFill>
                  <a:srgbClr val="FFFF00"/>
                </a:solidFill>
              </a:rPr>
              <a:t>Переформатування дизайну</a:t>
            </a:r>
          </a:p>
          <a:p>
            <a:pPr marL="285750" indent="-285750">
              <a:buFont typeface="Arial" panose="020B0604020202020204" pitchFamily="34" charset="0"/>
              <a:buChar char="•"/>
            </a:pPr>
            <a:endParaRPr lang="uk-UA" dirty="0" smtClean="0">
              <a:solidFill>
                <a:srgbClr val="FFFF00"/>
              </a:solidFill>
            </a:endParaRPr>
          </a:p>
          <a:p>
            <a:pPr marL="285750" indent="-285750">
              <a:buFont typeface="Arial" panose="020B0604020202020204" pitchFamily="34" charset="0"/>
              <a:buChar char="•"/>
            </a:pPr>
            <a:endParaRPr lang="uk-UA" dirty="0" smtClean="0">
              <a:solidFill>
                <a:srgbClr val="FFFF00"/>
              </a:solidFill>
            </a:endParaRPr>
          </a:p>
          <a:p>
            <a:pPr marL="285750" indent="-285750">
              <a:buFont typeface="Arial" panose="020B0604020202020204" pitchFamily="34" charset="0"/>
              <a:buChar char="•"/>
            </a:pPr>
            <a:endParaRPr lang="ru-RU" dirty="0">
              <a:solidFill>
                <a:srgbClr val="FFFF0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2895600"/>
            <a:ext cx="2748019" cy="3886200"/>
          </a:xfrm>
          <a:prstGeom prst="rect">
            <a:avLst/>
          </a:prstGeom>
          <a:ln>
            <a:noFill/>
          </a:ln>
          <a:effectLst>
            <a:softEdge rad="112500"/>
          </a:effectLst>
        </p:spPr>
      </p:pic>
    </p:spTree>
    <p:extLst>
      <p:ext uri="{BB962C8B-B14F-4D97-AF65-F5344CB8AC3E}">
        <p14:creationId xmlns:p14="http://schemas.microsoft.com/office/powerpoint/2010/main" val="2654038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9200" y="152400"/>
            <a:ext cx="6629400" cy="523220"/>
          </a:xfrm>
          <a:prstGeom prst="rect">
            <a:avLst/>
          </a:prstGeom>
        </p:spPr>
        <p:txBody>
          <a:bodyPr wrap="square">
            <a:spAutoFit/>
          </a:bodyPr>
          <a:lstStyle/>
          <a:p>
            <a:pPr algn="ctr"/>
            <a:r>
              <a:rPr lang="uk-UA" sz="2800" b="1"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rPr>
              <a:t>ПЕРСПЕТИВИ РОЗВИТКУ</a:t>
            </a:r>
            <a:endParaRPr lang="ru-RU" sz="28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1905000" cy="1905000"/>
          </a:xfrm>
          <a:prstGeom prst="rect">
            <a:avLst/>
          </a:prstGeom>
          <a:ln>
            <a:noFill/>
          </a:ln>
          <a:effectLst>
            <a:softEdge rad="112500"/>
          </a:effectLst>
        </p:spPr>
      </p:pic>
      <p:cxnSp>
        <p:nvCxnSpPr>
          <p:cNvPr id="7" name="Прямая со стрелкой 6"/>
          <p:cNvCxnSpPr/>
          <p:nvPr/>
        </p:nvCxnSpPr>
        <p:spPr>
          <a:xfrm>
            <a:off x="2514600" y="1600200"/>
            <a:ext cx="3124200" cy="0"/>
          </a:xfrm>
          <a:prstGeom prst="straightConnector1">
            <a:avLst/>
          </a:prstGeom>
          <a:ln w="12382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965200"/>
            <a:ext cx="2895600" cy="1930400"/>
          </a:xfrm>
          <a:prstGeom prst="rect">
            <a:avLst/>
          </a:prstGeom>
          <a:ln>
            <a:noFill/>
          </a:ln>
          <a:effectLst>
            <a:softEdge rad="112500"/>
          </a:effectLst>
        </p:spPr>
      </p:pic>
      <p:sp>
        <p:nvSpPr>
          <p:cNvPr id="9" name="TextBox 8"/>
          <p:cNvSpPr txBox="1"/>
          <p:nvPr/>
        </p:nvSpPr>
        <p:spPr>
          <a:xfrm>
            <a:off x="2438400" y="1924616"/>
            <a:ext cx="3276600" cy="1200329"/>
          </a:xfrm>
          <a:prstGeom prst="rect">
            <a:avLst/>
          </a:prstGeom>
          <a:noFill/>
        </p:spPr>
        <p:txBody>
          <a:bodyPr wrap="square" rtlCol="0">
            <a:spAutoFit/>
          </a:bodyPr>
          <a:lstStyle/>
          <a:p>
            <a:pPr algn="ctr"/>
            <a:r>
              <a:rPr lang="uk-UA" dirty="0">
                <a:solidFill>
                  <a:srgbClr val="FFFF00"/>
                </a:solidFill>
              </a:rPr>
              <a:t>Планування та використання коштів на студентське самоврядування</a:t>
            </a:r>
            <a:endParaRPr lang="ru-RU" dirty="0">
              <a:solidFill>
                <a:srgbClr val="FFFF00"/>
              </a:solidFill>
            </a:endParaRPr>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712" y="3971885"/>
            <a:ext cx="2466975" cy="1847850"/>
          </a:xfrm>
          <a:prstGeom prst="rect">
            <a:avLst/>
          </a:prstGeom>
          <a:ln>
            <a:noFill/>
          </a:ln>
          <a:effectLst>
            <a:softEdge rad="112500"/>
          </a:effectLst>
        </p:spPr>
      </p:pic>
      <p:cxnSp>
        <p:nvCxnSpPr>
          <p:cNvPr id="13" name="Прямая со стрелкой 12"/>
          <p:cNvCxnSpPr/>
          <p:nvPr/>
        </p:nvCxnSpPr>
        <p:spPr>
          <a:xfrm>
            <a:off x="2795587" y="4724400"/>
            <a:ext cx="2843213" cy="0"/>
          </a:xfrm>
          <a:prstGeom prst="straightConnector1">
            <a:avLst/>
          </a:prstGeom>
          <a:ln w="1238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4995683"/>
            <a:ext cx="3276600" cy="646331"/>
          </a:xfrm>
          <a:prstGeom prst="rect">
            <a:avLst/>
          </a:prstGeom>
          <a:noFill/>
        </p:spPr>
        <p:txBody>
          <a:bodyPr wrap="square" rtlCol="0">
            <a:spAutoFit/>
          </a:bodyPr>
          <a:lstStyle/>
          <a:p>
            <a:pPr algn="ctr"/>
            <a:r>
              <a:rPr lang="uk-UA" dirty="0" smtClean="0">
                <a:solidFill>
                  <a:srgbClr val="FFFF00"/>
                </a:solidFill>
              </a:rPr>
              <a:t>Розширення структури товариства</a:t>
            </a:r>
            <a:endParaRPr lang="ru-RU" dirty="0">
              <a:solidFill>
                <a:srgbClr val="FFFF00"/>
              </a:solidFill>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25" y="4115100"/>
            <a:ext cx="2571750" cy="1561420"/>
          </a:xfrm>
          <a:prstGeom prst="rect">
            <a:avLst/>
          </a:prstGeom>
          <a:ln>
            <a:noFill/>
          </a:ln>
          <a:effectLst>
            <a:softEdge rad="112500"/>
          </a:effectLst>
        </p:spPr>
      </p:pic>
    </p:spTree>
    <p:extLst>
      <p:ext uri="{BB962C8B-B14F-4D97-AF65-F5344CB8AC3E}">
        <p14:creationId xmlns:p14="http://schemas.microsoft.com/office/powerpoint/2010/main" val="5540787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95500" y="381000"/>
            <a:ext cx="4724400" cy="706195"/>
          </a:xfrm>
          <a:prstGeom prst="rect">
            <a:avLst/>
          </a:prstGeom>
        </p:spPr>
        <p:txBody>
          <a:bodyPr>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uk-UA" sz="54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Дякую за увагу!</a:t>
            </a:r>
            <a:endParaRPr kumimoji="0" lang="en-US" sz="5400" b="0" i="0" u="none" strike="noStrike" kern="1200" cap="none" spc="-150" normalizeH="0" baseline="0" noProof="0" dirty="0">
              <a:ln w="3175">
                <a:noFill/>
              </a:ln>
              <a:solidFill>
                <a:schemeClr val="tx2"/>
              </a:solidFill>
              <a:effectLst>
                <a:outerShdw blurRad="50800" dist="38100" dir="2700000" algn="tl" rotWithShape="0">
                  <a:prstClr val="black">
                    <a:alpha val="40000"/>
                  </a:prstClr>
                </a:outerShdw>
              </a:effectLst>
              <a:uLnTx/>
              <a:uFillTx/>
              <a:latin typeface="+mj-lt"/>
              <a:ea typeface="+mn-ea"/>
              <a:cs typeface="Arial" charset="0"/>
            </a:endParaRPr>
          </a:p>
        </p:txBody>
      </p:sp>
      <p:pic>
        <p:nvPicPr>
          <p:cNvPr id="7" name="Picture 2" descr="C:\Documents and Settings\Kristi\Рабочий стол\Педиатрия конф\pediatric congress\Логотип СНО.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3102" y="2514600"/>
            <a:ext cx="5189196" cy="3276600"/>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547912"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Антонюк Юлія Володимирівна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378122" cy="3293209"/>
          </a:xfrm>
          <a:prstGeom prst="rect">
            <a:avLst/>
          </a:prstGeom>
        </p:spPr>
        <p:txBody>
          <a:bodyPr wrap="square">
            <a:spAutoFit/>
          </a:bodyPr>
          <a:lstStyle/>
          <a:p>
            <a:r>
              <a:rPr lang="uk-UA" sz="1600" dirty="0" smtClean="0">
                <a:solidFill>
                  <a:srgbClr val="FFFF00"/>
                </a:solidFill>
              </a:rPr>
              <a:t>Студентка 4 курсу. Займається </a:t>
            </a:r>
            <a:r>
              <a:rPr lang="uk-UA" sz="1600" dirty="0">
                <a:solidFill>
                  <a:srgbClr val="FFFF00"/>
                </a:solidFill>
              </a:rPr>
              <a:t>на гуртках кафедри внутрішньої медицини №2, неврології, патофізіології, онкології.</a:t>
            </a:r>
            <a:endParaRPr lang="ru-RU" sz="1600" dirty="0">
              <a:solidFill>
                <a:srgbClr val="FFFF00"/>
              </a:solidFill>
            </a:endParaRPr>
          </a:p>
          <a:p>
            <a:r>
              <a:rPr lang="uk-UA" sz="1600" dirty="0">
                <a:solidFill>
                  <a:srgbClr val="FFFF00"/>
                </a:solidFill>
              </a:rPr>
              <a:t>Постійний учасник студентських наукових конференцій. Автор 10 наукових робіт, в тому числі у співавторстві. Учасник волонтерської групи НМУ</a:t>
            </a:r>
            <a:endParaRPr lang="ru-RU" sz="1600" dirty="0">
              <a:solidFill>
                <a:srgbClr val="FFFF00"/>
              </a:solidFill>
            </a:endParaRPr>
          </a:p>
          <a:p>
            <a:r>
              <a:rPr lang="uk-UA" sz="1600" u="sng" dirty="0">
                <a:solidFill>
                  <a:srgbClr val="FFFF00"/>
                </a:solidFill>
              </a:rPr>
              <a:t>Тематика наукової роботи: </a:t>
            </a:r>
            <a:endParaRPr lang="ru-RU" sz="1600" dirty="0">
              <a:solidFill>
                <a:srgbClr val="FFFF00"/>
              </a:solidFill>
            </a:endParaRPr>
          </a:p>
          <a:p>
            <a:pPr lvl="0"/>
            <a:r>
              <a:rPr lang="uk-UA" sz="1600" dirty="0">
                <a:solidFill>
                  <a:srgbClr val="FFFF00"/>
                </a:solidFill>
              </a:rPr>
              <a:t>Застосування неселективних бета-блокаторів при раку молочної залози</a:t>
            </a:r>
            <a:endParaRPr lang="ru-RU" sz="1600" dirty="0">
              <a:solidFill>
                <a:srgbClr val="FFFF00"/>
              </a:solidFill>
            </a:endParaRPr>
          </a:p>
          <a:p>
            <a:pPr lvl="0"/>
            <a:r>
              <a:rPr lang="uk-UA" sz="1600" dirty="0">
                <a:solidFill>
                  <a:srgbClr val="FFFF00"/>
                </a:solidFill>
              </a:rPr>
              <a:t>Особливості розвитку пухлинного процесу на фоні підвищеного рівня </a:t>
            </a:r>
            <a:r>
              <a:rPr lang="uk-UA" sz="1600" dirty="0" err="1">
                <a:solidFill>
                  <a:srgbClr val="FFFF00"/>
                </a:solidFill>
              </a:rPr>
              <a:t>катехоламінів</a:t>
            </a:r>
            <a:endParaRPr lang="ru-RU" sz="1600" dirty="0">
              <a:solidFill>
                <a:srgbClr val="FFFF00"/>
              </a:solidFill>
            </a:endParaRPr>
          </a:p>
          <a:p>
            <a:pPr lvl="0"/>
            <a:r>
              <a:rPr lang="uk-UA" sz="1600" dirty="0">
                <a:solidFill>
                  <a:srgbClr val="FFFF00"/>
                </a:solidFill>
              </a:rPr>
              <a:t>Особливості перебігу та найближчих наслідків гострого коронарного синдрому</a:t>
            </a:r>
            <a:endParaRPr lang="ru-RU" sz="1600" dirty="0">
              <a:solidFill>
                <a:srgbClr val="FFFF00"/>
              </a:solidFill>
            </a:endParaRPr>
          </a:p>
        </p:txBody>
      </p:sp>
      <p:pic>
        <p:nvPicPr>
          <p:cNvPr id="6" name="Рисунок 5" descr="C:\Users\Sophia\Desktop\СНТ\Загальні збори 2016\антонюк.jpg"/>
          <p:cNvPicPr/>
          <p:nvPr/>
        </p:nvPicPr>
        <p:blipFill rotWithShape="1">
          <a:blip r:embed="rId2" cstate="print">
            <a:extLst>
              <a:ext uri="{28A0092B-C50C-407E-A947-70E740481C1C}">
                <a14:useLocalDpi xmlns:a14="http://schemas.microsoft.com/office/drawing/2010/main" val="0"/>
              </a:ext>
            </a:extLst>
          </a:blip>
          <a:srcRect b="13940"/>
          <a:stretch/>
        </p:blipFill>
        <p:spPr bwMode="auto">
          <a:xfrm>
            <a:off x="5943600" y="2438400"/>
            <a:ext cx="2981325" cy="352743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2670696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331892"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Ассонов</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Дмитро Олексійович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378122" cy="3539430"/>
          </a:xfrm>
          <a:prstGeom prst="rect">
            <a:avLst/>
          </a:prstGeom>
        </p:spPr>
        <p:txBody>
          <a:bodyPr wrap="square">
            <a:spAutoFit/>
          </a:bodyPr>
          <a:lstStyle/>
          <a:p>
            <a:r>
              <a:rPr lang="ru-RU" sz="1400" dirty="0">
                <a:solidFill>
                  <a:srgbClr val="FFFF00"/>
                </a:solidFill>
              </a:rPr>
              <a:t>Староста </a:t>
            </a:r>
            <a:r>
              <a:rPr lang="ru-RU" sz="1400" dirty="0" err="1">
                <a:solidFill>
                  <a:srgbClr val="FFFF00"/>
                </a:solidFill>
              </a:rPr>
              <a:t>гуртка</a:t>
            </a:r>
            <a:r>
              <a:rPr lang="ru-RU" sz="1400" dirty="0">
                <a:solidFill>
                  <a:srgbClr val="FFFF00"/>
                </a:solidFill>
              </a:rPr>
              <a:t> </a:t>
            </a:r>
            <a:r>
              <a:rPr lang="ru-RU" sz="1400" dirty="0" err="1">
                <a:solidFill>
                  <a:srgbClr val="FFFF00"/>
                </a:solidFill>
              </a:rPr>
              <a:t>загальної</a:t>
            </a:r>
            <a:r>
              <a:rPr lang="ru-RU" sz="1400" dirty="0">
                <a:solidFill>
                  <a:srgbClr val="FFFF00"/>
                </a:solidFill>
              </a:rPr>
              <a:t> і </a:t>
            </a:r>
            <a:r>
              <a:rPr lang="ru-RU" sz="1400" dirty="0" err="1">
                <a:solidFill>
                  <a:srgbClr val="FFFF00"/>
                </a:solidFill>
              </a:rPr>
              <a:t>медичної</a:t>
            </a:r>
            <a:r>
              <a:rPr lang="ru-RU" sz="1400" dirty="0">
                <a:solidFill>
                  <a:srgbClr val="FFFF00"/>
                </a:solidFill>
              </a:rPr>
              <a:t> </a:t>
            </a:r>
            <a:r>
              <a:rPr lang="ru-RU" sz="1400" dirty="0" err="1">
                <a:solidFill>
                  <a:srgbClr val="FFFF00"/>
                </a:solidFill>
              </a:rPr>
              <a:t>психології</a:t>
            </a:r>
            <a:r>
              <a:rPr lang="ru-RU" sz="1400" dirty="0">
                <a:solidFill>
                  <a:srgbClr val="FFFF00"/>
                </a:solidFill>
              </a:rPr>
              <a:t> та </a:t>
            </a:r>
            <a:r>
              <a:rPr lang="ru-RU" sz="1400" dirty="0" err="1">
                <a:solidFill>
                  <a:srgbClr val="FFFF00"/>
                </a:solidFill>
              </a:rPr>
              <a:t>педагогіки</a:t>
            </a:r>
            <a:r>
              <a:rPr lang="ru-RU" sz="1400" dirty="0" smtClean="0">
                <a:solidFill>
                  <a:srgbClr val="FFFF00"/>
                </a:solidFill>
              </a:rPr>
              <a:t>.</a:t>
            </a:r>
            <a:r>
              <a:rPr lang="en-US" sz="1400" dirty="0" smtClean="0">
                <a:solidFill>
                  <a:srgbClr val="FFFF00"/>
                </a:solidFill>
              </a:rPr>
              <a:t> </a:t>
            </a:r>
            <a:r>
              <a:rPr lang="uk-UA" sz="1400" dirty="0" smtClean="0">
                <a:solidFill>
                  <a:srgbClr val="FFFF00"/>
                </a:solidFill>
              </a:rPr>
              <a:t>З </a:t>
            </a:r>
            <a:r>
              <a:rPr lang="uk-UA" sz="1400" dirty="0">
                <a:solidFill>
                  <a:srgbClr val="FFFF00"/>
                </a:solidFill>
              </a:rPr>
              <a:t>2014 року – координатор Науково-практичної конференції студентів та молодих вчених з міжнародною участю «Актуальні проблеми сучасної медичної психології». Тематика наукових робіт:</a:t>
            </a:r>
          </a:p>
          <a:p>
            <a:pPr marL="285750" indent="-285750">
              <a:buFont typeface="Arial" panose="020B0604020202020204" pitchFamily="34" charset="0"/>
              <a:buChar char="•"/>
            </a:pPr>
            <a:r>
              <a:rPr lang="uk-UA" sz="1400" dirty="0" smtClean="0">
                <a:solidFill>
                  <a:srgbClr val="FFFF00"/>
                </a:solidFill>
              </a:rPr>
              <a:t>Особливості </a:t>
            </a:r>
            <a:r>
              <a:rPr lang="uk-UA" sz="1400" dirty="0">
                <a:solidFill>
                  <a:srgbClr val="FFFF00"/>
                </a:solidFill>
              </a:rPr>
              <a:t>розвитку просторового сприймання у студентів факультету образотворчих мистецтв</a:t>
            </a:r>
          </a:p>
          <a:p>
            <a:pPr marL="285750" indent="-285750">
              <a:buFont typeface="Arial" panose="020B0604020202020204" pitchFamily="34" charset="0"/>
              <a:buChar char="•"/>
            </a:pPr>
            <a:r>
              <a:rPr lang="uk-UA" sz="1400" dirty="0" smtClean="0">
                <a:solidFill>
                  <a:srgbClr val="FFFF00"/>
                </a:solidFill>
              </a:rPr>
              <a:t>Необхідність </a:t>
            </a:r>
            <a:r>
              <a:rPr lang="uk-UA" sz="1400" dirty="0">
                <a:solidFill>
                  <a:srgbClr val="FFFF00"/>
                </a:solidFill>
              </a:rPr>
              <a:t>курсу когнітивної психології для програми навчання медичного психолога</a:t>
            </a:r>
          </a:p>
          <a:p>
            <a:pPr marL="285750" indent="-285750">
              <a:buFont typeface="Arial" panose="020B0604020202020204" pitchFamily="34" charset="0"/>
              <a:buChar char="•"/>
            </a:pPr>
            <a:r>
              <a:rPr lang="uk-UA" sz="1400" dirty="0" smtClean="0">
                <a:solidFill>
                  <a:srgbClr val="FFFF00"/>
                </a:solidFill>
              </a:rPr>
              <a:t>Стратегії </a:t>
            </a:r>
            <a:r>
              <a:rPr lang="uk-UA" sz="1400" dirty="0">
                <a:solidFill>
                  <a:srgbClr val="FFFF00"/>
                </a:solidFill>
              </a:rPr>
              <a:t>боротьби зі стресом у волонтерів в умовах екстремальної суспільної ситуації</a:t>
            </a:r>
          </a:p>
          <a:p>
            <a:pPr marL="285750" indent="-285750">
              <a:buFont typeface="Arial" panose="020B0604020202020204" pitchFamily="34" charset="0"/>
              <a:buChar char="•"/>
            </a:pPr>
            <a:r>
              <a:rPr lang="uk-UA" sz="1400" dirty="0" smtClean="0">
                <a:solidFill>
                  <a:srgbClr val="FFFF00"/>
                </a:solidFill>
              </a:rPr>
              <a:t>Вплив </a:t>
            </a:r>
            <a:r>
              <a:rPr lang="uk-UA" sz="1400" dirty="0">
                <a:solidFill>
                  <a:srgbClr val="FFFF00"/>
                </a:solidFill>
              </a:rPr>
              <a:t>сезонних змін природньої освітленості на настрій людини</a:t>
            </a:r>
          </a:p>
          <a:p>
            <a:pPr marL="285750" indent="-285750">
              <a:buFont typeface="Arial" panose="020B0604020202020204" pitchFamily="34" charset="0"/>
              <a:buChar char="•"/>
            </a:pPr>
            <a:r>
              <a:rPr lang="uk-UA" sz="1400" dirty="0" smtClean="0">
                <a:solidFill>
                  <a:srgbClr val="FFFF00"/>
                </a:solidFill>
              </a:rPr>
              <a:t>Психічний </a:t>
            </a:r>
            <a:r>
              <a:rPr lang="uk-UA" sz="1400" dirty="0">
                <a:solidFill>
                  <a:srgbClr val="FFFF00"/>
                </a:solidFill>
              </a:rPr>
              <a:t>стан людини після раптової смерті родича та особливості надання допомоги лікаря-психолога даній групі пацієнтів</a:t>
            </a:r>
          </a:p>
        </p:txBody>
      </p:sp>
      <p:pic>
        <p:nvPicPr>
          <p:cNvPr id="7" name="Рисунок 6" descr="C:\Users\Sophia\Desktop\СНТ\Загальні збори 2016\ассонов.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590800"/>
            <a:ext cx="3238500" cy="3374390"/>
          </a:xfrm>
          <a:prstGeom prst="rect">
            <a:avLst/>
          </a:prstGeom>
          <a:ln>
            <a:noFill/>
          </a:ln>
          <a:effectLst>
            <a:softEdge rad="112500"/>
          </a:effectLst>
        </p:spPr>
      </p:pic>
    </p:spTree>
    <p:extLst>
      <p:ext uri="{BB962C8B-B14F-4D97-AF65-F5344CB8AC3E}">
        <p14:creationId xmlns:p14="http://schemas.microsoft.com/office/powerpoint/2010/main" val="26815195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bwMode="auto">
          <a:xfrm>
            <a:off x="5638800" y="1828800"/>
            <a:ext cx="3505200" cy="714375"/>
          </a:xfrm>
          <a:prstGeom prst="rect">
            <a:avLst/>
          </a:prstGeom>
          <a:noFill/>
          <a:ln w="9525">
            <a:noFill/>
            <a:miter lim="800000"/>
            <a:headEnd/>
            <a:tailEnd/>
          </a:ln>
        </p:spPr>
        <p:txBody>
          <a:bodyPr/>
          <a:lstStyle/>
          <a:p>
            <a:pPr marL="0" marR="0" lvl="0" indent="0" algn="ctr" defTabSz="914400" eaLnBrk="1" fontAlgn="auto" latinLnBrk="0" hangingPunct="1">
              <a:lnSpc>
                <a:spcPct val="100000"/>
              </a:lnSpc>
              <a:spcBef>
                <a:spcPct val="20000"/>
              </a:spcBef>
              <a:spcAft>
                <a:spcPts val="0"/>
              </a:spcAft>
              <a:buClr>
                <a:srgbClr val="DB5353"/>
              </a:buClr>
              <a:buSzPct val="80000"/>
              <a:buFont typeface="Wingdings" pitchFamily="2" charset="2"/>
              <a:buNone/>
              <a:tabLst/>
              <a:defRPr/>
            </a:pPr>
            <a:endParaRPr lang="uk-UA"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ndParaRPr>
          </a:p>
        </p:txBody>
      </p:sp>
      <p:sp>
        <p:nvSpPr>
          <p:cNvPr id="18" name="Title 1"/>
          <p:cNvSpPr txBox="1">
            <a:spLocks/>
          </p:cNvSpPr>
          <p:nvPr/>
        </p:nvSpPr>
        <p:spPr>
          <a:xfrm>
            <a:off x="609600" y="228600"/>
            <a:ext cx="8010525" cy="664797"/>
          </a:xfrm>
          <a:prstGeom prst="rect">
            <a:avLst/>
          </a:prstGeom>
        </p:spPr>
        <p:txBody>
          <a:bodyPr vert="horz" wrap="square" lIns="0" tIns="0" rIns="0" bIns="0" rtlCol="0" anchor="t">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uk-UA" sz="48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СТУДЕНТСЬКЕ НАУКОВЕ ТОВАРИСТВО</a:t>
            </a:r>
            <a:endParaRPr kumimoji="0" lang="en-US" sz="48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76400"/>
            <a:ext cx="68568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3793411"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Бусленко</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Юлія Андріївна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606722" cy="3293209"/>
          </a:xfrm>
          <a:prstGeom prst="rect">
            <a:avLst/>
          </a:prstGeom>
        </p:spPr>
        <p:txBody>
          <a:bodyPr wrap="square">
            <a:spAutoFit/>
          </a:bodyPr>
          <a:lstStyle/>
          <a:p>
            <a:r>
              <a:rPr lang="ru-RU" sz="1300" dirty="0" smtClean="0">
                <a:solidFill>
                  <a:srgbClr val="FFFF00"/>
                </a:solidFill>
              </a:rPr>
              <a:t>Студентка 6 курсу. З </a:t>
            </a:r>
            <a:r>
              <a:rPr lang="ru-RU" sz="1300" dirty="0">
                <a:solidFill>
                  <a:srgbClr val="FFFF00"/>
                </a:solidFill>
              </a:rPr>
              <a:t>4 курсу є членом </a:t>
            </a:r>
            <a:r>
              <a:rPr lang="ru-RU" sz="1300" dirty="0" err="1">
                <a:solidFill>
                  <a:srgbClr val="FFFF00"/>
                </a:solidFill>
              </a:rPr>
              <a:t>студентського</a:t>
            </a:r>
            <a:r>
              <a:rPr lang="ru-RU" sz="1300" dirty="0">
                <a:solidFill>
                  <a:srgbClr val="FFFF00"/>
                </a:solidFill>
              </a:rPr>
              <a:t> </a:t>
            </a:r>
            <a:r>
              <a:rPr lang="ru-RU" sz="1300" dirty="0" err="1">
                <a:solidFill>
                  <a:srgbClr val="FFFF00"/>
                </a:solidFill>
              </a:rPr>
              <a:t>наукового</a:t>
            </a:r>
            <a:r>
              <a:rPr lang="ru-RU" sz="1300" dirty="0">
                <a:solidFill>
                  <a:srgbClr val="FFFF00"/>
                </a:solidFill>
              </a:rPr>
              <a:t> </a:t>
            </a:r>
            <a:r>
              <a:rPr lang="ru-RU" sz="1300" dirty="0" err="1">
                <a:solidFill>
                  <a:srgbClr val="FFFF00"/>
                </a:solidFill>
              </a:rPr>
              <a:t>товариства</a:t>
            </a:r>
            <a:r>
              <a:rPr lang="ru-RU" sz="1300" dirty="0">
                <a:solidFill>
                  <a:srgbClr val="FFFF00"/>
                </a:solidFill>
              </a:rPr>
              <a:t> </a:t>
            </a:r>
            <a:r>
              <a:rPr lang="ru-RU" sz="1300" dirty="0" err="1">
                <a:solidFill>
                  <a:srgbClr val="FFFF00"/>
                </a:solidFill>
              </a:rPr>
              <a:t>ім</a:t>
            </a:r>
            <a:r>
              <a:rPr lang="ru-RU" sz="1300" dirty="0">
                <a:solidFill>
                  <a:srgbClr val="FFFF00"/>
                </a:solidFill>
              </a:rPr>
              <a:t>. О.А. Киселя, з 2015 року </a:t>
            </a:r>
            <a:r>
              <a:rPr lang="ru-RU" sz="1300" dirty="0" err="1">
                <a:solidFill>
                  <a:srgbClr val="FFFF00"/>
                </a:solidFill>
              </a:rPr>
              <a:t>виконуючий</a:t>
            </a:r>
            <a:r>
              <a:rPr lang="ru-RU" sz="1300" dirty="0">
                <a:solidFill>
                  <a:srgbClr val="FFFF00"/>
                </a:solidFill>
              </a:rPr>
              <a:t> </a:t>
            </a:r>
            <a:r>
              <a:rPr lang="ru-RU" sz="1300" dirty="0" err="1">
                <a:solidFill>
                  <a:srgbClr val="FFFF00"/>
                </a:solidFill>
              </a:rPr>
              <a:t>обов’язки</a:t>
            </a:r>
            <a:r>
              <a:rPr lang="ru-RU" sz="1300" dirty="0">
                <a:solidFill>
                  <a:srgbClr val="FFFF00"/>
                </a:solidFill>
              </a:rPr>
              <a:t> Члени Ради (Голова </a:t>
            </a:r>
            <a:r>
              <a:rPr lang="ru-RU" sz="1300" dirty="0" err="1">
                <a:solidFill>
                  <a:srgbClr val="FFFF00"/>
                </a:solidFill>
              </a:rPr>
              <a:t>відділення</a:t>
            </a:r>
            <a:r>
              <a:rPr lang="ru-RU" sz="1300" dirty="0">
                <a:solidFill>
                  <a:srgbClr val="FFFF00"/>
                </a:solidFill>
              </a:rPr>
              <a:t> акушерства та </a:t>
            </a:r>
            <a:r>
              <a:rPr lang="ru-RU" sz="1300" dirty="0" err="1">
                <a:solidFill>
                  <a:srgbClr val="FFFF00"/>
                </a:solidFill>
              </a:rPr>
              <a:t>гінекології</a:t>
            </a:r>
            <a:r>
              <a:rPr lang="ru-RU" sz="1300" dirty="0">
                <a:solidFill>
                  <a:srgbClr val="FFFF00"/>
                </a:solidFill>
              </a:rPr>
              <a:t> ) СНТ </a:t>
            </a:r>
            <a:r>
              <a:rPr lang="ru-RU" sz="1300" dirty="0" err="1">
                <a:solidFill>
                  <a:srgbClr val="FFFF00"/>
                </a:solidFill>
              </a:rPr>
              <a:t>ім</a:t>
            </a:r>
            <a:r>
              <a:rPr lang="ru-RU" sz="1300" dirty="0">
                <a:solidFill>
                  <a:srgbClr val="FFFF00"/>
                </a:solidFill>
              </a:rPr>
              <a:t>. О.А. Киселя. </a:t>
            </a:r>
            <a:r>
              <a:rPr lang="ru-RU" sz="1300" dirty="0" err="1">
                <a:solidFill>
                  <a:srgbClr val="FFFF00"/>
                </a:solidFill>
              </a:rPr>
              <a:t>Стипендіат</a:t>
            </a:r>
            <a:r>
              <a:rPr lang="ru-RU" sz="1300" dirty="0">
                <a:solidFill>
                  <a:srgbClr val="FFFF00"/>
                </a:solidFill>
              </a:rPr>
              <a:t> фонду </a:t>
            </a:r>
            <a:r>
              <a:rPr lang="ru-RU" sz="1300" dirty="0" err="1">
                <a:solidFill>
                  <a:srgbClr val="FFFF00"/>
                </a:solidFill>
              </a:rPr>
              <a:t>Віктора</a:t>
            </a:r>
            <a:r>
              <a:rPr lang="ru-RU" sz="1300" dirty="0">
                <a:solidFill>
                  <a:srgbClr val="FFFF00"/>
                </a:solidFill>
              </a:rPr>
              <a:t> </a:t>
            </a:r>
            <a:r>
              <a:rPr lang="ru-RU" sz="1300" dirty="0" err="1">
                <a:solidFill>
                  <a:srgbClr val="FFFF00"/>
                </a:solidFill>
              </a:rPr>
              <a:t>Пінчука</a:t>
            </a:r>
            <a:r>
              <a:rPr lang="ru-RU" sz="1300" dirty="0">
                <a:solidFill>
                  <a:srgbClr val="FFFF00"/>
                </a:solidFill>
              </a:rPr>
              <a:t> </a:t>
            </a:r>
            <a:r>
              <a:rPr lang="en-US" sz="1300" dirty="0">
                <a:solidFill>
                  <a:srgbClr val="FFFF00"/>
                </a:solidFill>
              </a:rPr>
              <a:t>Zavtra.UA </a:t>
            </a:r>
            <a:r>
              <a:rPr lang="ru-RU" sz="1300" dirty="0">
                <a:solidFill>
                  <a:srgbClr val="FFFF00"/>
                </a:solidFill>
              </a:rPr>
              <a:t>в 2014/2015р.р. </a:t>
            </a:r>
            <a:r>
              <a:rPr lang="ru-RU" sz="1300" dirty="0" err="1">
                <a:solidFill>
                  <a:srgbClr val="FFFF00"/>
                </a:solidFill>
              </a:rPr>
              <a:t>Займається</a:t>
            </a:r>
            <a:r>
              <a:rPr lang="ru-RU" sz="1300" dirty="0">
                <a:solidFill>
                  <a:srgbClr val="FFFF00"/>
                </a:solidFill>
              </a:rPr>
              <a:t> </a:t>
            </a:r>
            <a:r>
              <a:rPr lang="ru-RU" sz="1300" dirty="0" err="1">
                <a:solidFill>
                  <a:srgbClr val="FFFF00"/>
                </a:solidFill>
              </a:rPr>
              <a:t>науковою</a:t>
            </a:r>
            <a:r>
              <a:rPr lang="ru-RU" sz="1300" dirty="0">
                <a:solidFill>
                  <a:srgbClr val="FFFF00"/>
                </a:solidFill>
              </a:rPr>
              <a:t> </a:t>
            </a:r>
            <a:r>
              <a:rPr lang="ru-RU" sz="1300" dirty="0" err="1">
                <a:solidFill>
                  <a:srgbClr val="FFFF00"/>
                </a:solidFill>
              </a:rPr>
              <a:t>роботою</a:t>
            </a:r>
            <a:r>
              <a:rPr lang="ru-RU" sz="1300" dirty="0">
                <a:solidFill>
                  <a:srgbClr val="FFFF00"/>
                </a:solidFill>
              </a:rPr>
              <a:t> в </a:t>
            </a:r>
            <a:r>
              <a:rPr lang="ru-RU" sz="1300" dirty="0" err="1">
                <a:solidFill>
                  <a:srgbClr val="FFFF00"/>
                </a:solidFill>
              </a:rPr>
              <a:t>студентських</a:t>
            </a:r>
            <a:r>
              <a:rPr lang="ru-RU" sz="1300" dirty="0">
                <a:solidFill>
                  <a:srgbClr val="FFFF00"/>
                </a:solidFill>
              </a:rPr>
              <a:t> </a:t>
            </a:r>
            <a:r>
              <a:rPr lang="ru-RU" sz="1300" dirty="0" err="1">
                <a:solidFill>
                  <a:srgbClr val="FFFF00"/>
                </a:solidFill>
              </a:rPr>
              <a:t>гуртках</a:t>
            </a:r>
            <a:r>
              <a:rPr lang="ru-RU" sz="1300" dirty="0">
                <a:solidFill>
                  <a:srgbClr val="FFFF00"/>
                </a:solidFill>
              </a:rPr>
              <a:t> на кафедрах акушерства і </a:t>
            </a:r>
            <a:r>
              <a:rPr lang="ru-RU" sz="1300" dirty="0" err="1">
                <a:solidFill>
                  <a:srgbClr val="FFFF00"/>
                </a:solidFill>
              </a:rPr>
              <a:t>гінекології</a:t>
            </a:r>
            <a:r>
              <a:rPr lang="ru-RU" sz="1300" dirty="0">
                <a:solidFill>
                  <a:srgbClr val="FFFF00"/>
                </a:solidFill>
              </a:rPr>
              <a:t> №3, </a:t>
            </a:r>
            <a:r>
              <a:rPr lang="ru-RU" sz="1300" dirty="0" err="1">
                <a:solidFill>
                  <a:srgbClr val="FFFF00"/>
                </a:solidFill>
              </a:rPr>
              <a:t>оториноларингології</a:t>
            </a:r>
            <a:r>
              <a:rPr lang="ru-RU" sz="1300" dirty="0">
                <a:solidFill>
                  <a:srgbClr val="FFFF00"/>
                </a:solidFill>
              </a:rPr>
              <a:t>, </a:t>
            </a:r>
            <a:r>
              <a:rPr lang="ru-RU" sz="1300" dirty="0" err="1">
                <a:solidFill>
                  <a:srgbClr val="FFFF00"/>
                </a:solidFill>
              </a:rPr>
              <a:t>онкології</a:t>
            </a:r>
            <a:r>
              <a:rPr lang="ru-RU" sz="1300" dirty="0">
                <a:solidFill>
                  <a:srgbClr val="FFFF00"/>
                </a:solidFill>
              </a:rPr>
              <a:t>. </a:t>
            </a:r>
            <a:r>
              <a:rPr lang="ru-RU" sz="1300" dirty="0" err="1">
                <a:solidFill>
                  <a:srgbClr val="FFFF00"/>
                </a:solidFill>
              </a:rPr>
              <a:t>учасниця</a:t>
            </a:r>
            <a:r>
              <a:rPr lang="ru-RU" sz="1300" dirty="0">
                <a:solidFill>
                  <a:srgbClr val="FFFF00"/>
                </a:solidFill>
              </a:rPr>
              <a:t> з </a:t>
            </a:r>
            <a:r>
              <a:rPr lang="ru-RU" sz="1300" dirty="0" err="1">
                <a:solidFill>
                  <a:srgbClr val="FFFF00"/>
                </a:solidFill>
              </a:rPr>
              <a:t>усною</a:t>
            </a:r>
            <a:r>
              <a:rPr lang="ru-RU" sz="1300" dirty="0">
                <a:solidFill>
                  <a:srgbClr val="FFFF00"/>
                </a:solidFill>
              </a:rPr>
              <a:t> </a:t>
            </a:r>
            <a:r>
              <a:rPr lang="ru-RU" sz="1300" dirty="0" err="1">
                <a:solidFill>
                  <a:srgbClr val="FFFF00"/>
                </a:solidFill>
              </a:rPr>
              <a:t>презентацією</a:t>
            </a:r>
            <a:r>
              <a:rPr lang="ru-RU" sz="1300" dirty="0">
                <a:solidFill>
                  <a:srgbClr val="FFFF00"/>
                </a:solidFill>
              </a:rPr>
              <a:t> </a:t>
            </a:r>
            <a:r>
              <a:rPr lang="ru-RU" sz="1300" dirty="0" err="1">
                <a:solidFill>
                  <a:srgbClr val="FFFF00"/>
                </a:solidFill>
              </a:rPr>
              <a:t>досліджень</a:t>
            </a:r>
            <a:r>
              <a:rPr lang="ru-RU" sz="1300" dirty="0">
                <a:solidFill>
                  <a:srgbClr val="FFFF00"/>
                </a:solidFill>
              </a:rPr>
              <a:t> на </a:t>
            </a:r>
            <a:r>
              <a:rPr lang="ru-RU" sz="1300" dirty="0" err="1">
                <a:solidFill>
                  <a:srgbClr val="FFFF00"/>
                </a:solidFill>
              </a:rPr>
              <a:t>зарубіжних</a:t>
            </a:r>
            <a:r>
              <a:rPr lang="ru-RU" sz="1300" dirty="0">
                <a:solidFill>
                  <a:srgbClr val="FFFF00"/>
                </a:solidFill>
              </a:rPr>
              <a:t> </a:t>
            </a:r>
            <a:r>
              <a:rPr lang="ru-RU" sz="1300" dirty="0" err="1">
                <a:solidFill>
                  <a:srgbClr val="FFFF00"/>
                </a:solidFill>
              </a:rPr>
              <a:t>конференціях</a:t>
            </a:r>
            <a:r>
              <a:rPr lang="ru-RU" sz="1300" dirty="0">
                <a:solidFill>
                  <a:srgbClr val="FFFF00"/>
                </a:solidFill>
              </a:rPr>
              <a:t>: </a:t>
            </a:r>
            <a:r>
              <a:rPr lang="en-US" sz="1300" dirty="0">
                <a:solidFill>
                  <a:srgbClr val="FFFF00"/>
                </a:solidFill>
              </a:rPr>
              <a:t>LIMSC (Leiden, The Netherland 2015), ISCOMS (Groningen, The Netherland 2015), ESC </a:t>
            </a:r>
            <a:r>
              <a:rPr lang="en-US" sz="1300" dirty="0" err="1">
                <a:solidFill>
                  <a:srgbClr val="FFFF00"/>
                </a:solidFill>
              </a:rPr>
              <a:t>Charité</a:t>
            </a:r>
            <a:r>
              <a:rPr lang="en-US" sz="1300" dirty="0">
                <a:solidFill>
                  <a:srgbClr val="FFFF00"/>
                </a:solidFill>
              </a:rPr>
              <a:t> Berlin (Berlin, Germany 2015)</a:t>
            </a:r>
            <a:endParaRPr lang="ru-RU" sz="1300" dirty="0" smtClean="0">
              <a:solidFill>
                <a:srgbClr val="FFFF00"/>
              </a:solidFill>
            </a:endParaRPr>
          </a:p>
          <a:p>
            <a:r>
              <a:rPr lang="ru-RU" sz="1300" dirty="0" smtClean="0">
                <a:solidFill>
                  <a:srgbClr val="FFFF00"/>
                </a:solidFill>
              </a:rPr>
              <a:t>Тематика </a:t>
            </a:r>
            <a:r>
              <a:rPr lang="ru-RU" sz="1300" dirty="0" err="1">
                <a:solidFill>
                  <a:srgbClr val="FFFF00"/>
                </a:solidFill>
              </a:rPr>
              <a:t>наукової</a:t>
            </a:r>
            <a:r>
              <a:rPr lang="ru-RU" sz="1300" dirty="0">
                <a:solidFill>
                  <a:srgbClr val="FFFF00"/>
                </a:solidFill>
              </a:rPr>
              <a:t> </a:t>
            </a:r>
            <a:r>
              <a:rPr lang="ru-RU" sz="1300" dirty="0" err="1">
                <a:solidFill>
                  <a:srgbClr val="FFFF00"/>
                </a:solidFill>
              </a:rPr>
              <a:t>роботи</a:t>
            </a:r>
            <a:r>
              <a:rPr lang="ru-RU" sz="1300" dirty="0">
                <a:solidFill>
                  <a:srgbClr val="FFFF00"/>
                </a:solidFill>
              </a:rPr>
              <a:t>:</a:t>
            </a:r>
          </a:p>
          <a:p>
            <a:pPr marL="285750" indent="-285750">
              <a:buFont typeface="Arial" panose="020B0604020202020204" pitchFamily="34" charset="0"/>
              <a:buChar char="•"/>
            </a:pPr>
            <a:r>
              <a:rPr lang="ru-RU" sz="1300" dirty="0" err="1" smtClean="0">
                <a:solidFill>
                  <a:srgbClr val="FFFF00"/>
                </a:solidFill>
              </a:rPr>
              <a:t>Вивчення</a:t>
            </a:r>
            <a:r>
              <a:rPr lang="ru-RU" sz="1300" dirty="0" smtClean="0">
                <a:solidFill>
                  <a:srgbClr val="FFFF00"/>
                </a:solidFill>
              </a:rPr>
              <a:t> </a:t>
            </a:r>
            <a:r>
              <a:rPr lang="ru-RU" sz="1300" dirty="0">
                <a:solidFill>
                  <a:srgbClr val="FFFF00"/>
                </a:solidFill>
              </a:rPr>
              <a:t>методу </a:t>
            </a:r>
            <a:r>
              <a:rPr lang="ru-RU" sz="1300" dirty="0" err="1">
                <a:solidFill>
                  <a:srgbClr val="FFFF00"/>
                </a:solidFill>
              </a:rPr>
              <a:t>електрокінезу</a:t>
            </a:r>
            <a:r>
              <a:rPr lang="ru-RU" sz="1300" dirty="0">
                <a:solidFill>
                  <a:srgbClr val="FFFF00"/>
                </a:solidFill>
              </a:rPr>
              <a:t> для </a:t>
            </a:r>
            <a:r>
              <a:rPr lang="ru-RU" sz="1300" dirty="0" err="1">
                <a:solidFill>
                  <a:srgbClr val="FFFF00"/>
                </a:solidFill>
              </a:rPr>
              <a:t>діагностики</a:t>
            </a:r>
            <a:r>
              <a:rPr lang="ru-RU" sz="1300" dirty="0">
                <a:solidFill>
                  <a:srgbClr val="FFFF00"/>
                </a:solidFill>
              </a:rPr>
              <a:t> </a:t>
            </a:r>
            <a:r>
              <a:rPr lang="ru-RU" sz="1300" dirty="0" err="1">
                <a:solidFill>
                  <a:srgbClr val="FFFF00"/>
                </a:solidFill>
              </a:rPr>
              <a:t>запальних</a:t>
            </a:r>
            <a:r>
              <a:rPr lang="ru-RU" sz="1300" dirty="0">
                <a:solidFill>
                  <a:srgbClr val="FFFF00"/>
                </a:solidFill>
              </a:rPr>
              <a:t> </a:t>
            </a:r>
            <a:r>
              <a:rPr lang="ru-RU" sz="1300" dirty="0" err="1">
                <a:solidFill>
                  <a:srgbClr val="FFFF00"/>
                </a:solidFill>
              </a:rPr>
              <a:t>захворювань</a:t>
            </a:r>
            <a:r>
              <a:rPr lang="ru-RU" sz="1300" dirty="0">
                <a:solidFill>
                  <a:srgbClr val="FFFF00"/>
                </a:solidFill>
              </a:rPr>
              <a:t> </a:t>
            </a:r>
            <a:r>
              <a:rPr lang="ru-RU" sz="1300" dirty="0" err="1">
                <a:solidFill>
                  <a:srgbClr val="FFFF00"/>
                </a:solidFill>
              </a:rPr>
              <a:t>жіночих</a:t>
            </a:r>
            <a:r>
              <a:rPr lang="ru-RU" sz="1300" dirty="0">
                <a:solidFill>
                  <a:srgbClr val="FFFF00"/>
                </a:solidFill>
              </a:rPr>
              <a:t> </a:t>
            </a:r>
            <a:r>
              <a:rPr lang="ru-RU" sz="1300" dirty="0" err="1">
                <a:solidFill>
                  <a:srgbClr val="FFFF00"/>
                </a:solidFill>
              </a:rPr>
              <a:t>статевих</a:t>
            </a:r>
            <a:r>
              <a:rPr lang="ru-RU" sz="1300" dirty="0">
                <a:solidFill>
                  <a:srgbClr val="FFFF00"/>
                </a:solidFill>
              </a:rPr>
              <a:t> </a:t>
            </a:r>
            <a:r>
              <a:rPr lang="ru-RU" sz="1300" dirty="0" err="1">
                <a:solidFill>
                  <a:srgbClr val="FFFF00"/>
                </a:solidFill>
              </a:rPr>
              <a:t>органів</a:t>
            </a:r>
            <a:r>
              <a:rPr lang="ru-RU" sz="1300" dirty="0">
                <a:solidFill>
                  <a:srgbClr val="FFFF00"/>
                </a:solidFill>
              </a:rPr>
              <a:t>; </a:t>
            </a:r>
          </a:p>
          <a:p>
            <a:pPr marL="285750" indent="-285750">
              <a:buFont typeface="Arial" panose="020B0604020202020204" pitchFamily="34" charset="0"/>
              <a:buChar char="•"/>
            </a:pPr>
            <a:r>
              <a:rPr lang="ru-RU" sz="1300" dirty="0" err="1" smtClean="0">
                <a:solidFill>
                  <a:srgbClr val="FFFF00"/>
                </a:solidFill>
              </a:rPr>
              <a:t>Сучасна</a:t>
            </a:r>
            <a:r>
              <a:rPr lang="ru-RU" sz="1300" dirty="0" smtClean="0">
                <a:solidFill>
                  <a:srgbClr val="FFFF00"/>
                </a:solidFill>
              </a:rPr>
              <a:t> </a:t>
            </a:r>
            <a:r>
              <a:rPr lang="ru-RU" sz="1300" dirty="0" err="1">
                <a:solidFill>
                  <a:srgbClr val="FFFF00"/>
                </a:solidFill>
              </a:rPr>
              <a:t>терапія</a:t>
            </a:r>
            <a:r>
              <a:rPr lang="ru-RU" sz="1300" dirty="0">
                <a:solidFill>
                  <a:srgbClr val="FFFF00"/>
                </a:solidFill>
              </a:rPr>
              <a:t> </a:t>
            </a:r>
            <a:r>
              <a:rPr lang="ru-RU" sz="1300" dirty="0" err="1">
                <a:solidFill>
                  <a:srgbClr val="FFFF00"/>
                </a:solidFill>
              </a:rPr>
              <a:t>вульвовагінітів</a:t>
            </a:r>
            <a:r>
              <a:rPr lang="ru-RU" sz="1300" dirty="0">
                <a:solidFill>
                  <a:srgbClr val="FFFF00"/>
                </a:solidFill>
              </a:rPr>
              <a:t> у </a:t>
            </a:r>
            <a:r>
              <a:rPr lang="ru-RU" sz="1300" dirty="0" err="1">
                <a:solidFill>
                  <a:srgbClr val="FFFF00"/>
                </a:solidFill>
              </a:rPr>
              <a:t>жінок</a:t>
            </a:r>
            <a:r>
              <a:rPr lang="ru-RU" sz="1300" dirty="0">
                <a:solidFill>
                  <a:srgbClr val="FFFF00"/>
                </a:solidFill>
              </a:rPr>
              <a:t> постменопаузального </a:t>
            </a:r>
            <a:r>
              <a:rPr lang="ru-RU" sz="1300" dirty="0" err="1">
                <a:solidFill>
                  <a:srgbClr val="FFFF00"/>
                </a:solidFill>
              </a:rPr>
              <a:t>віку</a:t>
            </a:r>
            <a:r>
              <a:rPr lang="ru-RU" sz="1300" dirty="0">
                <a:solidFill>
                  <a:srgbClr val="FFFF00"/>
                </a:solidFill>
              </a:rPr>
              <a:t>;</a:t>
            </a:r>
          </a:p>
          <a:p>
            <a:pPr marL="285750" indent="-285750">
              <a:buFont typeface="Arial" panose="020B0604020202020204" pitchFamily="34" charset="0"/>
              <a:buChar char="•"/>
            </a:pPr>
            <a:r>
              <a:rPr lang="ru-RU" sz="1300" dirty="0" err="1">
                <a:solidFill>
                  <a:srgbClr val="FFFF00"/>
                </a:solidFill>
              </a:rPr>
              <a:t>Діагностика</a:t>
            </a:r>
            <a:r>
              <a:rPr lang="ru-RU" sz="1300" dirty="0">
                <a:solidFill>
                  <a:srgbClr val="FFFF00"/>
                </a:solidFill>
              </a:rPr>
              <a:t> та </a:t>
            </a:r>
            <a:r>
              <a:rPr lang="ru-RU" sz="1300" dirty="0" err="1">
                <a:solidFill>
                  <a:srgbClr val="FFFF00"/>
                </a:solidFill>
              </a:rPr>
              <a:t>прогнозування</a:t>
            </a:r>
            <a:r>
              <a:rPr lang="ru-RU" sz="1300" dirty="0">
                <a:solidFill>
                  <a:srgbClr val="FFFF00"/>
                </a:solidFill>
              </a:rPr>
              <a:t> </a:t>
            </a:r>
            <a:r>
              <a:rPr lang="ru-RU" sz="1300" dirty="0" err="1">
                <a:solidFill>
                  <a:srgbClr val="FFFF00"/>
                </a:solidFill>
              </a:rPr>
              <a:t>розвитку</a:t>
            </a:r>
            <a:r>
              <a:rPr lang="ru-RU" sz="1300" dirty="0">
                <a:solidFill>
                  <a:srgbClr val="FFFF00"/>
                </a:solidFill>
              </a:rPr>
              <a:t> </a:t>
            </a:r>
            <a:r>
              <a:rPr lang="ru-RU" sz="1300" dirty="0" err="1">
                <a:solidFill>
                  <a:srgbClr val="FFFF00"/>
                </a:solidFill>
              </a:rPr>
              <a:t>прееклампсії</a:t>
            </a:r>
            <a:r>
              <a:rPr lang="ru-RU" sz="1300" dirty="0">
                <a:solidFill>
                  <a:srgbClr val="FFFF00"/>
                </a:solidFill>
              </a:rPr>
              <a:t> на </a:t>
            </a:r>
            <a:r>
              <a:rPr lang="ru-RU" sz="1300" dirty="0" err="1">
                <a:solidFill>
                  <a:srgbClr val="FFFF00"/>
                </a:solidFill>
              </a:rPr>
              <a:t>доклінічному</a:t>
            </a:r>
            <a:r>
              <a:rPr lang="ru-RU" sz="1300" dirty="0">
                <a:solidFill>
                  <a:srgbClr val="FFFF00"/>
                </a:solidFill>
              </a:rPr>
              <a:t> </a:t>
            </a:r>
            <a:r>
              <a:rPr lang="ru-RU" sz="1300" dirty="0" err="1">
                <a:solidFill>
                  <a:srgbClr val="FFFF00"/>
                </a:solidFill>
              </a:rPr>
              <a:t>етапі</a:t>
            </a:r>
            <a:r>
              <a:rPr lang="ru-RU" sz="1300" dirty="0">
                <a:solidFill>
                  <a:srgbClr val="FFFF00"/>
                </a:solidFill>
              </a:rPr>
              <a:t>, </a:t>
            </a:r>
            <a:r>
              <a:rPr lang="ru-RU" sz="1300" dirty="0" err="1">
                <a:solidFill>
                  <a:srgbClr val="FFFF00"/>
                </a:solidFill>
              </a:rPr>
              <a:t>створення</a:t>
            </a:r>
            <a:r>
              <a:rPr lang="ru-RU" sz="1300" dirty="0">
                <a:solidFill>
                  <a:srgbClr val="FFFF00"/>
                </a:solidFill>
              </a:rPr>
              <a:t> </a:t>
            </a:r>
            <a:r>
              <a:rPr lang="ru-RU" sz="1300" dirty="0" err="1">
                <a:solidFill>
                  <a:srgbClr val="FFFF00"/>
                </a:solidFill>
              </a:rPr>
              <a:t>модифікованих</a:t>
            </a:r>
            <a:r>
              <a:rPr lang="ru-RU" sz="1300" dirty="0">
                <a:solidFill>
                  <a:srgbClr val="FFFF00"/>
                </a:solidFill>
              </a:rPr>
              <a:t> шкал </a:t>
            </a:r>
            <a:r>
              <a:rPr lang="ru-RU" sz="1300" dirty="0" err="1">
                <a:solidFill>
                  <a:srgbClr val="FFFF00"/>
                </a:solidFill>
              </a:rPr>
              <a:t>вірогідності</a:t>
            </a:r>
            <a:r>
              <a:rPr lang="ru-RU" sz="1300" dirty="0">
                <a:solidFill>
                  <a:srgbClr val="FFFF00"/>
                </a:solidFill>
              </a:rPr>
              <a:t> </a:t>
            </a:r>
            <a:r>
              <a:rPr lang="ru-RU" sz="1300" dirty="0" err="1">
                <a:solidFill>
                  <a:srgbClr val="FFFF00"/>
                </a:solidFill>
              </a:rPr>
              <a:t>розвитку</a:t>
            </a:r>
            <a:r>
              <a:rPr lang="ru-RU" sz="1300" dirty="0">
                <a:solidFill>
                  <a:srgbClr val="FFFF00"/>
                </a:solidFill>
              </a:rPr>
              <a:t> </a:t>
            </a:r>
            <a:r>
              <a:rPr lang="ru-RU" sz="1300" dirty="0" err="1">
                <a:solidFill>
                  <a:srgbClr val="FFFF00"/>
                </a:solidFill>
              </a:rPr>
              <a:t>прееклампсії</a:t>
            </a:r>
            <a:r>
              <a:rPr lang="ru-RU" sz="1300" dirty="0">
                <a:solidFill>
                  <a:srgbClr val="FFFF00"/>
                </a:solidFill>
              </a:rPr>
              <a:t>.</a:t>
            </a:r>
          </a:p>
        </p:txBody>
      </p:sp>
      <p:pic>
        <p:nvPicPr>
          <p:cNvPr id="6" name="Рисунок 5" descr="C:\Users\Sophia\Desktop\СНТ\Загальні збори 2016\бусленко.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2514600"/>
            <a:ext cx="3048001" cy="3560415"/>
          </a:xfrm>
          <a:prstGeom prst="rect">
            <a:avLst/>
          </a:prstGeom>
          <a:ln>
            <a:noFill/>
          </a:ln>
          <a:effectLst>
            <a:softEdge rad="112500"/>
          </a:effectLst>
        </p:spPr>
      </p:pic>
    </p:spTree>
    <p:extLst>
      <p:ext uri="{BB962C8B-B14F-4D97-AF65-F5344CB8AC3E}">
        <p14:creationId xmlns:p14="http://schemas.microsoft.com/office/powerpoint/2010/main" val="23977541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530407"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Горовцова</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Мар’яна Вікторівна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606722" cy="3970318"/>
          </a:xfrm>
          <a:prstGeom prst="rect">
            <a:avLst/>
          </a:prstGeom>
        </p:spPr>
        <p:txBody>
          <a:bodyPr wrap="square">
            <a:spAutoFit/>
          </a:bodyPr>
          <a:lstStyle/>
          <a:p>
            <a:r>
              <a:rPr lang="ru-RU" sz="1400" dirty="0">
                <a:solidFill>
                  <a:srgbClr val="FFFF00"/>
                </a:solidFill>
              </a:rPr>
              <a:t>Студентка 5 курсу. Староста </a:t>
            </a:r>
            <a:r>
              <a:rPr lang="ru-RU" sz="1400" dirty="0" err="1">
                <a:solidFill>
                  <a:srgbClr val="FFFF00"/>
                </a:solidFill>
              </a:rPr>
              <a:t>гуртка</a:t>
            </a:r>
            <a:r>
              <a:rPr lang="ru-RU" sz="1400" dirty="0">
                <a:solidFill>
                  <a:srgbClr val="FFFF00"/>
                </a:solidFill>
              </a:rPr>
              <a:t> </a:t>
            </a:r>
            <a:r>
              <a:rPr lang="ru-RU" sz="1400" dirty="0" err="1">
                <a:solidFill>
                  <a:srgbClr val="FFFF00"/>
                </a:solidFill>
              </a:rPr>
              <a:t>кафедри</a:t>
            </a:r>
            <a:r>
              <a:rPr lang="ru-RU" sz="1400" dirty="0">
                <a:solidFill>
                  <a:srgbClr val="FFFF00"/>
                </a:solidFill>
              </a:rPr>
              <a:t> </a:t>
            </a:r>
            <a:r>
              <a:rPr lang="ru-RU" sz="1400" dirty="0" err="1">
                <a:solidFill>
                  <a:srgbClr val="FFFF00"/>
                </a:solidFill>
              </a:rPr>
              <a:t>Внутрішньої</a:t>
            </a:r>
            <a:r>
              <a:rPr lang="ru-RU" sz="1400" dirty="0">
                <a:solidFill>
                  <a:srgbClr val="FFFF00"/>
                </a:solidFill>
              </a:rPr>
              <a:t> </a:t>
            </a:r>
            <a:r>
              <a:rPr lang="ru-RU" sz="1400" dirty="0" err="1">
                <a:solidFill>
                  <a:srgbClr val="FFFF00"/>
                </a:solidFill>
              </a:rPr>
              <a:t>медицини</a:t>
            </a:r>
            <a:r>
              <a:rPr lang="ru-RU" sz="1400" dirty="0">
                <a:solidFill>
                  <a:srgbClr val="FFFF00"/>
                </a:solidFill>
              </a:rPr>
              <a:t> № 3.</a:t>
            </a:r>
          </a:p>
          <a:p>
            <a:r>
              <a:rPr lang="ru-RU" sz="1400" dirty="0">
                <a:solidFill>
                  <a:srgbClr val="FFFF00"/>
                </a:solidFill>
              </a:rPr>
              <a:t>З 2014 року є членом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О.А. </a:t>
            </a:r>
            <a:r>
              <a:rPr lang="ru-RU" sz="1400" dirty="0" smtClean="0">
                <a:solidFill>
                  <a:srgbClr val="FFFF00"/>
                </a:solidFill>
              </a:rPr>
              <a:t>Киселя. Автор </a:t>
            </a:r>
            <a:r>
              <a:rPr lang="ru-RU" sz="1400" dirty="0">
                <a:solidFill>
                  <a:srgbClr val="FFFF00"/>
                </a:solidFill>
              </a:rPr>
              <a:t>4 </a:t>
            </a:r>
            <a:r>
              <a:rPr lang="ru-RU" sz="1400" dirty="0" err="1">
                <a:solidFill>
                  <a:srgbClr val="FFFF00"/>
                </a:solidFill>
              </a:rPr>
              <a:t>друкованих</a:t>
            </a:r>
            <a:r>
              <a:rPr lang="ru-RU" sz="1400" dirty="0">
                <a:solidFill>
                  <a:srgbClr val="FFFF00"/>
                </a:solidFill>
              </a:rPr>
              <a:t> </a:t>
            </a:r>
            <a:r>
              <a:rPr lang="ru-RU" sz="1400" dirty="0" err="1">
                <a:solidFill>
                  <a:srgbClr val="FFFF00"/>
                </a:solidFill>
              </a:rPr>
              <a:t>робіт</a:t>
            </a:r>
            <a:r>
              <a:rPr lang="ru-RU" sz="1400" dirty="0">
                <a:solidFill>
                  <a:srgbClr val="FFFF00"/>
                </a:solidFill>
              </a:rPr>
              <a:t>.</a:t>
            </a:r>
          </a:p>
          <a:p>
            <a:r>
              <a:rPr lang="ru-RU" sz="1400" dirty="0" err="1">
                <a:solidFill>
                  <a:srgbClr val="FFFF00"/>
                </a:solidFill>
              </a:rPr>
              <a:t>Секретар</a:t>
            </a:r>
            <a:r>
              <a:rPr lang="ru-RU" sz="1400" dirty="0">
                <a:solidFill>
                  <a:srgbClr val="FFFF00"/>
                </a:solidFill>
              </a:rPr>
              <a:t> </a:t>
            </a:r>
            <a:r>
              <a:rPr lang="ru-RU" sz="1400" dirty="0" err="1">
                <a:solidFill>
                  <a:srgbClr val="FFFF00"/>
                </a:solidFill>
              </a:rPr>
              <a:t>секції</a:t>
            </a:r>
            <a:r>
              <a:rPr lang="ru-RU" sz="1400" dirty="0">
                <a:solidFill>
                  <a:srgbClr val="FFFF00"/>
                </a:solidFill>
              </a:rPr>
              <a:t> “</a:t>
            </a:r>
            <a:r>
              <a:rPr lang="ru-RU" sz="1400" dirty="0" err="1">
                <a:solidFill>
                  <a:srgbClr val="FFFF00"/>
                </a:solidFill>
              </a:rPr>
              <a:t>Психіатрія</a:t>
            </a:r>
            <a:r>
              <a:rPr lang="ru-RU" sz="1400" dirty="0">
                <a:solidFill>
                  <a:srgbClr val="FFFF00"/>
                </a:solidFill>
              </a:rPr>
              <a:t> та </a:t>
            </a:r>
            <a:r>
              <a:rPr lang="ru-RU" sz="1400" dirty="0" err="1">
                <a:solidFill>
                  <a:srgbClr val="FFFF00"/>
                </a:solidFill>
              </a:rPr>
              <a:t>неврологія</a:t>
            </a:r>
            <a:r>
              <a:rPr lang="ru-RU" sz="1400" dirty="0">
                <a:solidFill>
                  <a:srgbClr val="FFFF00"/>
                </a:solidFill>
              </a:rPr>
              <a:t>”</a:t>
            </a:r>
          </a:p>
          <a:p>
            <a:r>
              <a:rPr lang="ru-RU" sz="1400" dirty="0" err="1">
                <a:solidFill>
                  <a:srgbClr val="FFFF00"/>
                </a:solidFill>
              </a:rPr>
              <a:t>Бере</a:t>
            </a:r>
            <a:r>
              <a:rPr lang="ru-RU" sz="1400" dirty="0">
                <a:solidFill>
                  <a:srgbClr val="FFFF00"/>
                </a:solidFill>
              </a:rPr>
              <a:t> участь в </a:t>
            </a:r>
            <a:r>
              <a:rPr lang="ru-RU" sz="1400" dirty="0" err="1">
                <a:solidFill>
                  <a:srgbClr val="FFFF00"/>
                </a:solidFill>
              </a:rPr>
              <a:t>організації</a:t>
            </a:r>
            <a:r>
              <a:rPr lang="ru-RU" sz="1400" dirty="0">
                <a:solidFill>
                  <a:srgbClr val="FFFF00"/>
                </a:solidFill>
              </a:rPr>
              <a:t> </a:t>
            </a:r>
            <a:r>
              <a:rPr lang="ru-RU" sz="1400" dirty="0" err="1">
                <a:solidFill>
                  <a:srgbClr val="FFFF00"/>
                </a:solidFill>
              </a:rPr>
              <a:t>студентських</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конференцій</a:t>
            </a:r>
            <a:r>
              <a:rPr lang="ru-RU" sz="1400" dirty="0">
                <a:solidFill>
                  <a:srgbClr val="FFFF00"/>
                </a:solidFill>
              </a:rPr>
              <a:t>, </a:t>
            </a:r>
            <a:r>
              <a:rPr lang="ru-RU" sz="1400" dirty="0" err="1">
                <a:solidFill>
                  <a:srgbClr val="FFFF00"/>
                </a:solidFill>
              </a:rPr>
              <a:t>які</a:t>
            </a:r>
            <a:r>
              <a:rPr lang="ru-RU" sz="1400" dirty="0">
                <a:solidFill>
                  <a:srgbClr val="FFFF00"/>
                </a:solidFill>
              </a:rPr>
              <a:t> проводить СНТ.</a:t>
            </a:r>
          </a:p>
          <a:p>
            <a:r>
              <a:rPr lang="ru-RU" sz="1400" dirty="0">
                <a:solidFill>
                  <a:srgbClr val="FFFF00"/>
                </a:solidFill>
              </a:rPr>
              <a:t>Є </a:t>
            </a:r>
            <a:r>
              <a:rPr lang="ru-RU" sz="1400" dirty="0" err="1">
                <a:solidFill>
                  <a:srgbClr val="FFFF00"/>
                </a:solidFill>
              </a:rPr>
              <a:t>співзасновницею</a:t>
            </a:r>
            <a:r>
              <a:rPr lang="ru-RU" sz="1400" dirty="0">
                <a:solidFill>
                  <a:srgbClr val="FFFF00"/>
                </a:solidFill>
              </a:rPr>
              <a:t> </a:t>
            </a:r>
            <a:r>
              <a:rPr lang="ru-RU" sz="1400" dirty="0" err="1">
                <a:solidFill>
                  <a:srgbClr val="FFFF00"/>
                </a:solidFill>
              </a:rPr>
              <a:t>літературного</a:t>
            </a:r>
            <a:r>
              <a:rPr lang="ru-RU" sz="1400" dirty="0">
                <a:solidFill>
                  <a:srgbClr val="FFFF00"/>
                </a:solidFill>
              </a:rPr>
              <a:t> клубу «Пером і </a:t>
            </a:r>
            <a:r>
              <a:rPr lang="ru-RU" sz="1400" dirty="0" err="1">
                <a:solidFill>
                  <a:srgbClr val="FFFF00"/>
                </a:solidFill>
              </a:rPr>
              <a:t>скльпелем</a:t>
            </a:r>
            <a:r>
              <a:rPr lang="ru-RU" sz="1400" dirty="0">
                <a:solidFill>
                  <a:srgbClr val="FFFF00"/>
                </a:solidFill>
              </a:rPr>
              <a:t>», “Клубу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кіно</a:t>
            </a:r>
            <a:r>
              <a:rPr lang="ru-RU" sz="1400" dirty="0">
                <a:solidFill>
                  <a:srgbClr val="FFFF00"/>
                </a:solidFill>
              </a:rPr>
              <a:t>”. </a:t>
            </a:r>
            <a:r>
              <a:rPr lang="ru-RU" sz="1400" dirty="0" err="1">
                <a:solidFill>
                  <a:srgbClr val="FFFF00"/>
                </a:solidFill>
              </a:rPr>
              <a:t>Допомагала</a:t>
            </a:r>
            <a:r>
              <a:rPr lang="ru-RU" sz="1400" dirty="0">
                <a:solidFill>
                  <a:srgbClr val="FFFF00"/>
                </a:solidFill>
              </a:rPr>
              <a:t> в </a:t>
            </a:r>
            <a:r>
              <a:rPr lang="ru-RU" sz="1400" dirty="0" err="1">
                <a:solidFill>
                  <a:srgbClr val="FFFF00"/>
                </a:solidFill>
              </a:rPr>
              <a:t>проведенні</a:t>
            </a:r>
            <a:r>
              <a:rPr lang="ru-RU" sz="1400" dirty="0">
                <a:solidFill>
                  <a:srgbClr val="FFFF00"/>
                </a:solidFill>
              </a:rPr>
              <a:t> </a:t>
            </a:r>
            <a:r>
              <a:rPr lang="ru-RU" sz="1400" dirty="0" err="1">
                <a:solidFill>
                  <a:srgbClr val="FFFF00"/>
                </a:solidFill>
              </a:rPr>
              <a:t>університетських</a:t>
            </a:r>
            <a:r>
              <a:rPr lang="ru-RU" sz="1400" dirty="0">
                <a:solidFill>
                  <a:srgbClr val="FFFF00"/>
                </a:solidFill>
              </a:rPr>
              <a:t> та </a:t>
            </a:r>
            <a:r>
              <a:rPr lang="ru-RU" sz="1400" dirty="0" err="1">
                <a:solidFill>
                  <a:srgbClr val="FFFF00"/>
                </a:solidFill>
              </a:rPr>
              <a:t>міжнародних</a:t>
            </a:r>
            <a:r>
              <a:rPr lang="ru-RU" sz="1400" dirty="0">
                <a:solidFill>
                  <a:srgbClr val="FFFF00"/>
                </a:solidFill>
              </a:rPr>
              <a:t> </a:t>
            </a:r>
            <a:r>
              <a:rPr lang="ru-RU" sz="1400" dirty="0" err="1">
                <a:solidFill>
                  <a:srgbClr val="FFFF00"/>
                </a:solidFill>
              </a:rPr>
              <a:t>брейн-рингів</a:t>
            </a:r>
            <a:r>
              <a:rPr lang="ru-RU" sz="1400" dirty="0">
                <a:solidFill>
                  <a:srgbClr val="FFFF00"/>
                </a:solidFill>
              </a:rPr>
              <a:t> з </a:t>
            </a:r>
            <a:r>
              <a:rPr lang="ru-RU" sz="1400" dirty="0" err="1">
                <a:solidFill>
                  <a:srgbClr val="FFFF00"/>
                </a:solidFill>
              </a:rPr>
              <a:t>хірургії</a:t>
            </a:r>
            <a:r>
              <a:rPr lang="ru-RU" sz="1400" dirty="0">
                <a:solidFill>
                  <a:srgbClr val="FFFF00"/>
                </a:solidFill>
              </a:rPr>
              <a:t>. Є </a:t>
            </a:r>
            <a:r>
              <a:rPr lang="ru-RU" sz="1400" dirty="0" err="1">
                <a:solidFill>
                  <a:srgbClr val="FFFF00"/>
                </a:solidFill>
              </a:rPr>
              <a:t>інструктором</a:t>
            </a:r>
            <a:r>
              <a:rPr lang="ru-RU" sz="1400" dirty="0">
                <a:solidFill>
                  <a:srgbClr val="FFFF00"/>
                </a:solidFill>
              </a:rPr>
              <a:t> з </a:t>
            </a:r>
            <a:r>
              <a:rPr lang="ru-RU" sz="1400" dirty="0" err="1">
                <a:solidFill>
                  <a:srgbClr val="FFFF00"/>
                </a:solidFill>
              </a:rPr>
              <a:t>тактичної</a:t>
            </a:r>
            <a:r>
              <a:rPr lang="ru-RU" sz="1400" dirty="0">
                <a:solidFill>
                  <a:srgbClr val="FFFF00"/>
                </a:solidFill>
              </a:rPr>
              <a:t> </a:t>
            </a:r>
            <a:r>
              <a:rPr lang="ru-RU" sz="1400" dirty="0" err="1">
                <a:solidFill>
                  <a:srgbClr val="FFFF00"/>
                </a:solidFill>
              </a:rPr>
              <a:t>медицини</a:t>
            </a:r>
            <a:r>
              <a:rPr lang="ru-RU" sz="1400" dirty="0">
                <a:solidFill>
                  <a:srgbClr val="FFFF00"/>
                </a:solidFill>
              </a:rPr>
              <a:t>. Активно </a:t>
            </a:r>
            <a:r>
              <a:rPr lang="ru-RU" sz="1400" dirty="0" err="1">
                <a:solidFill>
                  <a:srgbClr val="FFFF00"/>
                </a:solidFill>
              </a:rPr>
              <a:t>займається</a:t>
            </a:r>
            <a:r>
              <a:rPr lang="ru-RU" sz="1400" dirty="0">
                <a:solidFill>
                  <a:srgbClr val="FFFF00"/>
                </a:solidFill>
              </a:rPr>
              <a:t> </a:t>
            </a:r>
            <a:r>
              <a:rPr lang="ru-RU" sz="1400" dirty="0" err="1">
                <a:solidFill>
                  <a:srgbClr val="FFFF00"/>
                </a:solidFill>
              </a:rPr>
              <a:t>волонтерською</a:t>
            </a:r>
            <a:r>
              <a:rPr lang="ru-RU" sz="1400" dirty="0">
                <a:solidFill>
                  <a:srgbClr val="FFFF00"/>
                </a:solidFill>
              </a:rPr>
              <a:t> </a:t>
            </a:r>
            <a:r>
              <a:rPr lang="ru-RU" sz="1400" dirty="0" err="1">
                <a:solidFill>
                  <a:srgbClr val="FFFF00"/>
                </a:solidFill>
              </a:rPr>
              <a:t>діяльністю</a:t>
            </a:r>
            <a:r>
              <a:rPr lang="ru-RU" sz="1400" dirty="0">
                <a:solidFill>
                  <a:srgbClr val="FFFF00"/>
                </a:solidFill>
              </a:rPr>
              <a:t>.</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pPr marL="342900" indent="-342900">
              <a:buFont typeface="+mj-lt"/>
              <a:buAutoNum type="arabicPeriod"/>
            </a:pPr>
            <a:r>
              <a:rPr lang="ru-RU" sz="1400" dirty="0" err="1" smtClean="0">
                <a:solidFill>
                  <a:srgbClr val="FFFF00"/>
                </a:solidFill>
              </a:rPr>
              <a:t>Взаємозв'язок</a:t>
            </a:r>
            <a:r>
              <a:rPr lang="ru-RU" sz="1400" dirty="0" smtClean="0">
                <a:solidFill>
                  <a:srgbClr val="FFFF00"/>
                </a:solidFill>
              </a:rPr>
              <a:t> </a:t>
            </a:r>
            <a:r>
              <a:rPr lang="ru-RU" sz="1400" dirty="0" err="1">
                <a:solidFill>
                  <a:srgbClr val="FFFF00"/>
                </a:solidFill>
              </a:rPr>
              <a:t>катіонних</a:t>
            </a:r>
            <a:r>
              <a:rPr lang="ru-RU" sz="1400" dirty="0">
                <a:solidFill>
                  <a:srgbClr val="FFFF00"/>
                </a:solidFill>
              </a:rPr>
              <a:t> </a:t>
            </a:r>
            <a:r>
              <a:rPr lang="ru-RU" sz="1400" dirty="0" err="1">
                <a:solidFill>
                  <a:srgbClr val="FFFF00"/>
                </a:solidFill>
              </a:rPr>
              <a:t>каналів</a:t>
            </a:r>
            <a:r>
              <a:rPr lang="ru-RU" sz="1400" dirty="0">
                <a:solidFill>
                  <a:srgbClr val="FFFF00"/>
                </a:solidFill>
              </a:rPr>
              <a:t> з ІФ3 та </a:t>
            </a:r>
            <a:r>
              <a:rPr lang="ru-RU" sz="1400" dirty="0" err="1">
                <a:solidFill>
                  <a:srgbClr val="FFFF00"/>
                </a:solidFill>
              </a:rPr>
              <a:t>ріанодиновими</a:t>
            </a:r>
            <a:r>
              <a:rPr lang="ru-RU" sz="1400" dirty="0">
                <a:solidFill>
                  <a:srgbClr val="FFFF00"/>
                </a:solidFill>
              </a:rPr>
              <a:t> рецепторами.</a:t>
            </a:r>
          </a:p>
          <a:p>
            <a:pPr marL="342900" indent="-342900">
              <a:buFont typeface="+mj-lt"/>
              <a:buAutoNum type="arabicPeriod"/>
            </a:pPr>
            <a:r>
              <a:rPr lang="ru-RU" sz="1400" dirty="0" err="1" smtClean="0">
                <a:solidFill>
                  <a:srgbClr val="FFFF00"/>
                </a:solidFill>
              </a:rPr>
              <a:t>Експериментальне</a:t>
            </a:r>
            <a:r>
              <a:rPr lang="ru-RU" sz="1400" dirty="0" smtClean="0">
                <a:solidFill>
                  <a:srgbClr val="FFFF00"/>
                </a:solidFill>
              </a:rPr>
              <a:t> </a:t>
            </a:r>
            <a:r>
              <a:rPr lang="ru-RU" sz="1400" dirty="0" err="1">
                <a:solidFill>
                  <a:srgbClr val="FFFF00"/>
                </a:solidFill>
              </a:rPr>
              <a:t>моделювання</a:t>
            </a:r>
            <a:r>
              <a:rPr lang="ru-RU" sz="1400" dirty="0">
                <a:solidFill>
                  <a:srgbClr val="FFFF00"/>
                </a:solidFill>
              </a:rPr>
              <a:t> ЦД у </a:t>
            </a:r>
            <a:r>
              <a:rPr lang="ru-RU" sz="1400" dirty="0" err="1">
                <a:solidFill>
                  <a:srgbClr val="FFFF00"/>
                </a:solidFill>
              </a:rPr>
              <a:t>пацюків</a:t>
            </a:r>
            <a:r>
              <a:rPr lang="ru-RU" sz="1400" dirty="0">
                <a:solidFill>
                  <a:srgbClr val="FFFF00"/>
                </a:solidFill>
              </a:rPr>
              <a:t> </a:t>
            </a:r>
            <a:r>
              <a:rPr lang="ru-RU" sz="1400" dirty="0" err="1">
                <a:solidFill>
                  <a:srgbClr val="FFFF00"/>
                </a:solidFill>
              </a:rPr>
              <a:t>лінії</a:t>
            </a:r>
            <a:r>
              <a:rPr lang="ru-RU" sz="1400" dirty="0">
                <a:solidFill>
                  <a:srgbClr val="FFFF00"/>
                </a:solidFill>
              </a:rPr>
              <a:t> </a:t>
            </a:r>
            <a:r>
              <a:rPr lang="en-US" sz="1400" dirty="0" err="1">
                <a:solidFill>
                  <a:srgbClr val="FFFF00"/>
                </a:solidFill>
              </a:rPr>
              <a:t>Wistar</a:t>
            </a:r>
            <a:r>
              <a:rPr lang="en-US" sz="1400" dirty="0">
                <a:solidFill>
                  <a:srgbClr val="FFFF00"/>
                </a:solidFill>
              </a:rPr>
              <a:t>.</a:t>
            </a:r>
          </a:p>
          <a:p>
            <a:pPr marL="342900" indent="-342900">
              <a:buFont typeface="+mj-lt"/>
              <a:buAutoNum type="arabicPeriod"/>
            </a:pPr>
            <a:r>
              <a:rPr lang="ru-RU" sz="1400" dirty="0" err="1" smtClean="0">
                <a:solidFill>
                  <a:srgbClr val="FFFF00"/>
                </a:solidFill>
              </a:rPr>
              <a:t>Кореляція</a:t>
            </a:r>
            <a:r>
              <a:rPr lang="ru-RU" sz="1400" dirty="0" smtClean="0">
                <a:solidFill>
                  <a:srgbClr val="FFFF00"/>
                </a:solidFill>
              </a:rPr>
              <a:t> </a:t>
            </a:r>
            <a:r>
              <a:rPr lang="ru-RU" sz="1400" dirty="0" err="1">
                <a:solidFill>
                  <a:srgbClr val="FFFF00"/>
                </a:solidFill>
              </a:rPr>
              <a:t>йододефіциту</a:t>
            </a:r>
            <a:r>
              <a:rPr lang="ru-RU" sz="1400" dirty="0">
                <a:solidFill>
                  <a:srgbClr val="FFFF00"/>
                </a:solidFill>
              </a:rPr>
              <a:t> та </a:t>
            </a:r>
            <a:r>
              <a:rPr lang="ru-RU" sz="1400" dirty="0" err="1">
                <a:solidFill>
                  <a:srgbClr val="FFFF00"/>
                </a:solidFill>
              </a:rPr>
              <a:t>інтелектуального</a:t>
            </a:r>
            <a:r>
              <a:rPr lang="ru-RU" sz="1400" dirty="0">
                <a:solidFill>
                  <a:srgbClr val="FFFF00"/>
                </a:solidFill>
              </a:rPr>
              <a:t> </a:t>
            </a:r>
            <a:r>
              <a:rPr lang="ru-RU" sz="1400" dirty="0" err="1">
                <a:solidFill>
                  <a:srgbClr val="FFFF00"/>
                </a:solidFill>
              </a:rPr>
              <a:t>розвитку</a:t>
            </a:r>
            <a:r>
              <a:rPr lang="ru-RU" sz="1400" dirty="0">
                <a:solidFill>
                  <a:srgbClr val="FFFF00"/>
                </a:solidFill>
              </a:rPr>
              <a:t> </a:t>
            </a:r>
            <a:r>
              <a:rPr lang="ru-RU" sz="1400" dirty="0" err="1">
                <a:solidFill>
                  <a:srgbClr val="FFFF00"/>
                </a:solidFill>
              </a:rPr>
              <a:t>дітей</a:t>
            </a:r>
            <a:r>
              <a:rPr lang="ru-RU" sz="1400" dirty="0">
                <a:solidFill>
                  <a:srgbClr val="FFFF00"/>
                </a:solidFill>
              </a:rPr>
              <a:t>.</a:t>
            </a:r>
          </a:p>
          <a:p>
            <a:pPr marL="342900" indent="-342900">
              <a:buFont typeface="+mj-lt"/>
              <a:buAutoNum type="arabicPeriod"/>
            </a:pPr>
            <a:endParaRPr lang="ru-RU" sz="1400" dirty="0">
              <a:solidFill>
                <a:srgbClr val="FFFF00"/>
              </a:solidFill>
            </a:endParaRPr>
          </a:p>
        </p:txBody>
      </p:sp>
      <p:pic>
        <p:nvPicPr>
          <p:cNvPr id="9" name="Рисунок 8" descr="C:\Users\Sophia\Desktop\СНТ\Загальні збори 2016\горовцов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2819400"/>
            <a:ext cx="2400300" cy="3161863"/>
          </a:xfrm>
          <a:prstGeom prst="rect">
            <a:avLst/>
          </a:prstGeom>
          <a:ln>
            <a:noFill/>
          </a:ln>
          <a:effectLst>
            <a:softEdge rad="112500"/>
          </a:effectLst>
        </p:spPr>
      </p:pic>
    </p:spTree>
    <p:extLst>
      <p:ext uri="{BB962C8B-B14F-4D97-AF65-F5344CB8AC3E}">
        <p14:creationId xmlns:p14="http://schemas.microsoft.com/office/powerpoint/2010/main" val="36563816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3736472"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Джума</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Ахмад</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Ахмадович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970318"/>
          </a:xfrm>
          <a:prstGeom prst="rect">
            <a:avLst/>
          </a:prstGeom>
        </p:spPr>
        <p:txBody>
          <a:bodyPr wrap="square">
            <a:spAutoFit/>
          </a:bodyPr>
          <a:lstStyle/>
          <a:p>
            <a:r>
              <a:rPr lang="ru-RU" sz="1400" dirty="0">
                <a:solidFill>
                  <a:srgbClr val="FFFF00"/>
                </a:solidFill>
              </a:rPr>
              <a:t>Студент 3 </a:t>
            </a:r>
            <a:r>
              <a:rPr lang="ru-RU" sz="1400" dirty="0" smtClean="0">
                <a:solidFill>
                  <a:srgbClr val="FFFF00"/>
                </a:solidFill>
              </a:rPr>
              <a:t>курсу. З </a:t>
            </a:r>
            <a:r>
              <a:rPr lang="ru-RU" sz="1400" dirty="0">
                <a:solidFill>
                  <a:srgbClr val="FFFF00"/>
                </a:solidFill>
              </a:rPr>
              <a:t>1 курсу є членом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a:t>
            </a:r>
            <a:r>
              <a:rPr lang="ru-RU" sz="1400" dirty="0" err="1">
                <a:solidFill>
                  <a:srgbClr val="FFFF00"/>
                </a:solidFill>
              </a:rPr>
              <a:t>О.А.Киселя</a:t>
            </a:r>
            <a:r>
              <a:rPr lang="ru-RU" sz="1400" dirty="0">
                <a:solidFill>
                  <a:srgbClr val="FFFF00"/>
                </a:solidFill>
              </a:rPr>
              <a:t>. </a:t>
            </a:r>
            <a:r>
              <a:rPr lang="ru-RU" sz="1400" dirty="0" err="1">
                <a:solidFill>
                  <a:srgbClr val="FFFF00"/>
                </a:solidFill>
              </a:rPr>
              <a:t>Бере</a:t>
            </a:r>
            <a:r>
              <a:rPr lang="ru-RU" sz="1400" dirty="0">
                <a:solidFill>
                  <a:srgbClr val="FFFF00"/>
                </a:solidFill>
              </a:rPr>
              <a:t> участь в </a:t>
            </a:r>
            <a:r>
              <a:rPr lang="ru-RU" sz="1400" dirty="0" err="1">
                <a:solidFill>
                  <a:srgbClr val="FFFF00"/>
                </a:solidFill>
              </a:rPr>
              <a:t>організації</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форумів</a:t>
            </a:r>
            <a:r>
              <a:rPr lang="ru-RU" sz="1400" dirty="0">
                <a:solidFill>
                  <a:srgbClr val="FFFF00"/>
                </a:solidFill>
              </a:rPr>
              <a:t>, </a:t>
            </a:r>
            <a:r>
              <a:rPr lang="ru-RU" sz="1400" dirty="0" err="1">
                <a:solidFill>
                  <a:srgbClr val="FFFF00"/>
                </a:solidFill>
              </a:rPr>
              <a:t>які</a:t>
            </a:r>
            <a:r>
              <a:rPr lang="ru-RU" sz="1400" dirty="0">
                <a:solidFill>
                  <a:srgbClr val="FFFF00"/>
                </a:solidFill>
              </a:rPr>
              <a:t> проводить СНТ. </a:t>
            </a:r>
            <a:r>
              <a:rPr lang="ru-RU" sz="1400" dirty="0" err="1">
                <a:solidFill>
                  <a:srgbClr val="FFFF00"/>
                </a:solidFill>
              </a:rPr>
              <a:t>Засновник</a:t>
            </a:r>
            <a:r>
              <a:rPr lang="ru-RU" sz="1400" dirty="0">
                <a:solidFill>
                  <a:srgbClr val="FFFF00"/>
                </a:solidFill>
              </a:rPr>
              <a:t> та перший голова Клуба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Кіно</a:t>
            </a:r>
            <a:r>
              <a:rPr lang="ru-RU" sz="1400" dirty="0">
                <a:solidFill>
                  <a:srgbClr val="FFFF00"/>
                </a:solidFill>
              </a:rPr>
              <a:t> КНК. Член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гуртка</a:t>
            </a:r>
            <a:r>
              <a:rPr lang="ru-RU" sz="1400" dirty="0">
                <a:solidFill>
                  <a:srgbClr val="FFFF00"/>
                </a:solidFill>
              </a:rPr>
              <a:t> </a:t>
            </a:r>
            <a:r>
              <a:rPr lang="ru-RU" sz="1400" dirty="0" err="1">
                <a:solidFill>
                  <a:srgbClr val="FFFF00"/>
                </a:solidFill>
              </a:rPr>
              <a:t>кафедри</a:t>
            </a:r>
            <a:r>
              <a:rPr lang="ru-RU" sz="1400" dirty="0">
                <a:solidFill>
                  <a:srgbClr val="FFFF00"/>
                </a:solidFill>
              </a:rPr>
              <a:t> </a:t>
            </a:r>
            <a:r>
              <a:rPr lang="ru-RU" sz="1400" dirty="0" err="1">
                <a:solidFill>
                  <a:srgbClr val="FFFF00"/>
                </a:solidFill>
              </a:rPr>
              <a:t>фізіології</a:t>
            </a:r>
            <a:r>
              <a:rPr lang="ru-RU" sz="1400" dirty="0">
                <a:solidFill>
                  <a:srgbClr val="FFFF00"/>
                </a:solidFill>
              </a:rPr>
              <a:t> та </a:t>
            </a:r>
            <a:r>
              <a:rPr lang="ru-RU" sz="1400" dirty="0" err="1">
                <a:solidFill>
                  <a:srgbClr val="FFFF00"/>
                </a:solidFill>
              </a:rPr>
              <a:t>патофізіології</a:t>
            </a:r>
            <a:r>
              <a:rPr lang="ru-RU" sz="1400" dirty="0">
                <a:solidFill>
                  <a:srgbClr val="FFFF00"/>
                </a:solidFill>
              </a:rPr>
              <a:t>. Автор 7 </a:t>
            </a:r>
            <a:r>
              <a:rPr lang="ru-RU" sz="1400" dirty="0" err="1">
                <a:solidFill>
                  <a:srgbClr val="FFFF00"/>
                </a:solidFill>
              </a:rPr>
              <a:t>друкованих</a:t>
            </a:r>
            <a:r>
              <a:rPr lang="ru-RU" sz="1400" dirty="0">
                <a:solidFill>
                  <a:srgbClr val="FFFF00"/>
                </a:solidFill>
              </a:rPr>
              <a:t> </a:t>
            </a:r>
            <a:r>
              <a:rPr lang="ru-RU" sz="1400" dirty="0" err="1">
                <a:solidFill>
                  <a:srgbClr val="FFFF00"/>
                </a:solidFill>
              </a:rPr>
              <a:t>праць</a:t>
            </a:r>
            <a:r>
              <a:rPr lang="ru-RU" sz="1400" dirty="0">
                <a:solidFill>
                  <a:srgbClr val="FFFF00"/>
                </a:solidFill>
              </a:rPr>
              <a:t>.</a:t>
            </a:r>
          </a:p>
          <a:p>
            <a:r>
              <a:rPr lang="ru-RU" sz="1400" dirty="0" err="1">
                <a:solidFill>
                  <a:srgbClr val="FFFF00"/>
                </a:solidFill>
              </a:rPr>
              <a:t>Неодноразовий</a:t>
            </a:r>
            <a:r>
              <a:rPr lang="ru-RU" sz="1400" dirty="0">
                <a:solidFill>
                  <a:srgbClr val="FFFF00"/>
                </a:solidFill>
              </a:rPr>
              <a:t> призер (диплом ІІ </a:t>
            </a:r>
            <a:r>
              <a:rPr lang="ru-RU" sz="1400" dirty="0" err="1">
                <a:solidFill>
                  <a:srgbClr val="FFFF00"/>
                </a:solidFill>
              </a:rPr>
              <a:t>ступеня</a:t>
            </a:r>
            <a:r>
              <a:rPr lang="ru-RU" sz="1400" dirty="0">
                <a:solidFill>
                  <a:srgbClr val="FFFF00"/>
                </a:solidFill>
              </a:rPr>
              <a:t>) 4 туру </a:t>
            </a:r>
            <a:r>
              <a:rPr lang="ru-RU" sz="1400" dirty="0" err="1">
                <a:solidFill>
                  <a:srgbClr val="FFFF00"/>
                </a:solidFill>
              </a:rPr>
              <a:t>Всеукраїнського</a:t>
            </a:r>
            <a:r>
              <a:rPr lang="ru-RU" sz="1400" dirty="0">
                <a:solidFill>
                  <a:srgbClr val="FFFF00"/>
                </a:solidFill>
              </a:rPr>
              <a:t> конкурсу – </a:t>
            </a:r>
            <a:r>
              <a:rPr lang="ru-RU" sz="1400" dirty="0" err="1">
                <a:solidFill>
                  <a:srgbClr val="FFFF00"/>
                </a:solidFill>
              </a:rPr>
              <a:t>захисту</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робіт</a:t>
            </a:r>
            <a:r>
              <a:rPr lang="ru-RU" sz="1400" dirty="0">
                <a:solidFill>
                  <a:srgbClr val="FFFF00"/>
                </a:solidFill>
              </a:rPr>
              <a:t> МАН у 2011 </a:t>
            </a:r>
            <a:r>
              <a:rPr lang="ru-RU" sz="1400" dirty="0" err="1">
                <a:solidFill>
                  <a:srgbClr val="FFFF00"/>
                </a:solidFill>
              </a:rPr>
              <a:t>році</a:t>
            </a:r>
            <a:r>
              <a:rPr lang="ru-RU" sz="1400" dirty="0">
                <a:solidFill>
                  <a:srgbClr val="FFFF00"/>
                </a:solidFill>
              </a:rPr>
              <a:t>, ІІІ </a:t>
            </a:r>
            <a:r>
              <a:rPr lang="ru-RU" sz="1400" dirty="0" err="1">
                <a:solidFill>
                  <a:srgbClr val="FFFF00"/>
                </a:solidFill>
              </a:rPr>
              <a:t>ступеня</a:t>
            </a:r>
            <a:r>
              <a:rPr lang="ru-RU" sz="1400" dirty="0">
                <a:solidFill>
                  <a:srgbClr val="FFFF00"/>
                </a:solidFill>
              </a:rPr>
              <a:t> у 2012 та ІІ </a:t>
            </a:r>
            <a:r>
              <a:rPr lang="ru-RU" sz="1400" dirty="0" err="1">
                <a:solidFill>
                  <a:srgbClr val="FFFF00"/>
                </a:solidFill>
              </a:rPr>
              <a:t>ступеня</a:t>
            </a:r>
            <a:r>
              <a:rPr lang="ru-RU" sz="1400" dirty="0">
                <a:solidFill>
                  <a:srgbClr val="FFFF00"/>
                </a:solidFill>
              </a:rPr>
              <a:t> у 2013 </a:t>
            </a:r>
            <a:r>
              <a:rPr lang="ru-RU" sz="1400" dirty="0" err="1">
                <a:solidFill>
                  <a:srgbClr val="FFFF00"/>
                </a:solidFill>
              </a:rPr>
              <a:t>році</a:t>
            </a:r>
            <a:r>
              <a:rPr lang="ru-RU" sz="1400" dirty="0">
                <a:solidFill>
                  <a:srgbClr val="FFFF00"/>
                </a:solidFill>
              </a:rPr>
              <a:t>. </a:t>
            </a:r>
            <a:r>
              <a:rPr lang="ru-RU" sz="1400" dirty="0" err="1">
                <a:solidFill>
                  <a:srgbClr val="FFFF00"/>
                </a:solidFill>
              </a:rPr>
              <a:t>Переможець</a:t>
            </a:r>
            <a:r>
              <a:rPr lang="ru-RU" sz="1400" dirty="0">
                <a:solidFill>
                  <a:srgbClr val="FFFF00"/>
                </a:solidFill>
              </a:rPr>
              <a:t> </a:t>
            </a:r>
            <a:r>
              <a:rPr lang="ru-RU" sz="1400" dirty="0" err="1">
                <a:solidFill>
                  <a:srgbClr val="FFFF00"/>
                </a:solidFill>
              </a:rPr>
              <a:t>грантової</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НМУ.</a:t>
            </a:r>
          </a:p>
          <a:p>
            <a:endParaRPr lang="ru-RU" sz="1400" dirty="0">
              <a:solidFill>
                <a:srgbClr val="FFFF00"/>
              </a:solidFill>
            </a:endParaRPr>
          </a:p>
          <a:p>
            <a:r>
              <a:rPr lang="ru-RU" sz="1400" dirty="0">
                <a:solidFill>
                  <a:srgbClr val="FFFF00"/>
                </a:solidFill>
              </a:rPr>
              <a:t>	Лауреат </a:t>
            </a:r>
            <a:r>
              <a:rPr lang="ru-RU" sz="1400" dirty="0" err="1">
                <a:solidFill>
                  <a:srgbClr val="FFFF00"/>
                </a:solidFill>
              </a:rPr>
              <a:t>стипендії</a:t>
            </a:r>
            <a:r>
              <a:rPr lang="ru-RU" sz="1400" dirty="0">
                <a:solidFill>
                  <a:srgbClr val="FFFF00"/>
                </a:solidFill>
              </a:rPr>
              <a:t> президента у 2011 та 2013 роках. </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  </a:t>
            </a:r>
          </a:p>
          <a:p>
            <a:r>
              <a:rPr lang="en-US" sz="1400" dirty="0">
                <a:solidFill>
                  <a:srgbClr val="FFFF00"/>
                </a:solidFill>
              </a:rPr>
              <a:t>o	</a:t>
            </a:r>
            <a:r>
              <a:rPr lang="ru-RU" sz="1400" dirty="0" err="1">
                <a:solidFill>
                  <a:srgbClr val="FFFF00"/>
                </a:solidFill>
              </a:rPr>
              <a:t>Міграція</a:t>
            </a:r>
            <a:r>
              <a:rPr lang="ru-RU" sz="1400" dirty="0">
                <a:solidFill>
                  <a:srgbClr val="FFFF00"/>
                </a:solidFill>
              </a:rPr>
              <a:t> </a:t>
            </a:r>
            <a:r>
              <a:rPr lang="ru-RU" sz="1400" dirty="0" err="1">
                <a:solidFill>
                  <a:srgbClr val="FFFF00"/>
                </a:solidFill>
              </a:rPr>
              <a:t>стовбурових</a:t>
            </a:r>
            <a:r>
              <a:rPr lang="ru-RU" sz="1400" dirty="0">
                <a:solidFill>
                  <a:srgbClr val="FFFF00"/>
                </a:solidFill>
              </a:rPr>
              <a:t> </a:t>
            </a:r>
            <a:r>
              <a:rPr lang="ru-RU" sz="1400" dirty="0" err="1">
                <a:solidFill>
                  <a:srgbClr val="FFFF00"/>
                </a:solidFill>
              </a:rPr>
              <a:t>клітин</a:t>
            </a:r>
            <a:r>
              <a:rPr lang="ru-RU" sz="1400" dirty="0">
                <a:solidFill>
                  <a:srgbClr val="FFFF00"/>
                </a:solidFill>
              </a:rPr>
              <a:t>; </a:t>
            </a:r>
          </a:p>
          <a:p>
            <a:r>
              <a:rPr lang="en-US" sz="1400" dirty="0">
                <a:solidFill>
                  <a:srgbClr val="FFFF00"/>
                </a:solidFill>
              </a:rPr>
              <a:t>o	</a:t>
            </a:r>
            <a:r>
              <a:rPr lang="ru-RU" sz="1400" dirty="0">
                <a:solidFill>
                  <a:srgbClr val="FFFF00"/>
                </a:solidFill>
              </a:rPr>
              <a:t>Система ПАС тканин </a:t>
            </a:r>
            <a:r>
              <a:rPr lang="ru-RU" sz="1400" dirty="0" err="1">
                <a:solidFill>
                  <a:srgbClr val="FFFF00"/>
                </a:solidFill>
              </a:rPr>
              <a:t>організму</a:t>
            </a:r>
            <a:r>
              <a:rPr lang="ru-RU" sz="1400" dirty="0">
                <a:solidFill>
                  <a:srgbClr val="FFFF00"/>
                </a:solidFill>
              </a:rPr>
              <a:t>; </a:t>
            </a:r>
          </a:p>
          <a:p>
            <a:r>
              <a:rPr lang="en-US" sz="1400" dirty="0">
                <a:solidFill>
                  <a:srgbClr val="FFFF00"/>
                </a:solidFill>
              </a:rPr>
              <a:t>o	</a:t>
            </a:r>
            <a:r>
              <a:rPr lang="ru-RU" sz="1400" dirty="0" err="1">
                <a:solidFill>
                  <a:srgbClr val="FFFF00"/>
                </a:solidFill>
              </a:rPr>
              <a:t>Нейронні</a:t>
            </a:r>
            <a:r>
              <a:rPr lang="ru-RU" sz="1400" dirty="0">
                <a:solidFill>
                  <a:srgbClr val="FFFF00"/>
                </a:solidFill>
              </a:rPr>
              <a:t> </a:t>
            </a:r>
            <a:r>
              <a:rPr lang="ru-RU" sz="1400" dirty="0" err="1">
                <a:solidFill>
                  <a:srgbClr val="FFFF00"/>
                </a:solidFill>
              </a:rPr>
              <a:t>сітки</a:t>
            </a:r>
            <a:r>
              <a:rPr lang="ru-RU" sz="1400" dirty="0">
                <a:solidFill>
                  <a:srgbClr val="FFFF00"/>
                </a:solidFill>
              </a:rPr>
              <a:t> у </a:t>
            </a:r>
            <a:r>
              <a:rPr lang="ru-RU" sz="1400" dirty="0" err="1">
                <a:solidFill>
                  <a:srgbClr val="FFFF00"/>
                </a:solidFill>
              </a:rPr>
              <a:t>моделюванні</a:t>
            </a:r>
            <a:r>
              <a:rPr lang="ru-RU" sz="1400" dirty="0">
                <a:solidFill>
                  <a:srgbClr val="FFFF00"/>
                </a:solidFill>
              </a:rPr>
              <a:t> штучного </a:t>
            </a:r>
            <a:r>
              <a:rPr lang="ru-RU" sz="1400" dirty="0" err="1">
                <a:solidFill>
                  <a:srgbClr val="FFFF00"/>
                </a:solidFill>
              </a:rPr>
              <a:t>інтелекту</a:t>
            </a:r>
            <a:r>
              <a:rPr lang="ru-RU" sz="1400" dirty="0">
                <a:solidFill>
                  <a:srgbClr val="FFFF00"/>
                </a:solidFill>
              </a:rPr>
              <a:t>; </a:t>
            </a:r>
          </a:p>
          <a:p>
            <a:r>
              <a:rPr lang="en-US" sz="1400" dirty="0">
                <a:solidFill>
                  <a:srgbClr val="FFFF00"/>
                </a:solidFill>
              </a:rPr>
              <a:t>o	</a:t>
            </a:r>
            <a:r>
              <a:rPr lang="ru-RU" sz="1400" dirty="0" err="1">
                <a:solidFill>
                  <a:srgbClr val="FFFF00"/>
                </a:solidFill>
              </a:rPr>
              <a:t>Моделювання</a:t>
            </a:r>
            <a:r>
              <a:rPr lang="ru-RU" sz="1400" dirty="0">
                <a:solidFill>
                  <a:srgbClr val="FFFF00"/>
                </a:solidFill>
              </a:rPr>
              <a:t> </a:t>
            </a:r>
            <a:r>
              <a:rPr lang="ru-RU" sz="1400" dirty="0" err="1">
                <a:solidFill>
                  <a:srgbClr val="FFFF00"/>
                </a:solidFill>
              </a:rPr>
              <a:t>епілепсії</a:t>
            </a:r>
            <a:r>
              <a:rPr lang="ru-RU" sz="1400" dirty="0">
                <a:solidFill>
                  <a:srgbClr val="FFFF00"/>
                </a:solidFill>
              </a:rPr>
              <a:t>;</a:t>
            </a:r>
          </a:p>
          <a:p>
            <a:r>
              <a:rPr lang="en-US" sz="1400" dirty="0">
                <a:solidFill>
                  <a:srgbClr val="FFFF00"/>
                </a:solidFill>
              </a:rPr>
              <a:t>o	</a:t>
            </a:r>
            <a:r>
              <a:rPr lang="ru-RU" sz="1400" dirty="0" err="1">
                <a:solidFill>
                  <a:srgbClr val="FFFF00"/>
                </a:solidFill>
              </a:rPr>
              <a:t>Електробіологія</a:t>
            </a:r>
            <a:r>
              <a:rPr lang="ru-RU" sz="1400" dirty="0">
                <a:solidFill>
                  <a:srgbClr val="FFFF00"/>
                </a:solidFill>
              </a:rPr>
              <a:t>.</a:t>
            </a:r>
          </a:p>
          <a:p>
            <a:endParaRPr lang="ru-RU" sz="1400" dirty="0">
              <a:solidFill>
                <a:srgbClr val="FFFF00"/>
              </a:solidFill>
            </a:endParaRPr>
          </a:p>
        </p:txBody>
      </p:sp>
      <p:pic>
        <p:nvPicPr>
          <p:cNvPr id="7" name="Рисунок 6" descr="https://pp.vk.me/c624729/v624729575/36ab6/lntdAvKRvQs.jpg"/>
          <p:cNvPicPr/>
          <p:nvPr/>
        </p:nvPicPr>
        <p:blipFill>
          <a:blip r:embed="rId2" r:link="rId3">
            <a:extLst>
              <a:ext uri="{28A0092B-C50C-407E-A947-70E740481C1C}">
                <a14:useLocalDpi xmlns:a14="http://schemas.microsoft.com/office/drawing/2010/main" val="0"/>
              </a:ext>
            </a:extLst>
          </a:blip>
          <a:srcRect l="42032"/>
          <a:stretch>
            <a:fillRect/>
          </a:stretch>
        </p:blipFill>
        <p:spPr bwMode="auto">
          <a:xfrm>
            <a:off x="6553200" y="2667000"/>
            <a:ext cx="2466975" cy="3345815"/>
          </a:xfrm>
          <a:prstGeom prst="rect">
            <a:avLst/>
          </a:prstGeom>
          <a:ln>
            <a:noFill/>
          </a:ln>
          <a:effectLst>
            <a:softEdge rad="112500"/>
          </a:effectLst>
        </p:spPr>
      </p:pic>
    </p:spTree>
    <p:extLst>
      <p:ext uri="{BB962C8B-B14F-4D97-AF65-F5344CB8AC3E}">
        <p14:creationId xmlns:p14="http://schemas.microsoft.com/office/powerpoint/2010/main" val="177407336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322786"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Дубенко</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Дмитро Євгенійович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108543"/>
          </a:xfrm>
          <a:prstGeom prst="rect">
            <a:avLst/>
          </a:prstGeom>
        </p:spPr>
        <p:txBody>
          <a:bodyPr wrap="square">
            <a:spAutoFit/>
          </a:bodyPr>
          <a:lstStyle/>
          <a:p>
            <a:r>
              <a:rPr lang="ru-RU" sz="1400" dirty="0">
                <a:solidFill>
                  <a:srgbClr val="FFFF00"/>
                </a:solidFill>
              </a:rPr>
              <a:t>Студент 5 курсу. </a:t>
            </a:r>
            <a:endParaRPr lang="ru-RU" sz="1400" dirty="0" smtClean="0">
              <a:solidFill>
                <a:srgbClr val="FFFF00"/>
              </a:solidFill>
            </a:endParaRPr>
          </a:p>
          <a:p>
            <a:r>
              <a:rPr lang="ru-RU" sz="1400" dirty="0" smtClean="0">
                <a:solidFill>
                  <a:srgbClr val="FFFF00"/>
                </a:solidFill>
              </a:rPr>
              <a:t>Староста </a:t>
            </a:r>
            <a:r>
              <a:rPr lang="ru-RU" sz="1400" dirty="0" err="1">
                <a:solidFill>
                  <a:srgbClr val="FFFF00"/>
                </a:solidFill>
              </a:rPr>
              <a:t>студентських</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гуртків</a:t>
            </a:r>
            <a:r>
              <a:rPr lang="ru-RU" sz="1400" dirty="0">
                <a:solidFill>
                  <a:srgbClr val="FFFF00"/>
                </a:solidFill>
              </a:rPr>
              <a:t> </a:t>
            </a:r>
            <a:r>
              <a:rPr lang="ru-RU" sz="1400" dirty="0" err="1">
                <a:solidFill>
                  <a:srgbClr val="FFFF00"/>
                </a:solidFill>
              </a:rPr>
              <a:t>Оперативної</a:t>
            </a:r>
            <a:r>
              <a:rPr lang="ru-RU" sz="1400" dirty="0">
                <a:solidFill>
                  <a:srgbClr val="FFFF00"/>
                </a:solidFill>
              </a:rPr>
              <a:t> </a:t>
            </a:r>
            <a:r>
              <a:rPr lang="ru-RU" sz="1400" dirty="0" err="1">
                <a:solidFill>
                  <a:srgbClr val="FFFF00"/>
                </a:solidFill>
              </a:rPr>
              <a:t>хірургії</a:t>
            </a:r>
            <a:r>
              <a:rPr lang="ru-RU" sz="1400" dirty="0">
                <a:solidFill>
                  <a:srgbClr val="FFFF00"/>
                </a:solidFill>
              </a:rPr>
              <a:t> та </a:t>
            </a:r>
            <a:r>
              <a:rPr lang="ru-RU" sz="1400" dirty="0" err="1">
                <a:solidFill>
                  <a:srgbClr val="FFFF00"/>
                </a:solidFill>
              </a:rPr>
              <a:t>топографічної</a:t>
            </a:r>
            <a:r>
              <a:rPr lang="ru-RU" sz="1400" dirty="0">
                <a:solidFill>
                  <a:srgbClr val="FFFF00"/>
                </a:solidFill>
              </a:rPr>
              <a:t> </a:t>
            </a:r>
            <a:r>
              <a:rPr lang="ru-RU" sz="1400" dirty="0" err="1">
                <a:solidFill>
                  <a:srgbClr val="FFFF00"/>
                </a:solidFill>
              </a:rPr>
              <a:t>анатомії</a:t>
            </a:r>
            <a:r>
              <a:rPr lang="ru-RU" sz="1400" dirty="0">
                <a:solidFill>
                  <a:srgbClr val="FFFF00"/>
                </a:solidFill>
              </a:rPr>
              <a:t>, Акушерства і </a:t>
            </a:r>
            <a:r>
              <a:rPr lang="ru-RU" sz="1400" dirty="0" err="1">
                <a:solidFill>
                  <a:srgbClr val="FFFF00"/>
                </a:solidFill>
              </a:rPr>
              <a:t>гінекології</a:t>
            </a:r>
            <a:r>
              <a:rPr lang="ru-RU" sz="1400" dirty="0">
                <a:solidFill>
                  <a:srgbClr val="FFFF00"/>
                </a:solidFill>
              </a:rPr>
              <a:t> №3, </a:t>
            </a:r>
            <a:r>
              <a:rPr lang="ru-RU" sz="1400" dirty="0" err="1">
                <a:solidFill>
                  <a:srgbClr val="FFFF00"/>
                </a:solidFill>
              </a:rPr>
              <a:t>Радіології</a:t>
            </a:r>
            <a:r>
              <a:rPr lang="ru-RU" sz="1400" dirty="0">
                <a:solidFill>
                  <a:srgbClr val="FFFF00"/>
                </a:solidFill>
              </a:rPr>
              <a:t> та </a:t>
            </a:r>
            <a:r>
              <a:rPr lang="ru-RU" sz="1400" dirty="0" err="1">
                <a:solidFill>
                  <a:srgbClr val="FFFF00"/>
                </a:solidFill>
              </a:rPr>
              <a:t>радіаційної</a:t>
            </a:r>
            <a:r>
              <a:rPr lang="ru-RU" sz="1400" dirty="0">
                <a:solidFill>
                  <a:srgbClr val="FFFF00"/>
                </a:solidFill>
              </a:rPr>
              <a:t> </a:t>
            </a:r>
            <a:r>
              <a:rPr lang="ru-RU" sz="1400" dirty="0" err="1">
                <a:solidFill>
                  <a:srgbClr val="FFFF00"/>
                </a:solidFill>
              </a:rPr>
              <a:t>медицини</a:t>
            </a:r>
            <a:r>
              <a:rPr lang="ru-RU" sz="1400" dirty="0">
                <a:solidFill>
                  <a:srgbClr val="FFFF00"/>
                </a:solidFill>
              </a:rPr>
              <a:t>. Профорг 5 курсу 2 </a:t>
            </a:r>
            <a:r>
              <a:rPr lang="ru-RU" sz="1400" dirty="0" err="1">
                <a:solidFill>
                  <a:srgbClr val="FFFF00"/>
                </a:solidFill>
              </a:rPr>
              <a:t>медичного</a:t>
            </a:r>
            <a:r>
              <a:rPr lang="ru-RU" sz="1400" dirty="0">
                <a:solidFill>
                  <a:srgbClr val="FFFF00"/>
                </a:solidFill>
              </a:rPr>
              <a:t> факультету. З 2014 року входить до активу СНТ </a:t>
            </a:r>
            <a:r>
              <a:rPr lang="ru-RU" sz="1400" dirty="0" err="1">
                <a:solidFill>
                  <a:srgbClr val="FFFF00"/>
                </a:solidFill>
              </a:rPr>
              <a:t>ім</a:t>
            </a:r>
            <a:r>
              <a:rPr lang="ru-RU" sz="1400" dirty="0">
                <a:solidFill>
                  <a:srgbClr val="FFFF00"/>
                </a:solidFill>
              </a:rPr>
              <a:t>. Киселя. Автор 15 </a:t>
            </a:r>
            <a:r>
              <a:rPr lang="ru-RU" sz="1400" dirty="0" err="1">
                <a:solidFill>
                  <a:srgbClr val="FFFF00"/>
                </a:solidFill>
              </a:rPr>
              <a:t>друкованих</a:t>
            </a:r>
            <a:r>
              <a:rPr lang="ru-RU" sz="1400" dirty="0">
                <a:solidFill>
                  <a:srgbClr val="FFFF00"/>
                </a:solidFill>
              </a:rPr>
              <a:t> </a:t>
            </a:r>
            <a:r>
              <a:rPr lang="ru-RU" sz="1400" dirty="0" err="1">
                <a:solidFill>
                  <a:srgbClr val="FFFF00"/>
                </a:solidFill>
              </a:rPr>
              <a:t>робіт</a:t>
            </a:r>
            <a:r>
              <a:rPr lang="ru-RU" sz="1400" dirty="0">
                <a:solidFill>
                  <a:srgbClr val="FFFF00"/>
                </a:solidFill>
              </a:rPr>
              <a:t>. </a:t>
            </a:r>
          </a:p>
          <a:p>
            <a:r>
              <a:rPr lang="ru-RU" sz="1400" dirty="0" err="1">
                <a:solidFill>
                  <a:srgbClr val="FFFF00"/>
                </a:solidFill>
              </a:rPr>
              <a:t>Бере</a:t>
            </a:r>
            <a:r>
              <a:rPr lang="ru-RU" sz="1400" dirty="0">
                <a:solidFill>
                  <a:srgbClr val="FFFF00"/>
                </a:solidFill>
              </a:rPr>
              <a:t> участь в </a:t>
            </a:r>
            <a:r>
              <a:rPr lang="ru-RU" sz="1400" dirty="0" err="1">
                <a:solidFill>
                  <a:srgbClr val="FFFF00"/>
                </a:solidFill>
              </a:rPr>
              <a:t>наукових</a:t>
            </a:r>
            <a:r>
              <a:rPr lang="ru-RU" sz="1400" dirty="0">
                <a:solidFill>
                  <a:srgbClr val="FFFF00"/>
                </a:solidFill>
              </a:rPr>
              <a:t> форумах в </a:t>
            </a:r>
            <a:r>
              <a:rPr lang="ru-RU" sz="1400" dirty="0" err="1">
                <a:solidFill>
                  <a:srgbClr val="FFFF00"/>
                </a:solidFill>
              </a:rPr>
              <a:t>Україні</a:t>
            </a:r>
            <a:r>
              <a:rPr lang="ru-RU" sz="1400" dirty="0">
                <a:solidFill>
                  <a:srgbClr val="FFFF00"/>
                </a:solidFill>
              </a:rPr>
              <a:t> та за кордоном, </a:t>
            </a:r>
            <a:r>
              <a:rPr lang="ru-RU" sz="1400" dirty="0" err="1">
                <a:solidFill>
                  <a:srgbClr val="FFFF00"/>
                </a:solidFill>
              </a:rPr>
              <a:t>має</a:t>
            </a:r>
            <a:r>
              <a:rPr lang="ru-RU" sz="1400" dirty="0">
                <a:solidFill>
                  <a:srgbClr val="FFFF00"/>
                </a:solidFill>
              </a:rPr>
              <a:t> 4 </a:t>
            </a:r>
            <a:r>
              <a:rPr lang="ru-RU" sz="1400" dirty="0" err="1">
                <a:solidFill>
                  <a:srgbClr val="FFFF00"/>
                </a:solidFill>
              </a:rPr>
              <a:t>дипломи</a:t>
            </a:r>
            <a:r>
              <a:rPr lang="ru-RU" sz="1400" dirty="0">
                <a:solidFill>
                  <a:srgbClr val="FFFF00"/>
                </a:solidFill>
              </a:rPr>
              <a:t> за </a:t>
            </a:r>
            <a:r>
              <a:rPr lang="ru-RU" sz="1400" dirty="0" err="1">
                <a:solidFill>
                  <a:srgbClr val="FFFF00"/>
                </a:solidFill>
              </a:rPr>
              <a:t>найкращу</a:t>
            </a:r>
            <a:r>
              <a:rPr lang="ru-RU" sz="1400" dirty="0">
                <a:solidFill>
                  <a:srgbClr val="FFFF00"/>
                </a:solidFill>
              </a:rPr>
              <a:t> </a:t>
            </a:r>
            <a:r>
              <a:rPr lang="ru-RU" sz="1400" dirty="0" err="1">
                <a:solidFill>
                  <a:srgbClr val="FFFF00"/>
                </a:solidFill>
              </a:rPr>
              <a:t>наукову</a:t>
            </a:r>
            <a:r>
              <a:rPr lang="ru-RU" sz="1400" dirty="0">
                <a:solidFill>
                  <a:srgbClr val="FFFF00"/>
                </a:solidFill>
              </a:rPr>
              <a:t> роботу, </a:t>
            </a:r>
            <a:r>
              <a:rPr lang="ru-RU" sz="1400" dirty="0" err="1">
                <a:solidFill>
                  <a:srgbClr val="FFFF00"/>
                </a:solidFill>
              </a:rPr>
              <a:t>отриманих</a:t>
            </a:r>
            <a:r>
              <a:rPr lang="ru-RU" sz="1400" dirty="0">
                <a:solidFill>
                  <a:srgbClr val="FFFF00"/>
                </a:solidFill>
              </a:rPr>
              <a:t> на </a:t>
            </a:r>
            <a:r>
              <a:rPr lang="ru-RU" sz="1400" dirty="0" err="1">
                <a:solidFill>
                  <a:srgbClr val="FFFF00"/>
                </a:solidFill>
              </a:rPr>
              <a:t>науково-практичних</a:t>
            </a:r>
            <a:r>
              <a:rPr lang="ru-RU" sz="1400" dirty="0">
                <a:solidFill>
                  <a:srgbClr val="FFFF00"/>
                </a:solidFill>
              </a:rPr>
              <a:t> </a:t>
            </a:r>
            <a:r>
              <a:rPr lang="ru-RU" sz="1400" dirty="0" err="1">
                <a:solidFill>
                  <a:srgbClr val="FFFF00"/>
                </a:solidFill>
              </a:rPr>
              <a:t>конференціях</a:t>
            </a:r>
            <a:r>
              <a:rPr lang="ru-RU" sz="1400" dirty="0">
                <a:solidFill>
                  <a:srgbClr val="FFFF00"/>
                </a:solidFill>
              </a:rPr>
              <a:t>, в тому </a:t>
            </a:r>
            <a:r>
              <a:rPr lang="ru-RU" sz="1400" dirty="0" err="1">
                <a:solidFill>
                  <a:srgbClr val="FFFF00"/>
                </a:solidFill>
              </a:rPr>
              <a:t>числі</a:t>
            </a:r>
            <a:r>
              <a:rPr lang="ru-RU" sz="1400" dirty="0">
                <a:solidFill>
                  <a:srgbClr val="FFFF00"/>
                </a:solidFill>
              </a:rPr>
              <a:t> у м. </a:t>
            </a:r>
            <a:r>
              <a:rPr lang="ru-RU" sz="1400" dirty="0" err="1">
                <a:solidFill>
                  <a:srgbClr val="FFFF00"/>
                </a:solidFill>
              </a:rPr>
              <a:t>Харків</a:t>
            </a:r>
            <a:r>
              <a:rPr lang="ru-RU" sz="1400" dirty="0">
                <a:solidFill>
                  <a:srgbClr val="FFFF00"/>
                </a:solidFill>
              </a:rPr>
              <a:t> (2015 </a:t>
            </a:r>
            <a:r>
              <a:rPr lang="ru-RU" sz="1400" dirty="0" err="1">
                <a:solidFill>
                  <a:srgbClr val="FFFF00"/>
                </a:solidFill>
              </a:rPr>
              <a:t>рік</a:t>
            </a:r>
            <a:r>
              <a:rPr lang="ru-RU" sz="1400" dirty="0">
                <a:solidFill>
                  <a:srgbClr val="FFFF00"/>
                </a:solidFill>
              </a:rPr>
              <a:t>).</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err="1">
                <a:solidFill>
                  <a:srgbClr val="FFFF00"/>
                </a:solidFill>
              </a:rPr>
              <a:t>лапароскопічна</a:t>
            </a:r>
            <a:r>
              <a:rPr lang="ru-RU" sz="1400" dirty="0">
                <a:solidFill>
                  <a:srgbClr val="FFFF00"/>
                </a:solidFill>
              </a:rPr>
              <a:t> </a:t>
            </a:r>
            <a:r>
              <a:rPr lang="ru-RU" sz="1400" dirty="0" err="1">
                <a:solidFill>
                  <a:srgbClr val="FFFF00"/>
                </a:solidFill>
              </a:rPr>
              <a:t>хірургія</a:t>
            </a:r>
            <a:r>
              <a:rPr lang="ru-RU" sz="1400" dirty="0">
                <a:solidFill>
                  <a:srgbClr val="FFFF00"/>
                </a:solidFill>
              </a:rPr>
              <a:t> та </a:t>
            </a:r>
            <a:r>
              <a:rPr lang="ru-RU" sz="1400" dirty="0" err="1">
                <a:solidFill>
                  <a:srgbClr val="FFFF00"/>
                </a:solidFill>
              </a:rPr>
              <a:t>гінекологія</a:t>
            </a:r>
            <a:r>
              <a:rPr lang="ru-RU" sz="1400" dirty="0">
                <a:solidFill>
                  <a:srgbClr val="FFFF00"/>
                </a:solidFill>
              </a:rPr>
              <a:t>;</a:t>
            </a:r>
          </a:p>
          <a:p>
            <a:r>
              <a:rPr lang="en-US" sz="1400" dirty="0">
                <a:solidFill>
                  <a:srgbClr val="FFFF00"/>
                </a:solidFill>
              </a:rPr>
              <a:t>o	</a:t>
            </a:r>
            <a:r>
              <a:rPr lang="ru-RU" sz="1400" dirty="0" err="1">
                <a:solidFill>
                  <a:srgbClr val="FFFF00"/>
                </a:solidFill>
              </a:rPr>
              <a:t>сучасні</a:t>
            </a:r>
            <a:r>
              <a:rPr lang="ru-RU" sz="1400" dirty="0">
                <a:solidFill>
                  <a:srgbClr val="FFFF00"/>
                </a:solidFill>
              </a:rPr>
              <a:t> </a:t>
            </a:r>
            <a:r>
              <a:rPr lang="ru-RU" sz="1400" dirty="0" err="1">
                <a:solidFill>
                  <a:srgbClr val="FFFF00"/>
                </a:solidFill>
              </a:rPr>
              <a:t>гемостатичні</a:t>
            </a:r>
            <a:r>
              <a:rPr lang="ru-RU" sz="1400" dirty="0">
                <a:solidFill>
                  <a:srgbClr val="FFFF00"/>
                </a:solidFill>
              </a:rPr>
              <a:t> </a:t>
            </a:r>
            <a:r>
              <a:rPr lang="ru-RU" sz="1400" dirty="0" err="1">
                <a:solidFill>
                  <a:srgbClr val="FFFF00"/>
                </a:solidFill>
              </a:rPr>
              <a:t>засоби</a:t>
            </a:r>
            <a:r>
              <a:rPr lang="ru-RU" sz="1400" dirty="0">
                <a:solidFill>
                  <a:srgbClr val="FFFF00"/>
                </a:solidFill>
              </a:rPr>
              <a:t>;</a:t>
            </a:r>
          </a:p>
          <a:p>
            <a:r>
              <a:rPr lang="en-US" sz="1400" dirty="0">
                <a:solidFill>
                  <a:srgbClr val="FFFF00"/>
                </a:solidFill>
              </a:rPr>
              <a:t>o	</a:t>
            </a:r>
            <a:r>
              <a:rPr lang="ru-RU" sz="1400" dirty="0">
                <a:solidFill>
                  <a:srgbClr val="FFFF00"/>
                </a:solidFill>
              </a:rPr>
              <a:t>КТ, МРТ </a:t>
            </a:r>
            <a:r>
              <a:rPr lang="ru-RU" sz="1400" dirty="0" err="1">
                <a:solidFill>
                  <a:srgbClr val="FFFF00"/>
                </a:solidFill>
              </a:rPr>
              <a:t>діагностика</a:t>
            </a:r>
            <a:r>
              <a:rPr lang="ru-RU" sz="1400" dirty="0">
                <a:solidFill>
                  <a:srgbClr val="FFFF00"/>
                </a:solidFill>
              </a:rPr>
              <a:t> </a:t>
            </a:r>
            <a:r>
              <a:rPr lang="ru-RU" sz="1400" dirty="0" err="1">
                <a:solidFill>
                  <a:srgbClr val="FFFF00"/>
                </a:solidFill>
              </a:rPr>
              <a:t>хірургічної</a:t>
            </a:r>
            <a:r>
              <a:rPr lang="ru-RU" sz="1400" dirty="0">
                <a:solidFill>
                  <a:srgbClr val="FFFF00"/>
                </a:solidFill>
              </a:rPr>
              <a:t> </a:t>
            </a:r>
            <a:r>
              <a:rPr lang="ru-RU" sz="1400" dirty="0" err="1">
                <a:solidFill>
                  <a:srgbClr val="FFFF00"/>
                </a:solidFill>
              </a:rPr>
              <a:t>патології</a:t>
            </a:r>
            <a:r>
              <a:rPr lang="ru-RU" sz="1400" dirty="0">
                <a:solidFill>
                  <a:srgbClr val="FFFF00"/>
                </a:solidFill>
              </a:rPr>
              <a:t>.</a:t>
            </a:r>
          </a:p>
          <a:p>
            <a:endParaRPr lang="ru-RU" sz="1400" dirty="0">
              <a:solidFill>
                <a:srgbClr val="FFFF00"/>
              </a:solidFill>
            </a:endParaRPr>
          </a:p>
        </p:txBody>
      </p:sp>
      <p:pic>
        <p:nvPicPr>
          <p:cNvPr id="6" name="Рисунок 5" descr="C:\Users\Sophia\Desktop\СНТ\Загальні збори 2016\дуб.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936408"/>
            <a:ext cx="2886075" cy="3038475"/>
          </a:xfrm>
          <a:prstGeom prst="rect">
            <a:avLst/>
          </a:prstGeom>
          <a:ln>
            <a:noFill/>
          </a:ln>
          <a:effectLst>
            <a:softEdge rad="112500"/>
          </a:effectLst>
        </p:spPr>
      </p:pic>
    </p:spTree>
    <p:extLst>
      <p:ext uri="{BB962C8B-B14F-4D97-AF65-F5344CB8AC3E}">
        <p14:creationId xmlns:p14="http://schemas.microsoft.com/office/powerpoint/2010/main" val="78355425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571188"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Кармазін Ярослав Омелянович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108543"/>
          </a:xfrm>
          <a:prstGeom prst="rect">
            <a:avLst/>
          </a:prstGeom>
        </p:spPr>
        <p:txBody>
          <a:bodyPr wrap="square">
            <a:spAutoFit/>
          </a:bodyPr>
          <a:lstStyle/>
          <a:p>
            <a:r>
              <a:rPr lang="ru-RU" sz="1400" dirty="0">
                <a:solidFill>
                  <a:srgbClr val="FFFF00"/>
                </a:solidFill>
              </a:rPr>
              <a:t>Студент 5 курсу. </a:t>
            </a:r>
            <a:endParaRPr lang="ru-RU" sz="1400" dirty="0" smtClean="0">
              <a:solidFill>
                <a:srgbClr val="FFFF00"/>
              </a:solidFill>
            </a:endParaRPr>
          </a:p>
          <a:p>
            <a:r>
              <a:rPr lang="ru-RU" sz="1400" dirty="0">
                <a:solidFill>
                  <a:srgbClr val="FFFF00"/>
                </a:solidFill>
              </a:rPr>
              <a:t>З 2012 року є членом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О.А. Киселя. </a:t>
            </a:r>
            <a:r>
              <a:rPr lang="ru-RU" sz="1400" dirty="0" err="1">
                <a:solidFill>
                  <a:srgbClr val="FFFF00"/>
                </a:solidFill>
              </a:rPr>
              <a:t>Бере</a:t>
            </a:r>
            <a:r>
              <a:rPr lang="ru-RU" sz="1400" dirty="0">
                <a:solidFill>
                  <a:srgbClr val="FFFF00"/>
                </a:solidFill>
              </a:rPr>
              <a:t> участь в </a:t>
            </a:r>
            <a:r>
              <a:rPr lang="ru-RU" sz="1400" dirty="0" err="1">
                <a:solidFill>
                  <a:srgbClr val="FFFF00"/>
                </a:solidFill>
              </a:rPr>
              <a:t>Міжнародних</a:t>
            </a:r>
            <a:r>
              <a:rPr lang="ru-RU" sz="1400" dirty="0">
                <a:solidFill>
                  <a:srgbClr val="FFFF00"/>
                </a:solidFill>
              </a:rPr>
              <a:t> </a:t>
            </a:r>
            <a:r>
              <a:rPr lang="ru-RU" sz="1400" dirty="0" err="1">
                <a:solidFill>
                  <a:srgbClr val="FFFF00"/>
                </a:solidFill>
              </a:rPr>
              <a:t>науково-практичних</a:t>
            </a:r>
            <a:r>
              <a:rPr lang="ru-RU" sz="1400" dirty="0">
                <a:solidFill>
                  <a:srgbClr val="FFFF00"/>
                </a:solidFill>
              </a:rPr>
              <a:t> </a:t>
            </a:r>
            <a:r>
              <a:rPr lang="ru-RU" sz="1400" dirty="0" err="1">
                <a:solidFill>
                  <a:srgbClr val="FFFF00"/>
                </a:solidFill>
              </a:rPr>
              <a:t>конференціях</a:t>
            </a:r>
            <a:r>
              <a:rPr lang="ru-RU" sz="1400" dirty="0">
                <a:solidFill>
                  <a:srgbClr val="FFFF00"/>
                </a:solidFill>
              </a:rPr>
              <a:t>, </a:t>
            </a:r>
            <a:r>
              <a:rPr lang="ru-RU" sz="1400" dirty="0" err="1">
                <a:solidFill>
                  <a:srgbClr val="FFFF00"/>
                </a:solidFill>
              </a:rPr>
              <a:t>які</a:t>
            </a:r>
            <a:r>
              <a:rPr lang="ru-RU" sz="1400" dirty="0">
                <a:solidFill>
                  <a:srgbClr val="FFFF00"/>
                </a:solidFill>
              </a:rPr>
              <a:t> проводить СНТ. </a:t>
            </a:r>
            <a:r>
              <a:rPr lang="ru-RU" sz="1400" dirty="0" err="1">
                <a:solidFill>
                  <a:srgbClr val="FFFF00"/>
                </a:solidFill>
              </a:rPr>
              <a:t>Нагороджений</a:t>
            </a:r>
            <a:r>
              <a:rPr lang="ru-RU" sz="1400" dirty="0">
                <a:solidFill>
                  <a:srgbClr val="FFFF00"/>
                </a:solidFill>
              </a:rPr>
              <a:t> дипломом за </a:t>
            </a:r>
            <a:r>
              <a:rPr lang="ru-RU" sz="1400" dirty="0" err="1">
                <a:solidFill>
                  <a:srgbClr val="FFFF00"/>
                </a:solidFill>
              </a:rPr>
              <a:t>кращу</a:t>
            </a:r>
            <a:r>
              <a:rPr lang="ru-RU" sz="1400" dirty="0">
                <a:solidFill>
                  <a:srgbClr val="FFFF00"/>
                </a:solidFill>
              </a:rPr>
              <a:t> </a:t>
            </a:r>
            <a:r>
              <a:rPr lang="ru-RU" sz="1400" dirty="0" err="1">
                <a:solidFill>
                  <a:srgbClr val="FFFF00"/>
                </a:solidFill>
              </a:rPr>
              <a:t>наукову</a:t>
            </a:r>
            <a:r>
              <a:rPr lang="ru-RU" sz="1400" dirty="0">
                <a:solidFill>
                  <a:srgbClr val="FFFF00"/>
                </a:solidFill>
              </a:rPr>
              <a:t> роботу на тему “Частота </a:t>
            </a:r>
            <a:r>
              <a:rPr lang="ru-RU" sz="1400" dirty="0" err="1">
                <a:solidFill>
                  <a:srgbClr val="FFFF00"/>
                </a:solidFill>
              </a:rPr>
              <a:t>виникнення</a:t>
            </a:r>
            <a:r>
              <a:rPr lang="ru-RU" sz="1400" dirty="0">
                <a:solidFill>
                  <a:srgbClr val="FFFF00"/>
                </a:solidFill>
              </a:rPr>
              <a:t> </a:t>
            </a:r>
            <a:r>
              <a:rPr lang="ru-RU" sz="1400" dirty="0" err="1">
                <a:solidFill>
                  <a:srgbClr val="FFFF00"/>
                </a:solidFill>
              </a:rPr>
              <a:t>вісцеропатій</a:t>
            </a:r>
            <a:r>
              <a:rPr lang="ru-RU" sz="1400" dirty="0">
                <a:solidFill>
                  <a:srgbClr val="FFFF00"/>
                </a:solidFill>
              </a:rPr>
              <a:t> </a:t>
            </a:r>
            <a:r>
              <a:rPr lang="ru-RU" sz="1400" dirty="0" err="1">
                <a:solidFill>
                  <a:srgbClr val="FFFF00"/>
                </a:solidFill>
              </a:rPr>
              <a:t>залежно</a:t>
            </a:r>
            <a:r>
              <a:rPr lang="ru-RU" sz="1400" dirty="0">
                <a:solidFill>
                  <a:srgbClr val="FFFF00"/>
                </a:solidFill>
              </a:rPr>
              <a:t> </a:t>
            </a:r>
            <a:r>
              <a:rPr lang="ru-RU" sz="1400" dirty="0" err="1">
                <a:solidFill>
                  <a:srgbClr val="FFFF00"/>
                </a:solidFill>
              </a:rPr>
              <a:t>від</a:t>
            </a:r>
            <a:r>
              <a:rPr lang="ru-RU" sz="1400" dirty="0">
                <a:solidFill>
                  <a:srgbClr val="FFFF00"/>
                </a:solidFill>
              </a:rPr>
              <a:t> типу </a:t>
            </a:r>
            <a:r>
              <a:rPr lang="ru-RU" sz="1400" dirty="0" err="1">
                <a:solidFill>
                  <a:srgbClr val="FFFF00"/>
                </a:solidFill>
              </a:rPr>
              <a:t>екскреції</a:t>
            </a:r>
            <a:r>
              <a:rPr lang="ru-RU" sz="1400" dirty="0">
                <a:solidFill>
                  <a:srgbClr val="FFFF00"/>
                </a:solidFill>
              </a:rPr>
              <a:t> </a:t>
            </a:r>
            <a:r>
              <a:rPr lang="ru-RU" sz="1400" dirty="0" err="1">
                <a:solidFill>
                  <a:srgbClr val="FFFF00"/>
                </a:solidFill>
              </a:rPr>
              <a:t>сечової</a:t>
            </a:r>
            <a:r>
              <a:rPr lang="ru-RU" sz="1400" dirty="0">
                <a:solidFill>
                  <a:srgbClr val="FFFF00"/>
                </a:solidFill>
              </a:rPr>
              <a:t> </a:t>
            </a:r>
            <a:r>
              <a:rPr lang="ru-RU" sz="1400" dirty="0" err="1">
                <a:solidFill>
                  <a:srgbClr val="FFFF00"/>
                </a:solidFill>
              </a:rPr>
              <a:t>кислоти</a:t>
            </a:r>
            <a:r>
              <a:rPr lang="ru-RU" sz="1400" dirty="0">
                <a:solidFill>
                  <a:srgbClr val="FFFF00"/>
                </a:solidFill>
              </a:rPr>
              <a:t> при </a:t>
            </a:r>
            <a:r>
              <a:rPr lang="ru-RU" sz="1400" dirty="0" err="1">
                <a:solidFill>
                  <a:srgbClr val="FFFF00"/>
                </a:solidFill>
              </a:rPr>
              <a:t>гіперурикемії</a:t>
            </a:r>
            <a:r>
              <a:rPr lang="ru-RU" sz="1400" dirty="0">
                <a:solidFill>
                  <a:srgbClr val="FFFF00"/>
                </a:solidFill>
              </a:rPr>
              <a:t>” у </a:t>
            </a:r>
            <a:r>
              <a:rPr lang="ru-RU" sz="1400" dirty="0" err="1">
                <a:solidFill>
                  <a:srgbClr val="FFFF00"/>
                </a:solidFill>
              </a:rPr>
              <a:t>секції</a:t>
            </a:r>
            <a:r>
              <a:rPr lang="ru-RU" sz="1400" dirty="0">
                <a:solidFill>
                  <a:srgbClr val="FFFF00"/>
                </a:solidFill>
              </a:rPr>
              <a:t> “</a:t>
            </a:r>
            <a:r>
              <a:rPr lang="ru-RU" sz="1400" dirty="0" err="1">
                <a:solidFill>
                  <a:srgbClr val="FFFF00"/>
                </a:solidFill>
              </a:rPr>
              <a:t>Внутрішня</a:t>
            </a:r>
            <a:r>
              <a:rPr lang="ru-RU" sz="1400" dirty="0">
                <a:solidFill>
                  <a:srgbClr val="FFFF00"/>
                </a:solidFill>
              </a:rPr>
              <a:t> медицина” на </a:t>
            </a:r>
            <a:r>
              <a:rPr lang="ru-RU" sz="1400" dirty="0" err="1">
                <a:solidFill>
                  <a:srgbClr val="FFFF00"/>
                </a:solidFill>
              </a:rPr>
              <a:t>Щорічній</a:t>
            </a:r>
            <a:r>
              <a:rPr lang="ru-RU" sz="1400" dirty="0">
                <a:solidFill>
                  <a:srgbClr val="FFFF00"/>
                </a:solidFill>
              </a:rPr>
              <a:t> </a:t>
            </a:r>
            <a:r>
              <a:rPr lang="ru-RU" sz="1400" dirty="0" err="1">
                <a:solidFill>
                  <a:srgbClr val="FFFF00"/>
                </a:solidFill>
              </a:rPr>
              <a:t>медичній</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молодих</a:t>
            </a:r>
            <a:r>
              <a:rPr lang="ru-RU" sz="1400" dirty="0">
                <a:solidFill>
                  <a:srgbClr val="FFFF00"/>
                </a:solidFill>
              </a:rPr>
              <a:t> </a:t>
            </a:r>
            <a:r>
              <a:rPr lang="ru-RU" sz="1400" dirty="0" err="1">
                <a:solidFill>
                  <a:srgbClr val="FFFF00"/>
                </a:solidFill>
              </a:rPr>
              <a:t>науковців</a:t>
            </a:r>
            <a:r>
              <a:rPr lang="ru-RU" sz="1400" dirty="0">
                <a:solidFill>
                  <a:srgbClr val="FFFF00"/>
                </a:solidFill>
              </a:rPr>
              <a:t> (2015 р.) </a:t>
            </a:r>
            <a:r>
              <a:rPr lang="ru-RU" sz="1400" dirty="0" err="1">
                <a:solidFill>
                  <a:srgbClr val="FFFF00"/>
                </a:solidFill>
              </a:rPr>
              <a:t>Вільно</a:t>
            </a:r>
            <a:r>
              <a:rPr lang="ru-RU" sz="1400" dirty="0">
                <a:solidFill>
                  <a:srgbClr val="FFFF00"/>
                </a:solidFill>
              </a:rPr>
              <a:t> </a:t>
            </a:r>
            <a:r>
              <a:rPr lang="ru-RU" sz="1400" dirty="0" err="1">
                <a:solidFill>
                  <a:srgbClr val="FFFF00"/>
                </a:solidFill>
              </a:rPr>
              <a:t>володіє</a:t>
            </a:r>
            <a:r>
              <a:rPr lang="ru-RU" sz="1400" dirty="0">
                <a:solidFill>
                  <a:srgbClr val="FFFF00"/>
                </a:solidFill>
              </a:rPr>
              <a:t> </a:t>
            </a:r>
            <a:r>
              <a:rPr lang="ru-RU" sz="1400" dirty="0" err="1">
                <a:solidFill>
                  <a:srgbClr val="FFFF00"/>
                </a:solidFill>
              </a:rPr>
              <a:t>англійською</a:t>
            </a:r>
            <a:r>
              <a:rPr lang="ru-RU" sz="1400" dirty="0">
                <a:solidFill>
                  <a:srgbClr val="FFFF00"/>
                </a:solidFill>
              </a:rPr>
              <a:t> </a:t>
            </a:r>
            <a:r>
              <a:rPr lang="ru-RU" sz="1400" dirty="0" err="1">
                <a:solidFill>
                  <a:srgbClr val="FFFF00"/>
                </a:solidFill>
              </a:rPr>
              <a:t>мовою</a:t>
            </a:r>
            <a:r>
              <a:rPr lang="ru-RU" sz="1400" dirty="0">
                <a:solidFill>
                  <a:srgbClr val="FFFF00"/>
                </a:solidFill>
              </a:rPr>
              <a:t>, </a:t>
            </a:r>
            <a:r>
              <a:rPr lang="ru-RU" sz="1400" dirty="0" err="1">
                <a:solidFill>
                  <a:srgbClr val="FFFF00"/>
                </a:solidFill>
              </a:rPr>
              <a:t>сучасними</a:t>
            </a:r>
            <a:r>
              <a:rPr lang="ru-RU" sz="1400" dirty="0">
                <a:solidFill>
                  <a:srgbClr val="FFFF00"/>
                </a:solidFill>
              </a:rPr>
              <a:t> методами </a:t>
            </a:r>
            <a:r>
              <a:rPr lang="ru-RU" sz="1400" dirty="0" err="1">
                <a:solidFill>
                  <a:srgbClr val="FFFF00"/>
                </a:solidFill>
              </a:rPr>
              <a:t>обробки</a:t>
            </a:r>
            <a:r>
              <a:rPr lang="ru-RU" sz="1400" dirty="0">
                <a:solidFill>
                  <a:srgbClr val="FFFF00"/>
                </a:solidFill>
              </a:rPr>
              <a:t>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інформації</a:t>
            </a:r>
            <a:r>
              <a:rPr lang="ru-RU" sz="1400" dirty="0">
                <a:solidFill>
                  <a:srgbClr val="FFFF00"/>
                </a:solidFill>
              </a:rPr>
              <a:t> та </a:t>
            </a:r>
            <a:r>
              <a:rPr lang="ru-RU" sz="1400" dirty="0" err="1">
                <a:solidFill>
                  <a:srgbClr val="FFFF00"/>
                </a:solidFill>
              </a:rPr>
              <a:t>літератури</a:t>
            </a:r>
            <a:r>
              <a:rPr lang="ru-RU" sz="1400" dirty="0">
                <a:solidFill>
                  <a:srgbClr val="FFFF00"/>
                </a:solidFill>
              </a:rPr>
              <a:t>. </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err="1">
                <a:solidFill>
                  <a:srgbClr val="FFFF00"/>
                </a:solidFill>
              </a:rPr>
              <a:t>Ураження</a:t>
            </a:r>
            <a:r>
              <a:rPr lang="ru-RU" sz="1400" dirty="0">
                <a:solidFill>
                  <a:srgbClr val="FFFF00"/>
                </a:solidFill>
              </a:rPr>
              <a:t> </a:t>
            </a:r>
            <a:r>
              <a:rPr lang="ru-RU" sz="1400" dirty="0" err="1">
                <a:solidFill>
                  <a:srgbClr val="FFFF00"/>
                </a:solidFill>
              </a:rPr>
              <a:t>внутрішніх</a:t>
            </a:r>
            <a:r>
              <a:rPr lang="ru-RU" sz="1400" dirty="0">
                <a:solidFill>
                  <a:srgbClr val="FFFF00"/>
                </a:solidFill>
              </a:rPr>
              <a:t> </a:t>
            </a:r>
            <a:r>
              <a:rPr lang="ru-RU" sz="1400" dirty="0" err="1">
                <a:solidFill>
                  <a:srgbClr val="FFFF00"/>
                </a:solidFill>
              </a:rPr>
              <a:t>органів</a:t>
            </a:r>
            <a:r>
              <a:rPr lang="ru-RU" sz="1400" dirty="0">
                <a:solidFill>
                  <a:srgbClr val="FFFF00"/>
                </a:solidFill>
              </a:rPr>
              <a:t> при </a:t>
            </a:r>
            <a:r>
              <a:rPr lang="ru-RU" sz="1400" dirty="0" err="1">
                <a:solidFill>
                  <a:srgbClr val="FFFF00"/>
                </a:solidFill>
              </a:rPr>
              <a:t>гіперурикемії</a:t>
            </a:r>
            <a:r>
              <a:rPr lang="ru-RU" sz="1400" dirty="0">
                <a:solidFill>
                  <a:srgbClr val="FFFF00"/>
                </a:solidFill>
              </a:rPr>
              <a:t>;</a:t>
            </a:r>
          </a:p>
          <a:p>
            <a:r>
              <a:rPr lang="en-US" sz="1400" dirty="0">
                <a:solidFill>
                  <a:srgbClr val="FFFF00"/>
                </a:solidFill>
              </a:rPr>
              <a:t>o	</a:t>
            </a:r>
            <a:r>
              <a:rPr lang="ru-RU" sz="1400" dirty="0" err="1">
                <a:solidFill>
                  <a:srgbClr val="FFFF00"/>
                </a:solidFill>
              </a:rPr>
              <a:t>Подагрична</a:t>
            </a:r>
            <a:r>
              <a:rPr lang="ru-RU" sz="1400" dirty="0">
                <a:solidFill>
                  <a:srgbClr val="FFFF00"/>
                </a:solidFill>
              </a:rPr>
              <a:t> </a:t>
            </a:r>
            <a:r>
              <a:rPr lang="ru-RU" sz="1400" dirty="0" err="1">
                <a:solidFill>
                  <a:srgbClr val="FFFF00"/>
                </a:solidFill>
              </a:rPr>
              <a:t>нефропатія</a:t>
            </a:r>
            <a:r>
              <a:rPr lang="ru-RU" sz="1400" dirty="0">
                <a:solidFill>
                  <a:srgbClr val="FFFF00"/>
                </a:solidFill>
              </a:rPr>
              <a:t>;</a:t>
            </a:r>
          </a:p>
          <a:p>
            <a:r>
              <a:rPr lang="en-US" sz="1400" dirty="0">
                <a:solidFill>
                  <a:srgbClr val="FFFF00"/>
                </a:solidFill>
              </a:rPr>
              <a:t>o	</a:t>
            </a:r>
            <a:r>
              <a:rPr lang="ru-RU" sz="1400" dirty="0" err="1">
                <a:solidFill>
                  <a:srgbClr val="FFFF00"/>
                </a:solidFill>
              </a:rPr>
              <a:t>Системні</a:t>
            </a:r>
            <a:r>
              <a:rPr lang="ru-RU" sz="1400" dirty="0">
                <a:solidFill>
                  <a:srgbClr val="FFFF00"/>
                </a:solidFill>
              </a:rPr>
              <a:t> </a:t>
            </a:r>
            <a:r>
              <a:rPr lang="ru-RU" sz="1400" dirty="0" err="1">
                <a:solidFill>
                  <a:srgbClr val="FFFF00"/>
                </a:solidFill>
              </a:rPr>
              <a:t>захворювання</a:t>
            </a:r>
            <a:r>
              <a:rPr lang="ru-RU" sz="1400" dirty="0">
                <a:solidFill>
                  <a:srgbClr val="FFFF00"/>
                </a:solidFill>
              </a:rPr>
              <a:t> </a:t>
            </a:r>
            <a:r>
              <a:rPr lang="ru-RU" sz="1400" dirty="0" err="1">
                <a:solidFill>
                  <a:srgbClr val="FFFF00"/>
                </a:solidFill>
              </a:rPr>
              <a:t>сполучної</a:t>
            </a:r>
            <a:r>
              <a:rPr lang="ru-RU" sz="1400" dirty="0">
                <a:solidFill>
                  <a:srgbClr val="FFFF00"/>
                </a:solidFill>
              </a:rPr>
              <a:t> </a:t>
            </a:r>
            <a:r>
              <a:rPr lang="ru-RU" sz="1400" dirty="0" err="1">
                <a:solidFill>
                  <a:srgbClr val="FFFF00"/>
                </a:solidFill>
              </a:rPr>
              <a:t>тканини</a:t>
            </a:r>
            <a:r>
              <a:rPr lang="ru-RU" sz="1400" dirty="0">
                <a:solidFill>
                  <a:srgbClr val="FFFF00"/>
                </a:solidFill>
              </a:rPr>
              <a:t>.</a:t>
            </a:r>
          </a:p>
          <a:p>
            <a:endParaRPr lang="ru-RU" sz="1400" dirty="0">
              <a:solidFill>
                <a:srgbClr val="FFFF00"/>
              </a:solidFill>
            </a:endParaRPr>
          </a:p>
        </p:txBody>
      </p:sp>
      <p:pic>
        <p:nvPicPr>
          <p:cNvPr id="7" name="Рисунок 6" descr="C:\Users\Sophia\Desktop\СНТ\Загальні збори 2016\кармазін.jpg"/>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971800"/>
            <a:ext cx="2303780" cy="3108543"/>
          </a:xfrm>
          <a:prstGeom prst="rect">
            <a:avLst/>
          </a:prstGeom>
          <a:ln>
            <a:noFill/>
          </a:ln>
          <a:effectLst>
            <a:softEdge rad="112500"/>
          </a:effectLst>
        </p:spPr>
      </p:pic>
    </p:spTree>
    <p:extLst>
      <p:ext uri="{BB962C8B-B14F-4D97-AF65-F5344CB8AC3E}">
        <p14:creationId xmlns:p14="http://schemas.microsoft.com/office/powerpoint/2010/main" val="289750299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717574"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Костюченко</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Євгеній Вікторович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970318"/>
          </a:xfrm>
          <a:prstGeom prst="rect">
            <a:avLst/>
          </a:prstGeom>
        </p:spPr>
        <p:txBody>
          <a:bodyPr wrap="square">
            <a:spAutoFit/>
          </a:bodyPr>
          <a:lstStyle/>
          <a:p>
            <a:r>
              <a:rPr lang="ru-RU" sz="1400" dirty="0">
                <a:solidFill>
                  <a:srgbClr val="FFFF00"/>
                </a:solidFill>
              </a:rPr>
              <a:t>Студент </a:t>
            </a:r>
            <a:r>
              <a:rPr lang="ru-RU" sz="1400" dirty="0" smtClean="0">
                <a:solidFill>
                  <a:srgbClr val="FFFF00"/>
                </a:solidFill>
              </a:rPr>
              <a:t>6 </a:t>
            </a:r>
            <a:r>
              <a:rPr lang="ru-RU" sz="1400" dirty="0">
                <a:solidFill>
                  <a:srgbClr val="FFFF00"/>
                </a:solidFill>
              </a:rPr>
              <a:t>курсу. </a:t>
            </a:r>
            <a:endParaRPr lang="ru-RU" sz="1400" dirty="0" smtClean="0">
              <a:solidFill>
                <a:srgbClr val="FFFF00"/>
              </a:solidFill>
            </a:endParaRPr>
          </a:p>
          <a:p>
            <a:r>
              <a:rPr lang="ru-RU" sz="1400" dirty="0">
                <a:solidFill>
                  <a:srgbClr val="FFFF00"/>
                </a:solidFill>
              </a:rPr>
              <a:t> Є  членом Ради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О.А. Киселя. </a:t>
            </a:r>
            <a:r>
              <a:rPr lang="ru-RU" sz="1400" dirty="0" err="1">
                <a:solidFill>
                  <a:srgbClr val="FFFF00"/>
                </a:solidFill>
              </a:rPr>
              <a:t>Бере</a:t>
            </a:r>
            <a:r>
              <a:rPr lang="ru-RU" sz="1400" dirty="0">
                <a:solidFill>
                  <a:srgbClr val="FFFF00"/>
                </a:solidFill>
              </a:rPr>
              <a:t> участь в </a:t>
            </a:r>
            <a:r>
              <a:rPr lang="ru-RU" sz="1400" dirty="0" err="1">
                <a:solidFill>
                  <a:srgbClr val="FFFF00"/>
                </a:solidFill>
              </a:rPr>
              <a:t>організації</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конференцій</a:t>
            </a:r>
            <a:r>
              <a:rPr lang="ru-RU" sz="1400" dirty="0">
                <a:solidFill>
                  <a:srgbClr val="FFFF00"/>
                </a:solidFill>
              </a:rPr>
              <a:t>, </a:t>
            </a:r>
            <a:r>
              <a:rPr lang="ru-RU" sz="1400" dirty="0" err="1">
                <a:solidFill>
                  <a:srgbClr val="FFFF00"/>
                </a:solidFill>
              </a:rPr>
              <a:t>які</a:t>
            </a:r>
            <a:r>
              <a:rPr lang="ru-RU" sz="1400" dirty="0">
                <a:solidFill>
                  <a:srgbClr val="FFFF00"/>
                </a:solidFill>
              </a:rPr>
              <a:t> проводить СНТ, </a:t>
            </a:r>
            <a:r>
              <a:rPr lang="ru-RU" sz="1400" dirty="0" err="1">
                <a:solidFill>
                  <a:srgbClr val="FFFF00"/>
                </a:solidFill>
              </a:rPr>
              <a:t>має</a:t>
            </a:r>
            <a:r>
              <a:rPr lang="ru-RU" sz="1400" dirty="0">
                <a:solidFill>
                  <a:srgbClr val="FFFF00"/>
                </a:solidFill>
              </a:rPr>
              <a:t> </a:t>
            </a:r>
            <a:r>
              <a:rPr lang="ru-RU" sz="1400" dirty="0" err="1">
                <a:solidFill>
                  <a:srgbClr val="FFFF00"/>
                </a:solidFill>
              </a:rPr>
              <a:t>налагоджені</a:t>
            </a:r>
            <a:r>
              <a:rPr lang="ru-RU" sz="1400" dirty="0">
                <a:solidFill>
                  <a:srgbClr val="FFFF00"/>
                </a:solidFill>
              </a:rPr>
              <a:t> </a:t>
            </a:r>
            <a:r>
              <a:rPr lang="ru-RU" sz="1400" dirty="0" err="1">
                <a:solidFill>
                  <a:srgbClr val="FFFF00"/>
                </a:solidFill>
              </a:rPr>
              <a:t>зв’язки</a:t>
            </a:r>
            <a:r>
              <a:rPr lang="ru-RU" sz="1400" dirty="0">
                <a:solidFill>
                  <a:srgbClr val="FFFF00"/>
                </a:solidFill>
              </a:rPr>
              <a:t> </a:t>
            </a:r>
            <a:r>
              <a:rPr lang="ru-RU" sz="1400" dirty="0" err="1">
                <a:solidFill>
                  <a:srgbClr val="FFFF00"/>
                </a:solidFill>
              </a:rPr>
              <a:t>зі</a:t>
            </a:r>
            <a:r>
              <a:rPr lang="ru-RU" sz="1400" dirty="0">
                <a:solidFill>
                  <a:srgbClr val="FFFF00"/>
                </a:solidFill>
              </a:rPr>
              <a:t> </a:t>
            </a:r>
            <a:r>
              <a:rPr lang="ru-RU" sz="1400" dirty="0" err="1">
                <a:solidFill>
                  <a:srgbClr val="FFFF00"/>
                </a:solidFill>
              </a:rPr>
              <a:t>студентськими</a:t>
            </a:r>
            <a:r>
              <a:rPr lang="ru-RU" sz="1400" dirty="0">
                <a:solidFill>
                  <a:srgbClr val="FFFF00"/>
                </a:solidFill>
              </a:rPr>
              <a:t> </a:t>
            </a:r>
            <a:r>
              <a:rPr lang="ru-RU" sz="1400" dirty="0" err="1">
                <a:solidFill>
                  <a:srgbClr val="FFFF00"/>
                </a:solidFill>
              </a:rPr>
              <a:t>науковими</a:t>
            </a:r>
            <a:r>
              <a:rPr lang="ru-RU" sz="1400" dirty="0">
                <a:solidFill>
                  <a:srgbClr val="FFFF00"/>
                </a:solidFill>
              </a:rPr>
              <a:t> </a:t>
            </a:r>
            <a:r>
              <a:rPr lang="ru-RU" sz="1400" dirty="0" err="1">
                <a:solidFill>
                  <a:srgbClr val="FFFF00"/>
                </a:solidFill>
              </a:rPr>
              <a:t>товариствами</a:t>
            </a:r>
            <a:r>
              <a:rPr lang="ru-RU" sz="1400" dirty="0">
                <a:solidFill>
                  <a:srgbClr val="FFFF00"/>
                </a:solidFill>
              </a:rPr>
              <a:t> </a:t>
            </a:r>
            <a:r>
              <a:rPr lang="ru-RU" sz="1400" dirty="0" err="1">
                <a:solidFill>
                  <a:srgbClr val="FFFF00"/>
                </a:solidFill>
              </a:rPr>
              <a:t>вищих</a:t>
            </a:r>
            <a:r>
              <a:rPr lang="ru-RU" sz="1400" dirty="0">
                <a:solidFill>
                  <a:srgbClr val="FFFF00"/>
                </a:solidFill>
              </a:rPr>
              <a:t> </a:t>
            </a:r>
            <a:r>
              <a:rPr lang="ru-RU" sz="1400" dirty="0" err="1">
                <a:solidFill>
                  <a:srgbClr val="FFFF00"/>
                </a:solidFill>
              </a:rPr>
              <a:t>навчальних</a:t>
            </a:r>
            <a:r>
              <a:rPr lang="ru-RU" sz="1400" dirty="0">
                <a:solidFill>
                  <a:srgbClr val="FFFF00"/>
                </a:solidFill>
              </a:rPr>
              <a:t> </a:t>
            </a:r>
            <a:r>
              <a:rPr lang="ru-RU" sz="1400" dirty="0" err="1">
                <a:solidFill>
                  <a:srgbClr val="FFFF00"/>
                </a:solidFill>
              </a:rPr>
              <a:t>закладів</a:t>
            </a:r>
            <a:r>
              <a:rPr lang="ru-RU" sz="1400" dirty="0">
                <a:solidFill>
                  <a:srgbClr val="FFFF00"/>
                </a:solidFill>
              </a:rPr>
              <a:t> </a:t>
            </a:r>
            <a:r>
              <a:rPr lang="ru-RU" sz="1400" dirty="0" err="1">
                <a:solidFill>
                  <a:srgbClr val="FFFF00"/>
                </a:solidFill>
              </a:rPr>
              <a:t>України</a:t>
            </a:r>
            <a:r>
              <a:rPr lang="ru-RU" sz="1400" dirty="0">
                <a:solidFill>
                  <a:srgbClr val="FFFF00"/>
                </a:solidFill>
              </a:rPr>
              <a:t> та </a:t>
            </a:r>
            <a:r>
              <a:rPr lang="ru-RU" sz="1400" dirty="0" err="1">
                <a:solidFill>
                  <a:srgbClr val="FFFF00"/>
                </a:solidFill>
              </a:rPr>
              <a:t>світу</a:t>
            </a:r>
            <a:r>
              <a:rPr lang="ru-RU" sz="1400" dirty="0">
                <a:solidFill>
                  <a:srgbClr val="FFFF00"/>
                </a:solidFill>
              </a:rPr>
              <a:t>. </a:t>
            </a:r>
            <a:r>
              <a:rPr lang="ru-RU" sz="1400" dirty="0" err="1">
                <a:solidFill>
                  <a:srgbClr val="FFFF00"/>
                </a:solidFill>
              </a:rPr>
              <a:t>Отримав</a:t>
            </a:r>
            <a:r>
              <a:rPr lang="ru-RU" sz="1400" dirty="0">
                <a:solidFill>
                  <a:srgbClr val="FFFF00"/>
                </a:solidFill>
              </a:rPr>
              <a:t> перше </a:t>
            </a:r>
            <a:r>
              <a:rPr lang="ru-RU" sz="1400" dirty="0" err="1">
                <a:solidFill>
                  <a:srgbClr val="FFFF00"/>
                </a:solidFill>
              </a:rPr>
              <a:t>місце</a:t>
            </a:r>
            <a:r>
              <a:rPr lang="ru-RU" sz="1400" dirty="0">
                <a:solidFill>
                  <a:srgbClr val="FFFF00"/>
                </a:solidFill>
              </a:rPr>
              <a:t> та золоту медаль на </a:t>
            </a:r>
            <a:r>
              <a:rPr lang="ru-RU" sz="1400" dirty="0" err="1">
                <a:solidFill>
                  <a:srgbClr val="FFFF00"/>
                </a:solidFill>
              </a:rPr>
              <a:t>міжнародному</a:t>
            </a:r>
            <a:r>
              <a:rPr lang="ru-RU" sz="1400" dirty="0">
                <a:solidFill>
                  <a:srgbClr val="FFFF00"/>
                </a:solidFill>
              </a:rPr>
              <a:t> </a:t>
            </a:r>
            <a:r>
              <a:rPr lang="ru-RU" sz="1400" dirty="0" err="1">
                <a:solidFill>
                  <a:srgbClr val="FFFF00"/>
                </a:solidFill>
              </a:rPr>
              <a:t>конкурсі</a:t>
            </a:r>
            <a:r>
              <a:rPr lang="ru-RU" sz="1400" dirty="0">
                <a:solidFill>
                  <a:srgbClr val="FFFF00"/>
                </a:solidFill>
              </a:rPr>
              <a:t> у м. </a:t>
            </a:r>
            <a:r>
              <a:rPr lang="ru-RU" sz="1400" dirty="0" err="1">
                <a:solidFill>
                  <a:srgbClr val="FFFF00"/>
                </a:solidFill>
              </a:rPr>
              <a:t>Пекіні</a:t>
            </a:r>
            <a:r>
              <a:rPr lang="ru-RU" sz="1400" dirty="0">
                <a:solidFill>
                  <a:srgbClr val="FFFF00"/>
                </a:solidFill>
              </a:rPr>
              <a:t>, КНР «32</a:t>
            </a:r>
            <a:r>
              <a:rPr lang="en-US" sz="1400" dirty="0">
                <a:solidFill>
                  <a:srgbClr val="FFFF00"/>
                </a:solidFill>
              </a:rPr>
              <a:t>d Beijing Youth Science Creation Competition 2012» 21-28 </a:t>
            </a:r>
            <a:r>
              <a:rPr lang="ru-RU" sz="1400" dirty="0" err="1">
                <a:solidFill>
                  <a:srgbClr val="FFFF00"/>
                </a:solidFill>
              </a:rPr>
              <a:t>березня</a:t>
            </a:r>
            <a:r>
              <a:rPr lang="ru-RU" sz="1400" dirty="0">
                <a:solidFill>
                  <a:srgbClr val="FFFF00"/>
                </a:solidFill>
              </a:rPr>
              <a:t> 2012 року, першу </a:t>
            </a:r>
            <a:r>
              <a:rPr lang="ru-RU" sz="1400" dirty="0" err="1">
                <a:solidFill>
                  <a:srgbClr val="FFFF00"/>
                </a:solidFill>
              </a:rPr>
              <a:t>нагороду</a:t>
            </a:r>
            <a:r>
              <a:rPr lang="ru-RU" sz="1400" dirty="0">
                <a:solidFill>
                  <a:srgbClr val="FFFF00"/>
                </a:solidFill>
              </a:rPr>
              <a:t> </a:t>
            </a:r>
            <a:r>
              <a:rPr lang="ru-RU" sz="1400" dirty="0" err="1">
                <a:solidFill>
                  <a:srgbClr val="FFFF00"/>
                </a:solidFill>
              </a:rPr>
              <a:t>Міжнародної</a:t>
            </a:r>
            <a:r>
              <a:rPr lang="ru-RU" sz="1400" dirty="0">
                <a:solidFill>
                  <a:srgbClr val="FFFF00"/>
                </a:solidFill>
              </a:rPr>
              <a:t> </a:t>
            </a:r>
            <a:r>
              <a:rPr lang="ru-RU" sz="1400" dirty="0" err="1">
                <a:solidFill>
                  <a:srgbClr val="FFFF00"/>
                </a:solidFill>
              </a:rPr>
              <a:t>медичної</a:t>
            </a:r>
            <a:r>
              <a:rPr lang="ru-RU" sz="1400" dirty="0">
                <a:solidFill>
                  <a:srgbClr val="FFFF00"/>
                </a:solidFill>
              </a:rPr>
              <a:t> </a:t>
            </a:r>
            <a:r>
              <a:rPr lang="ru-RU" sz="1400" dirty="0" err="1">
                <a:solidFill>
                  <a:srgbClr val="FFFF00"/>
                </a:solidFill>
              </a:rPr>
              <a:t>студентської</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у м. </a:t>
            </a:r>
            <a:r>
              <a:rPr lang="ru-RU" sz="1400" dirty="0" err="1">
                <a:solidFill>
                  <a:srgbClr val="FFFF00"/>
                </a:solidFill>
              </a:rPr>
              <a:t>Краків</a:t>
            </a:r>
            <a:r>
              <a:rPr lang="ru-RU" sz="1400" dirty="0">
                <a:solidFill>
                  <a:srgbClr val="FFFF00"/>
                </a:solidFill>
              </a:rPr>
              <a:t> 16-18 </a:t>
            </a:r>
            <a:r>
              <a:rPr lang="ru-RU" sz="1400" dirty="0" err="1">
                <a:solidFill>
                  <a:srgbClr val="FFFF00"/>
                </a:solidFill>
              </a:rPr>
              <a:t>квітня</a:t>
            </a:r>
            <a:r>
              <a:rPr lang="ru-RU" sz="1400" dirty="0">
                <a:solidFill>
                  <a:srgbClr val="FFFF00"/>
                </a:solidFill>
              </a:rPr>
              <a:t> 2015, диплом І </a:t>
            </a:r>
            <a:r>
              <a:rPr lang="ru-RU" sz="1400" dirty="0" err="1">
                <a:solidFill>
                  <a:srgbClr val="FFFF00"/>
                </a:solidFill>
              </a:rPr>
              <a:t>ступеня</a:t>
            </a:r>
            <a:r>
              <a:rPr lang="ru-RU" sz="1400" dirty="0">
                <a:solidFill>
                  <a:srgbClr val="FFFF00"/>
                </a:solidFill>
              </a:rPr>
              <a:t> 84-ї </a:t>
            </a:r>
            <a:r>
              <a:rPr lang="ru-RU" sz="1400" dirty="0" err="1">
                <a:solidFill>
                  <a:srgbClr val="FFFF00"/>
                </a:solidFill>
              </a:rPr>
              <a:t>Науково-практичної</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студентів</a:t>
            </a:r>
            <a:r>
              <a:rPr lang="ru-RU" sz="1400" dirty="0">
                <a:solidFill>
                  <a:srgbClr val="FFFF00"/>
                </a:solidFill>
              </a:rPr>
              <a:t> та </a:t>
            </a:r>
            <a:r>
              <a:rPr lang="ru-RU" sz="1400" dirty="0" err="1">
                <a:solidFill>
                  <a:srgbClr val="FFFF00"/>
                </a:solidFill>
              </a:rPr>
              <a:t>молодих</a:t>
            </a:r>
            <a:r>
              <a:rPr lang="ru-RU" sz="1400" dirty="0">
                <a:solidFill>
                  <a:srgbClr val="FFFF00"/>
                </a:solidFill>
              </a:rPr>
              <a:t> </a:t>
            </a:r>
            <a:r>
              <a:rPr lang="ru-RU" sz="1400" dirty="0" err="1">
                <a:solidFill>
                  <a:srgbClr val="FFFF00"/>
                </a:solidFill>
              </a:rPr>
              <a:t>вчених</a:t>
            </a:r>
            <a:r>
              <a:rPr lang="ru-RU" sz="1400" dirty="0">
                <a:solidFill>
                  <a:srgbClr val="FFFF00"/>
                </a:solidFill>
              </a:rPr>
              <a:t> з </a:t>
            </a:r>
            <a:r>
              <a:rPr lang="ru-RU" sz="1400" dirty="0" err="1">
                <a:solidFill>
                  <a:srgbClr val="FFFF00"/>
                </a:solidFill>
              </a:rPr>
              <a:t>міжнародною</a:t>
            </a:r>
            <a:r>
              <a:rPr lang="ru-RU" sz="1400" dirty="0">
                <a:solidFill>
                  <a:srgbClr val="FFFF00"/>
                </a:solidFill>
              </a:rPr>
              <a:t> </a:t>
            </a:r>
            <a:r>
              <a:rPr lang="ru-RU" sz="1400" dirty="0" err="1">
                <a:solidFill>
                  <a:srgbClr val="FFFF00"/>
                </a:solidFill>
              </a:rPr>
              <a:t>участю</a:t>
            </a:r>
            <a:r>
              <a:rPr lang="ru-RU" sz="1400" dirty="0">
                <a:solidFill>
                  <a:srgbClr val="FFFF00"/>
                </a:solidFill>
              </a:rPr>
              <a:t> «</a:t>
            </a:r>
            <a:r>
              <a:rPr lang="ru-RU" sz="1400" dirty="0" err="1">
                <a:solidFill>
                  <a:srgbClr val="FFFF00"/>
                </a:solidFill>
              </a:rPr>
              <a:t>Інновації</a:t>
            </a:r>
            <a:r>
              <a:rPr lang="ru-RU" sz="1400" dirty="0">
                <a:solidFill>
                  <a:srgbClr val="FFFF00"/>
                </a:solidFill>
              </a:rPr>
              <a:t> в </a:t>
            </a:r>
            <a:r>
              <a:rPr lang="ru-RU" sz="1400" dirty="0" err="1">
                <a:solidFill>
                  <a:srgbClr val="FFFF00"/>
                </a:solidFill>
              </a:rPr>
              <a:t>медицині</a:t>
            </a:r>
            <a:r>
              <a:rPr lang="ru-RU" sz="1400" dirty="0">
                <a:solidFill>
                  <a:srgbClr val="FFFF00"/>
                </a:solidFill>
              </a:rPr>
              <a:t>» в м. </a:t>
            </a:r>
            <a:r>
              <a:rPr lang="ru-RU" sz="1400" dirty="0" err="1">
                <a:solidFill>
                  <a:srgbClr val="FFFF00"/>
                </a:solidFill>
              </a:rPr>
              <a:t>Івано-Франківськ</a:t>
            </a:r>
            <a:r>
              <a:rPr lang="ru-RU" sz="1400" dirty="0">
                <a:solidFill>
                  <a:srgbClr val="FFFF00"/>
                </a:solidFill>
              </a:rPr>
              <a:t> 12-13 </a:t>
            </a:r>
            <a:r>
              <a:rPr lang="ru-RU" sz="1400" dirty="0" err="1">
                <a:solidFill>
                  <a:srgbClr val="FFFF00"/>
                </a:solidFill>
              </a:rPr>
              <a:t>березня</a:t>
            </a:r>
            <a:r>
              <a:rPr lang="ru-RU" sz="1400" dirty="0">
                <a:solidFill>
                  <a:srgbClr val="FFFF00"/>
                </a:solidFill>
              </a:rPr>
              <a:t> 2015. </a:t>
            </a:r>
            <a:r>
              <a:rPr lang="ru-RU" sz="1400" dirty="0" err="1">
                <a:solidFill>
                  <a:srgbClr val="FFFF00"/>
                </a:solidFill>
              </a:rPr>
              <a:t>Активний</a:t>
            </a:r>
            <a:r>
              <a:rPr lang="ru-RU" sz="1400" dirty="0">
                <a:solidFill>
                  <a:srgbClr val="FFFF00"/>
                </a:solidFill>
              </a:rPr>
              <a:t> </a:t>
            </a:r>
            <a:r>
              <a:rPr lang="ru-RU" sz="1400" dirty="0" err="1">
                <a:solidFill>
                  <a:srgbClr val="FFFF00"/>
                </a:solidFill>
              </a:rPr>
              <a:t>учасник</a:t>
            </a:r>
            <a:r>
              <a:rPr lang="ru-RU" sz="1400" dirty="0">
                <a:solidFill>
                  <a:srgbClr val="FFFF00"/>
                </a:solidFill>
              </a:rPr>
              <a:t> </a:t>
            </a:r>
            <a:r>
              <a:rPr lang="ru-RU" sz="1400" dirty="0" err="1">
                <a:solidFill>
                  <a:srgbClr val="FFFF00"/>
                </a:solidFill>
              </a:rPr>
              <a:t>багатьох</a:t>
            </a:r>
            <a:r>
              <a:rPr lang="ru-RU" sz="1400" dirty="0">
                <a:solidFill>
                  <a:srgbClr val="FFFF00"/>
                </a:solidFill>
              </a:rPr>
              <a:t> </a:t>
            </a:r>
            <a:r>
              <a:rPr lang="ru-RU" sz="1400" dirty="0" err="1">
                <a:solidFill>
                  <a:srgbClr val="FFFF00"/>
                </a:solidFill>
              </a:rPr>
              <a:t>інших</a:t>
            </a:r>
            <a:r>
              <a:rPr lang="ru-RU" sz="1400" dirty="0">
                <a:solidFill>
                  <a:srgbClr val="FFFF00"/>
                </a:solidFill>
              </a:rPr>
              <a:t> </a:t>
            </a:r>
            <a:r>
              <a:rPr lang="ru-RU" sz="1400" dirty="0" err="1">
                <a:solidFill>
                  <a:srgbClr val="FFFF00"/>
                </a:solidFill>
              </a:rPr>
              <a:t>наукових</a:t>
            </a:r>
            <a:r>
              <a:rPr lang="ru-RU" sz="1400" dirty="0">
                <a:solidFill>
                  <a:srgbClr val="FFFF00"/>
                </a:solidFill>
              </a:rPr>
              <a:t> </a:t>
            </a:r>
            <a:r>
              <a:rPr lang="ru-RU" sz="1400" dirty="0" err="1">
                <a:solidFill>
                  <a:srgbClr val="FFFF00"/>
                </a:solidFill>
              </a:rPr>
              <a:t>конференцій</a:t>
            </a:r>
            <a:r>
              <a:rPr lang="ru-RU" sz="1400" dirty="0">
                <a:solidFill>
                  <a:srgbClr val="FFFF00"/>
                </a:solidFill>
              </a:rPr>
              <a:t> та </a:t>
            </a:r>
            <a:r>
              <a:rPr lang="ru-RU" sz="1400" dirty="0" err="1">
                <a:solidFill>
                  <a:srgbClr val="FFFF00"/>
                </a:solidFill>
              </a:rPr>
              <a:t>шкіл</a:t>
            </a:r>
            <a:r>
              <a:rPr lang="ru-RU" sz="1400" dirty="0">
                <a:solidFill>
                  <a:srgbClr val="FFFF00"/>
                </a:solidFill>
              </a:rPr>
              <a:t>, в </a:t>
            </a:r>
            <a:r>
              <a:rPr lang="ru-RU" sz="1400" dirty="0" err="1">
                <a:solidFill>
                  <a:srgbClr val="FFFF00"/>
                </a:solidFill>
              </a:rPr>
              <a:t>т.ч</a:t>
            </a:r>
            <a:r>
              <a:rPr lang="ru-RU" sz="1400" dirty="0">
                <a:solidFill>
                  <a:srgbClr val="FFFF00"/>
                </a:solidFill>
              </a:rPr>
              <a:t>. </a:t>
            </a:r>
            <a:r>
              <a:rPr lang="ru-RU" sz="1400" dirty="0" err="1">
                <a:solidFill>
                  <a:srgbClr val="FFFF00"/>
                </a:solidFill>
              </a:rPr>
              <a:t>закордонних</a:t>
            </a:r>
            <a:r>
              <a:rPr lang="ru-RU" sz="1400" dirty="0">
                <a:solidFill>
                  <a:srgbClr val="FFFF00"/>
                </a:solidFill>
              </a:rPr>
              <a:t>.</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a:solidFill>
                  <a:srgbClr val="FFFF00"/>
                </a:solidFill>
              </a:rPr>
              <a:t>Рак </a:t>
            </a:r>
            <a:r>
              <a:rPr lang="ru-RU" sz="1400" dirty="0" err="1">
                <a:solidFill>
                  <a:srgbClr val="FFFF00"/>
                </a:solidFill>
              </a:rPr>
              <a:t>грудної</a:t>
            </a:r>
            <a:r>
              <a:rPr lang="ru-RU" sz="1400" dirty="0">
                <a:solidFill>
                  <a:srgbClr val="FFFF00"/>
                </a:solidFill>
              </a:rPr>
              <a:t> </a:t>
            </a:r>
            <a:r>
              <a:rPr lang="ru-RU" sz="1400" dirty="0" err="1">
                <a:solidFill>
                  <a:srgbClr val="FFFF00"/>
                </a:solidFill>
              </a:rPr>
              <a:t>залози</a:t>
            </a:r>
            <a:r>
              <a:rPr lang="ru-RU" sz="1400" dirty="0">
                <a:solidFill>
                  <a:srgbClr val="FFFF00"/>
                </a:solidFill>
              </a:rPr>
              <a:t>;</a:t>
            </a:r>
          </a:p>
          <a:p>
            <a:r>
              <a:rPr lang="en-US" sz="1400" dirty="0">
                <a:solidFill>
                  <a:srgbClr val="FFFF00"/>
                </a:solidFill>
              </a:rPr>
              <a:t>o	</a:t>
            </a:r>
            <a:r>
              <a:rPr lang="ru-RU" sz="1400" dirty="0" err="1">
                <a:solidFill>
                  <a:srgbClr val="FFFF00"/>
                </a:solidFill>
              </a:rPr>
              <a:t>Методи</a:t>
            </a:r>
            <a:r>
              <a:rPr lang="ru-RU" sz="1400" dirty="0">
                <a:solidFill>
                  <a:srgbClr val="FFFF00"/>
                </a:solidFill>
              </a:rPr>
              <a:t> </a:t>
            </a:r>
            <a:r>
              <a:rPr lang="ru-RU" sz="1400" dirty="0" err="1">
                <a:solidFill>
                  <a:srgbClr val="FFFF00"/>
                </a:solidFill>
              </a:rPr>
              <a:t>реконструкції</a:t>
            </a:r>
            <a:r>
              <a:rPr lang="ru-RU" sz="1400" dirty="0">
                <a:solidFill>
                  <a:srgbClr val="FFFF00"/>
                </a:solidFill>
              </a:rPr>
              <a:t> </a:t>
            </a:r>
            <a:r>
              <a:rPr lang="ru-RU" sz="1400" dirty="0" err="1">
                <a:solidFill>
                  <a:srgbClr val="FFFF00"/>
                </a:solidFill>
              </a:rPr>
              <a:t>грудної</a:t>
            </a:r>
            <a:r>
              <a:rPr lang="ru-RU" sz="1400" dirty="0">
                <a:solidFill>
                  <a:srgbClr val="FFFF00"/>
                </a:solidFill>
              </a:rPr>
              <a:t> </a:t>
            </a:r>
            <a:r>
              <a:rPr lang="ru-RU" sz="1400" dirty="0" err="1">
                <a:solidFill>
                  <a:srgbClr val="FFFF00"/>
                </a:solidFill>
              </a:rPr>
              <a:t>залози</a:t>
            </a:r>
            <a:r>
              <a:rPr lang="ru-RU" sz="1400" dirty="0">
                <a:solidFill>
                  <a:srgbClr val="FFFF00"/>
                </a:solidFill>
              </a:rPr>
              <a:t>.</a:t>
            </a:r>
          </a:p>
          <a:p>
            <a:endParaRPr lang="ru-RU" sz="1400" dirty="0">
              <a:solidFill>
                <a:srgbClr val="FFFF00"/>
              </a:solidFill>
            </a:endParaRPr>
          </a:p>
        </p:txBody>
      </p:sp>
      <p:pic>
        <p:nvPicPr>
          <p:cNvPr id="6" name="Рисунок 5" descr="C:\Users\Sophia\Desktop\СНТ\Загальні збори 2016\Костюченко.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2667000"/>
            <a:ext cx="2419350" cy="3550285"/>
          </a:xfrm>
          <a:prstGeom prst="rect">
            <a:avLst/>
          </a:prstGeom>
          <a:ln>
            <a:noFill/>
          </a:ln>
          <a:effectLst>
            <a:softEdge rad="112500"/>
          </a:effectLst>
        </p:spPr>
      </p:pic>
    </p:spTree>
    <p:extLst>
      <p:ext uri="{BB962C8B-B14F-4D97-AF65-F5344CB8AC3E}">
        <p14:creationId xmlns:p14="http://schemas.microsoft.com/office/powerpoint/2010/main" val="402283852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091056"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Ляшко Мар’яна Богданівна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539430"/>
          </a:xfrm>
          <a:prstGeom prst="rect">
            <a:avLst/>
          </a:prstGeom>
        </p:spPr>
        <p:txBody>
          <a:bodyPr wrap="square">
            <a:spAutoFit/>
          </a:bodyPr>
          <a:lstStyle/>
          <a:p>
            <a:r>
              <a:rPr lang="ru-RU" sz="1400" dirty="0" smtClean="0">
                <a:solidFill>
                  <a:srgbClr val="FFFF00"/>
                </a:solidFill>
              </a:rPr>
              <a:t>Студентка 5 </a:t>
            </a:r>
            <a:r>
              <a:rPr lang="ru-RU" sz="1400" dirty="0">
                <a:solidFill>
                  <a:srgbClr val="FFFF00"/>
                </a:solidFill>
              </a:rPr>
              <a:t>курсу. </a:t>
            </a:r>
            <a:endParaRPr lang="ru-RU" sz="1400" dirty="0" smtClean="0">
              <a:solidFill>
                <a:srgbClr val="FFFF00"/>
              </a:solidFill>
            </a:endParaRPr>
          </a:p>
          <a:p>
            <a:r>
              <a:rPr lang="ru-RU" sz="1400" dirty="0">
                <a:solidFill>
                  <a:srgbClr val="FFFF00"/>
                </a:solidFill>
              </a:rPr>
              <a:t> </a:t>
            </a:r>
            <a:r>
              <a:rPr lang="ru-RU" sz="1400" dirty="0" err="1">
                <a:solidFill>
                  <a:srgbClr val="FFFF00"/>
                </a:solidFill>
              </a:rPr>
              <a:t>Виконує</a:t>
            </a:r>
            <a:r>
              <a:rPr lang="ru-RU" sz="1400" dirty="0">
                <a:solidFill>
                  <a:srgbClr val="FFFF00"/>
                </a:solidFill>
              </a:rPr>
              <a:t>  </a:t>
            </a:r>
            <a:r>
              <a:rPr lang="ru-RU" sz="1400" dirty="0" err="1">
                <a:solidFill>
                  <a:srgbClr val="FFFF00"/>
                </a:solidFill>
              </a:rPr>
              <a:t>обов’язки</a:t>
            </a:r>
            <a:r>
              <a:rPr lang="ru-RU" sz="1400" dirty="0">
                <a:solidFill>
                  <a:srgbClr val="FFFF00"/>
                </a:solidFill>
              </a:rPr>
              <a:t> </a:t>
            </a:r>
            <a:r>
              <a:rPr lang="ru-RU" sz="1400" dirty="0" err="1">
                <a:solidFill>
                  <a:srgbClr val="FFFF00"/>
                </a:solidFill>
              </a:rPr>
              <a:t>замісника</a:t>
            </a:r>
            <a:r>
              <a:rPr lang="ru-RU" sz="1400" dirty="0">
                <a:solidFill>
                  <a:srgbClr val="FFFF00"/>
                </a:solidFill>
              </a:rPr>
              <a:t> старости </a:t>
            </a:r>
            <a:r>
              <a:rPr lang="ru-RU" sz="1400" dirty="0" err="1">
                <a:solidFill>
                  <a:srgbClr val="FFFF00"/>
                </a:solidFill>
              </a:rPr>
              <a:t>гуртку</a:t>
            </a:r>
            <a:r>
              <a:rPr lang="ru-RU" sz="1400" dirty="0">
                <a:solidFill>
                  <a:srgbClr val="FFFF00"/>
                </a:solidFill>
              </a:rPr>
              <a:t> </a:t>
            </a:r>
            <a:r>
              <a:rPr lang="ru-RU" sz="1400" dirty="0" err="1">
                <a:solidFill>
                  <a:srgbClr val="FFFF00"/>
                </a:solidFill>
              </a:rPr>
              <a:t>кафедри</a:t>
            </a:r>
            <a:r>
              <a:rPr lang="ru-RU" sz="1400" dirty="0">
                <a:solidFill>
                  <a:srgbClr val="FFFF00"/>
                </a:solidFill>
              </a:rPr>
              <a:t> акушерства та </a:t>
            </a:r>
            <a:r>
              <a:rPr lang="ru-RU" sz="1400" dirty="0" err="1">
                <a:solidFill>
                  <a:srgbClr val="FFFF00"/>
                </a:solidFill>
              </a:rPr>
              <a:t>гінекології</a:t>
            </a:r>
            <a:r>
              <a:rPr lang="ru-RU" sz="1400" dirty="0">
                <a:solidFill>
                  <a:srgbClr val="FFFF00"/>
                </a:solidFill>
              </a:rPr>
              <a:t> №1. З 2015 року – </a:t>
            </a:r>
            <a:r>
              <a:rPr lang="ru-RU" sz="1400" dirty="0" err="1">
                <a:solidFill>
                  <a:srgbClr val="FFFF00"/>
                </a:solidFill>
              </a:rPr>
              <a:t>активний</a:t>
            </a:r>
            <a:r>
              <a:rPr lang="ru-RU" sz="1400" dirty="0">
                <a:solidFill>
                  <a:srgbClr val="FFFF00"/>
                </a:solidFill>
              </a:rPr>
              <a:t> Член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a:t>
            </a:r>
            <a:r>
              <a:rPr lang="ru-RU" sz="1400" dirty="0" err="1">
                <a:solidFill>
                  <a:srgbClr val="FFFF00"/>
                </a:solidFill>
              </a:rPr>
              <a:t>О.А.Киселя</a:t>
            </a:r>
            <a:r>
              <a:rPr lang="ru-RU" sz="1400" dirty="0">
                <a:solidFill>
                  <a:srgbClr val="FFFF00"/>
                </a:solidFill>
              </a:rPr>
              <a:t>. </a:t>
            </a:r>
            <a:r>
              <a:rPr lang="ru-RU" sz="1400" dirty="0" err="1">
                <a:solidFill>
                  <a:srgbClr val="FFFF00"/>
                </a:solidFill>
              </a:rPr>
              <a:t>Виконувала</a:t>
            </a:r>
            <a:r>
              <a:rPr lang="ru-RU" sz="1400" dirty="0">
                <a:solidFill>
                  <a:srgbClr val="FFFF00"/>
                </a:solidFill>
              </a:rPr>
              <a:t> </a:t>
            </a:r>
            <a:r>
              <a:rPr lang="ru-RU" sz="1400" dirty="0" err="1">
                <a:solidFill>
                  <a:srgbClr val="FFFF00"/>
                </a:solidFill>
              </a:rPr>
              <a:t>обов'язки</a:t>
            </a:r>
            <a:r>
              <a:rPr lang="ru-RU" sz="1400" dirty="0">
                <a:solidFill>
                  <a:srgbClr val="FFFF00"/>
                </a:solidFill>
              </a:rPr>
              <a:t> координатора </a:t>
            </a:r>
            <a:r>
              <a:rPr lang="ru-RU" sz="1400" dirty="0" err="1">
                <a:solidFill>
                  <a:srgbClr val="FFFF00"/>
                </a:solidFill>
              </a:rPr>
              <a:t>майстер</a:t>
            </a:r>
            <a:r>
              <a:rPr lang="ru-RU" sz="1400" dirty="0">
                <a:solidFill>
                  <a:srgbClr val="FFFF00"/>
                </a:solidFill>
              </a:rPr>
              <a:t> </a:t>
            </a:r>
            <a:r>
              <a:rPr lang="ru-RU" sz="1400" dirty="0" err="1">
                <a:solidFill>
                  <a:srgbClr val="FFFF00"/>
                </a:solidFill>
              </a:rPr>
              <a:t>класу</a:t>
            </a:r>
            <a:r>
              <a:rPr lang="ru-RU" sz="1400" dirty="0">
                <a:solidFill>
                  <a:srgbClr val="FFFF00"/>
                </a:solidFill>
              </a:rPr>
              <a:t> з акушерства та </a:t>
            </a:r>
            <a:r>
              <a:rPr lang="ru-RU" sz="1400" dirty="0" err="1">
                <a:solidFill>
                  <a:srgbClr val="FFFF00"/>
                </a:solidFill>
              </a:rPr>
              <a:t>гінекології</a:t>
            </a:r>
            <a:r>
              <a:rPr lang="ru-RU" sz="1400" dirty="0">
                <a:solidFill>
                  <a:srgbClr val="FFFF00"/>
                </a:solidFill>
              </a:rPr>
              <a:t> на </a:t>
            </a:r>
            <a:r>
              <a:rPr lang="ru-RU" sz="1400" dirty="0" err="1">
                <a:solidFill>
                  <a:srgbClr val="FFFF00"/>
                </a:solidFill>
              </a:rPr>
              <a:t>щорічній</a:t>
            </a:r>
            <a:r>
              <a:rPr lang="ru-RU" sz="1400" dirty="0">
                <a:solidFill>
                  <a:srgbClr val="FFFF00"/>
                </a:solidFill>
              </a:rPr>
              <a:t> </a:t>
            </a:r>
            <a:r>
              <a:rPr lang="ru-RU" sz="1400" dirty="0" err="1">
                <a:solidFill>
                  <a:srgbClr val="FFFF00"/>
                </a:solidFill>
              </a:rPr>
              <a:t>осінній</a:t>
            </a:r>
            <a:r>
              <a:rPr lang="ru-RU" sz="1400" dirty="0">
                <a:solidFill>
                  <a:srgbClr val="FFFF00"/>
                </a:solidFill>
              </a:rPr>
              <a:t> </a:t>
            </a:r>
            <a:r>
              <a:rPr lang="ru-RU" sz="1400" dirty="0" err="1">
                <a:solidFill>
                  <a:srgbClr val="FFFF00"/>
                </a:solidFill>
              </a:rPr>
              <a:t>науковій</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Молодих</a:t>
            </a:r>
            <a:r>
              <a:rPr lang="ru-RU" sz="1400" dirty="0">
                <a:solidFill>
                  <a:srgbClr val="FFFF00"/>
                </a:solidFill>
              </a:rPr>
              <a:t> </a:t>
            </a:r>
            <a:r>
              <a:rPr lang="ru-RU" sz="1400" dirty="0" err="1">
                <a:solidFill>
                  <a:srgbClr val="FFFF00"/>
                </a:solidFill>
              </a:rPr>
              <a:t>Вчених</a:t>
            </a:r>
            <a:r>
              <a:rPr lang="ru-RU" sz="1400" dirty="0">
                <a:solidFill>
                  <a:srgbClr val="FFFF00"/>
                </a:solidFill>
              </a:rPr>
              <a:t>  2015р. Брала участь, </a:t>
            </a:r>
            <a:r>
              <a:rPr lang="ru-RU" sz="1400" dirty="0" err="1">
                <a:solidFill>
                  <a:srgbClr val="FFFF00"/>
                </a:solidFill>
              </a:rPr>
              <a:t>спільно</a:t>
            </a:r>
            <a:r>
              <a:rPr lang="ru-RU" sz="1400" dirty="0">
                <a:solidFill>
                  <a:srgbClr val="FFFF00"/>
                </a:solidFill>
              </a:rPr>
              <a:t> з </a:t>
            </a:r>
            <a:r>
              <a:rPr lang="ru-RU" sz="1400" dirty="0" err="1">
                <a:solidFill>
                  <a:srgbClr val="FFFF00"/>
                </a:solidFill>
              </a:rPr>
              <a:t>в.о</a:t>
            </a:r>
            <a:r>
              <a:rPr lang="ru-RU" sz="1400" dirty="0">
                <a:solidFill>
                  <a:srgbClr val="FFFF00"/>
                </a:solidFill>
              </a:rPr>
              <a:t>. секретаря  </a:t>
            </a:r>
            <a:r>
              <a:rPr lang="ru-RU" sz="1400" dirty="0" err="1">
                <a:solidFill>
                  <a:srgbClr val="FFFF00"/>
                </a:solidFill>
              </a:rPr>
              <a:t>секції</a:t>
            </a:r>
            <a:r>
              <a:rPr lang="ru-RU" sz="1400" dirty="0">
                <a:solidFill>
                  <a:srgbClr val="FFFF00"/>
                </a:solidFill>
              </a:rPr>
              <a:t> АГ, в </a:t>
            </a:r>
            <a:r>
              <a:rPr lang="ru-RU" sz="1400" dirty="0" err="1">
                <a:solidFill>
                  <a:srgbClr val="FFFF00"/>
                </a:solidFill>
              </a:rPr>
              <a:t>організаційній</a:t>
            </a:r>
            <a:r>
              <a:rPr lang="ru-RU" sz="1400" dirty="0">
                <a:solidFill>
                  <a:srgbClr val="FFFF00"/>
                </a:solidFill>
              </a:rPr>
              <a:t> </a:t>
            </a:r>
            <a:r>
              <a:rPr lang="ru-RU" sz="1400" dirty="0" err="1">
                <a:solidFill>
                  <a:srgbClr val="FFFF00"/>
                </a:solidFill>
              </a:rPr>
              <a:t>роботі</a:t>
            </a:r>
            <a:r>
              <a:rPr lang="ru-RU" sz="1400" dirty="0">
                <a:solidFill>
                  <a:srgbClr val="FFFF00"/>
                </a:solidFill>
              </a:rPr>
              <a:t> в рамках </a:t>
            </a:r>
            <a:r>
              <a:rPr lang="ru-RU" sz="1400" dirty="0" err="1">
                <a:solidFill>
                  <a:srgbClr val="FFFF00"/>
                </a:solidFill>
              </a:rPr>
              <a:t>проведення</a:t>
            </a:r>
            <a:r>
              <a:rPr lang="ru-RU" sz="1400" dirty="0">
                <a:solidFill>
                  <a:srgbClr val="FFFF00"/>
                </a:solidFill>
              </a:rPr>
              <a:t> </a:t>
            </a:r>
            <a:r>
              <a:rPr lang="ru-RU" sz="1400" dirty="0" err="1">
                <a:solidFill>
                  <a:srgbClr val="FFFF00"/>
                </a:solidFill>
              </a:rPr>
              <a:t>Щорічної</a:t>
            </a:r>
            <a:r>
              <a:rPr lang="ru-RU" sz="1400" dirty="0">
                <a:solidFill>
                  <a:srgbClr val="FFFF00"/>
                </a:solidFill>
              </a:rPr>
              <a:t> </a:t>
            </a:r>
            <a:r>
              <a:rPr lang="ru-RU" sz="1400" dirty="0" err="1">
                <a:solidFill>
                  <a:srgbClr val="FFFF00"/>
                </a:solidFill>
              </a:rPr>
              <a:t>медичної</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Молодих</a:t>
            </a:r>
            <a:r>
              <a:rPr lang="ru-RU" sz="1400" dirty="0">
                <a:solidFill>
                  <a:srgbClr val="FFFF00"/>
                </a:solidFill>
              </a:rPr>
              <a:t> </a:t>
            </a:r>
            <a:r>
              <a:rPr lang="ru-RU" sz="1400" dirty="0" err="1">
                <a:solidFill>
                  <a:srgbClr val="FFFF00"/>
                </a:solidFill>
              </a:rPr>
              <a:t>Вчених</a:t>
            </a:r>
            <a:r>
              <a:rPr lang="ru-RU" sz="1400" dirty="0" smtClean="0">
                <a:solidFill>
                  <a:srgbClr val="FFFF00"/>
                </a:solidFill>
              </a:rPr>
              <a:t>.</a:t>
            </a:r>
          </a:p>
          <a:p>
            <a:r>
              <a:rPr lang="ru-RU" sz="1400" dirty="0" smtClean="0">
                <a:solidFill>
                  <a:srgbClr val="FFFF00"/>
                </a:solidFill>
              </a:rPr>
              <a:t> </a:t>
            </a:r>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err="1">
                <a:solidFill>
                  <a:srgbClr val="FFFF00"/>
                </a:solidFill>
              </a:rPr>
              <a:t>Рецепторний</a:t>
            </a:r>
            <a:r>
              <a:rPr lang="ru-RU" sz="1400" dirty="0">
                <a:solidFill>
                  <a:srgbClr val="FFFF00"/>
                </a:solidFill>
              </a:rPr>
              <a:t> статус при раку </a:t>
            </a:r>
            <a:r>
              <a:rPr lang="ru-RU" sz="1400" dirty="0" err="1">
                <a:solidFill>
                  <a:srgbClr val="FFFF00"/>
                </a:solidFill>
              </a:rPr>
              <a:t>ендометрія</a:t>
            </a:r>
            <a:r>
              <a:rPr lang="ru-RU" sz="1400" dirty="0">
                <a:solidFill>
                  <a:srgbClr val="FFFF00"/>
                </a:solidFill>
              </a:rPr>
              <a:t>; </a:t>
            </a:r>
          </a:p>
          <a:p>
            <a:r>
              <a:rPr lang="en-US" sz="1400" dirty="0">
                <a:solidFill>
                  <a:srgbClr val="FFFF00"/>
                </a:solidFill>
              </a:rPr>
              <a:t>o	</a:t>
            </a:r>
            <a:r>
              <a:rPr lang="ru-RU" sz="1400" dirty="0" err="1">
                <a:solidFill>
                  <a:srgbClr val="FFFF00"/>
                </a:solidFill>
              </a:rPr>
              <a:t>Новітні</a:t>
            </a:r>
            <a:r>
              <a:rPr lang="ru-RU" sz="1400" dirty="0">
                <a:solidFill>
                  <a:srgbClr val="FFFF00"/>
                </a:solidFill>
              </a:rPr>
              <a:t> </a:t>
            </a:r>
            <a:r>
              <a:rPr lang="ru-RU" sz="1400" dirty="0" err="1">
                <a:solidFill>
                  <a:srgbClr val="FFFF00"/>
                </a:solidFill>
              </a:rPr>
              <a:t>підходи</a:t>
            </a:r>
            <a:r>
              <a:rPr lang="ru-RU" sz="1400" dirty="0">
                <a:solidFill>
                  <a:srgbClr val="FFFF00"/>
                </a:solidFill>
              </a:rPr>
              <a:t> до </a:t>
            </a:r>
            <a:r>
              <a:rPr lang="ru-RU" sz="1400" dirty="0" err="1">
                <a:solidFill>
                  <a:srgbClr val="FFFF00"/>
                </a:solidFill>
              </a:rPr>
              <a:t>вивчення</a:t>
            </a:r>
            <a:r>
              <a:rPr lang="ru-RU" sz="1400" dirty="0">
                <a:solidFill>
                  <a:srgbClr val="FFFF00"/>
                </a:solidFill>
              </a:rPr>
              <a:t> </a:t>
            </a:r>
            <a:r>
              <a:rPr lang="ru-RU" sz="1400" dirty="0" err="1">
                <a:solidFill>
                  <a:srgbClr val="FFFF00"/>
                </a:solidFill>
              </a:rPr>
              <a:t>питань</a:t>
            </a:r>
            <a:r>
              <a:rPr lang="ru-RU" sz="1400" dirty="0">
                <a:solidFill>
                  <a:srgbClr val="FFFF00"/>
                </a:solidFill>
              </a:rPr>
              <a:t> про </a:t>
            </a:r>
            <a:r>
              <a:rPr lang="ru-RU" sz="1400" dirty="0" err="1">
                <a:solidFill>
                  <a:srgbClr val="FFFF00"/>
                </a:solidFill>
              </a:rPr>
              <a:t>лікування</a:t>
            </a:r>
            <a:r>
              <a:rPr lang="ru-RU" sz="1400" dirty="0">
                <a:solidFill>
                  <a:srgbClr val="FFFF00"/>
                </a:solidFill>
              </a:rPr>
              <a:t> </a:t>
            </a:r>
            <a:r>
              <a:rPr lang="ru-RU" sz="1400" dirty="0" err="1">
                <a:solidFill>
                  <a:srgbClr val="FFFF00"/>
                </a:solidFill>
              </a:rPr>
              <a:t>еклампсії</a:t>
            </a:r>
            <a:r>
              <a:rPr lang="ru-RU" sz="1400" dirty="0">
                <a:solidFill>
                  <a:srgbClr val="FFFF00"/>
                </a:solidFill>
              </a:rPr>
              <a:t>; </a:t>
            </a:r>
          </a:p>
          <a:p>
            <a:r>
              <a:rPr lang="en-US" sz="1400" dirty="0">
                <a:solidFill>
                  <a:srgbClr val="FFFF00"/>
                </a:solidFill>
              </a:rPr>
              <a:t>o	</a:t>
            </a:r>
            <a:r>
              <a:rPr lang="ru-RU" sz="1400" dirty="0" err="1">
                <a:solidFill>
                  <a:srgbClr val="FFFF00"/>
                </a:solidFill>
              </a:rPr>
              <a:t>Застосування</a:t>
            </a:r>
            <a:r>
              <a:rPr lang="ru-RU" sz="1400" dirty="0">
                <a:solidFill>
                  <a:srgbClr val="FFFF00"/>
                </a:solidFill>
              </a:rPr>
              <a:t> </a:t>
            </a:r>
            <a:r>
              <a:rPr lang="ru-RU" sz="1400" dirty="0" err="1">
                <a:solidFill>
                  <a:srgbClr val="FFFF00"/>
                </a:solidFill>
              </a:rPr>
              <a:t>різних</a:t>
            </a:r>
            <a:r>
              <a:rPr lang="ru-RU" sz="1400" dirty="0">
                <a:solidFill>
                  <a:srgbClr val="FFFF00"/>
                </a:solidFill>
              </a:rPr>
              <a:t> схем </a:t>
            </a:r>
            <a:r>
              <a:rPr lang="ru-RU" sz="1400" dirty="0" err="1">
                <a:solidFill>
                  <a:srgbClr val="FFFF00"/>
                </a:solidFill>
              </a:rPr>
              <a:t>лікування</a:t>
            </a:r>
            <a:r>
              <a:rPr lang="ru-RU" sz="1400" dirty="0">
                <a:solidFill>
                  <a:srgbClr val="FFFF00"/>
                </a:solidFill>
              </a:rPr>
              <a:t> у </a:t>
            </a:r>
            <a:r>
              <a:rPr lang="ru-RU" sz="1400" dirty="0" err="1">
                <a:solidFill>
                  <a:srgbClr val="FFFF00"/>
                </a:solidFill>
              </a:rPr>
              <a:t>дітей</a:t>
            </a:r>
            <a:r>
              <a:rPr lang="ru-RU" sz="1400" dirty="0">
                <a:solidFill>
                  <a:srgbClr val="FFFF00"/>
                </a:solidFill>
              </a:rPr>
              <a:t> </a:t>
            </a:r>
            <a:r>
              <a:rPr lang="ru-RU" sz="1400" dirty="0" err="1">
                <a:solidFill>
                  <a:srgbClr val="FFFF00"/>
                </a:solidFill>
              </a:rPr>
              <a:t>дошкільного</a:t>
            </a:r>
            <a:r>
              <a:rPr lang="ru-RU" sz="1400" dirty="0">
                <a:solidFill>
                  <a:srgbClr val="FFFF00"/>
                </a:solidFill>
              </a:rPr>
              <a:t> </a:t>
            </a:r>
            <a:r>
              <a:rPr lang="ru-RU" sz="1400" dirty="0" err="1">
                <a:solidFill>
                  <a:srgbClr val="FFFF00"/>
                </a:solidFill>
              </a:rPr>
              <a:t>віку</a:t>
            </a:r>
            <a:r>
              <a:rPr lang="ru-RU" sz="1400" dirty="0">
                <a:solidFill>
                  <a:srgbClr val="FFFF00"/>
                </a:solidFill>
              </a:rPr>
              <a:t> </a:t>
            </a:r>
            <a:r>
              <a:rPr lang="ru-RU" sz="1400" dirty="0" err="1">
                <a:solidFill>
                  <a:srgbClr val="FFFF00"/>
                </a:solidFill>
              </a:rPr>
              <a:t>хворих</a:t>
            </a:r>
            <a:r>
              <a:rPr lang="ru-RU" sz="1400" dirty="0">
                <a:solidFill>
                  <a:srgbClr val="FFFF00"/>
                </a:solidFill>
              </a:rPr>
              <a:t> на </a:t>
            </a:r>
            <a:r>
              <a:rPr lang="ru-RU" sz="1400" dirty="0" err="1">
                <a:solidFill>
                  <a:srgbClr val="FFFF00"/>
                </a:solidFill>
              </a:rPr>
              <a:t>гострий</a:t>
            </a:r>
            <a:r>
              <a:rPr lang="ru-RU" sz="1400" dirty="0">
                <a:solidFill>
                  <a:srgbClr val="FFFF00"/>
                </a:solidFill>
              </a:rPr>
              <a:t> </a:t>
            </a:r>
            <a:r>
              <a:rPr lang="ru-RU" sz="1400" dirty="0" err="1">
                <a:solidFill>
                  <a:srgbClr val="FFFF00"/>
                </a:solidFill>
              </a:rPr>
              <a:t>обструктивний</a:t>
            </a:r>
            <a:r>
              <a:rPr lang="ru-RU" sz="1400" dirty="0">
                <a:solidFill>
                  <a:srgbClr val="FFFF00"/>
                </a:solidFill>
              </a:rPr>
              <a:t> </a:t>
            </a:r>
            <a:r>
              <a:rPr lang="ru-RU" sz="1400" dirty="0" err="1">
                <a:solidFill>
                  <a:srgbClr val="FFFF00"/>
                </a:solidFill>
              </a:rPr>
              <a:t>бронхіт</a:t>
            </a:r>
            <a:r>
              <a:rPr lang="ru-RU" sz="1400" dirty="0">
                <a:solidFill>
                  <a:srgbClr val="FFFF00"/>
                </a:solidFill>
              </a:rPr>
              <a:t>. </a:t>
            </a:r>
          </a:p>
          <a:p>
            <a:endParaRPr lang="ru-RU" sz="1400" dirty="0">
              <a:solidFill>
                <a:srgbClr val="FFFF00"/>
              </a:solidFill>
            </a:endParaRPr>
          </a:p>
        </p:txBody>
      </p:sp>
      <p:pic>
        <p:nvPicPr>
          <p:cNvPr id="7" name="Рисунок 6" descr="IMG_20151015_162400;.."/>
          <p:cNvPicPr/>
          <p:nvPr/>
        </p:nvPicPr>
        <p:blipFill rotWithShape="1">
          <a:blip r:embed="rId2" cstate="print">
            <a:extLst>
              <a:ext uri="{28A0092B-C50C-407E-A947-70E740481C1C}">
                <a14:useLocalDpi xmlns:a14="http://schemas.microsoft.com/office/drawing/2010/main" val="0"/>
              </a:ext>
            </a:extLst>
          </a:blip>
          <a:srcRect l="19640" t="5209" r="13777"/>
          <a:stretch/>
        </p:blipFill>
        <p:spPr bwMode="auto">
          <a:xfrm>
            <a:off x="6553200" y="2743200"/>
            <a:ext cx="2362200" cy="343789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593921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533998"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Макаєва</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Валентина Федорівна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323987"/>
          </a:xfrm>
          <a:prstGeom prst="rect">
            <a:avLst/>
          </a:prstGeom>
        </p:spPr>
        <p:txBody>
          <a:bodyPr wrap="square">
            <a:spAutoFit/>
          </a:bodyPr>
          <a:lstStyle/>
          <a:p>
            <a:r>
              <a:rPr lang="ru-RU" sz="1400" dirty="0" smtClean="0">
                <a:solidFill>
                  <a:srgbClr val="FFFF00"/>
                </a:solidFill>
              </a:rPr>
              <a:t>Студентка 2 </a:t>
            </a:r>
            <a:r>
              <a:rPr lang="ru-RU" sz="1400" dirty="0">
                <a:solidFill>
                  <a:srgbClr val="FFFF00"/>
                </a:solidFill>
              </a:rPr>
              <a:t>курсу. </a:t>
            </a:r>
            <a:endParaRPr lang="ru-RU" sz="1400" dirty="0" smtClean="0">
              <a:solidFill>
                <a:srgbClr val="FFFF00"/>
              </a:solidFill>
            </a:endParaRPr>
          </a:p>
          <a:p>
            <a:r>
              <a:rPr lang="ru-RU" sz="1400" dirty="0" err="1">
                <a:solidFill>
                  <a:srgbClr val="FFFF00"/>
                </a:solidFill>
              </a:rPr>
              <a:t>Була</a:t>
            </a:r>
            <a:r>
              <a:rPr lang="ru-RU" sz="1400" dirty="0">
                <a:solidFill>
                  <a:srgbClr val="FFFF00"/>
                </a:solidFill>
              </a:rPr>
              <a:t> членом </a:t>
            </a:r>
            <a:r>
              <a:rPr lang="ru-RU" sz="1400" dirty="0" err="1">
                <a:solidFill>
                  <a:srgbClr val="FFFF00"/>
                </a:solidFill>
              </a:rPr>
              <a:t>організаційного</a:t>
            </a:r>
            <a:r>
              <a:rPr lang="ru-RU" sz="1400" dirty="0">
                <a:solidFill>
                  <a:srgbClr val="FFFF00"/>
                </a:solidFill>
              </a:rPr>
              <a:t> </a:t>
            </a:r>
            <a:r>
              <a:rPr lang="ru-RU" sz="1400" dirty="0" err="1">
                <a:solidFill>
                  <a:srgbClr val="FFFF00"/>
                </a:solidFill>
              </a:rPr>
              <a:t>комітету</a:t>
            </a:r>
            <a:r>
              <a:rPr lang="ru-RU" sz="1400" dirty="0">
                <a:solidFill>
                  <a:srgbClr val="FFFF00"/>
                </a:solidFill>
              </a:rPr>
              <a:t> на </a:t>
            </a:r>
            <a:r>
              <a:rPr lang="ru-RU" sz="1400" dirty="0" err="1">
                <a:solidFill>
                  <a:srgbClr val="FFFF00"/>
                </a:solidFill>
              </a:rPr>
              <a:t>конференціях</a:t>
            </a:r>
            <a:r>
              <a:rPr lang="ru-RU" sz="1400" dirty="0">
                <a:solidFill>
                  <a:srgbClr val="FFFF00"/>
                </a:solidFill>
              </a:rPr>
              <a:t> "</a:t>
            </a:r>
            <a:r>
              <a:rPr lang="ru-RU" sz="1400" dirty="0" err="1">
                <a:solidFill>
                  <a:srgbClr val="FFFF00"/>
                </a:solidFill>
              </a:rPr>
              <a:t>Інновації</a:t>
            </a:r>
            <a:r>
              <a:rPr lang="ru-RU" sz="1400" dirty="0">
                <a:solidFill>
                  <a:srgbClr val="FFFF00"/>
                </a:solidFill>
              </a:rPr>
              <a:t> в </a:t>
            </a:r>
            <a:r>
              <a:rPr lang="ru-RU" sz="1400" dirty="0" err="1">
                <a:solidFill>
                  <a:srgbClr val="FFFF00"/>
                </a:solidFill>
              </a:rPr>
              <a:t>стоматології</a:t>
            </a:r>
            <a:r>
              <a:rPr lang="ru-RU" sz="1400" dirty="0">
                <a:solidFill>
                  <a:srgbClr val="FFFF00"/>
                </a:solidFill>
              </a:rPr>
              <a:t> 2015", "</a:t>
            </a:r>
            <a:r>
              <a:rPr lang="en-US" sz="1400" dirty="0" err="1">
                <a:solidFill>
                  <a:srgbClr val="FFFF00"/>
                </a:solidFill>
              </a:rPr>
              <a:t>AYMSConf</a:t>
            </a:r>
            <a:r>
              <a:rPr lang="en-US" sz="1400" dirty="0">
                <a:solidFill>
                  <a:srgbClr val="FFFF00"/>
                </a:solidFill>
              </a:rPr>
              <a:t> 2015 ". </a:t>
            </a:r>
          </a:p>
          <a:p>
            <a:r>
              <a:rPr lang="ru-RU" sz="1400" dirty="0" err="1">
                <a:solidFill>
                  <a:srgbClr val="FFFF00"/>
                </a:solidFill>
              </a:rPr>
              <a:t>Займається</a:t>
            </a:r>
            <a:r>
              <a:rPr lang="ru-RU" sz="1400" dirty="0">
                <a:solidFill>
                  <a:srgbClr val="FFFF00"/>
                </a:solidFill>
              </a:rPr>
              <a:t> на </a:t>
            </a:r>
            <a:r>
              <a:rPr lang="ru-RU" sz="1400" dirty="0" err="1">
                <a:solidFill>
                  <a:srgbClr val="FFFF00"/>
                </a:solidFill>
              </a:rPr>
              <a:t>гуртках</a:t>
            </a:r>
            <a:r>
              <a:rPr lang="ru-RU" sz="1400" dirty="0">
                <a:solidFill>
                  <a:srgbClr val="FFFF00"/>
                </a:solidFill>
              </a:rPr>
              <a:t> </a:t>
            </a:r>
            <a:r>
              <a:rPr lang="ru-RU" sz="1400" dirty="0" err="1">
                <a:solidFill>
                  <a:srgbClr val="FFFF00"/>
                </a:solidFill>
              </a:rPr>
              <a:t>кафедри</a:t>
            </a:r>
            <a:r>
              <a:rPr lang="ru-RU" sz="1400" dirty="0">
                <a:solidFill>
                  <a:srgbClr val="FFFF00"/>
                </a:solidFill>
              </a:rPr>
              <a:t> </a:t>
            </a:r>
            <a:r>
              <a:rPr lang="ru-RU" sz="1400" dirty="0" err="1">
                <a:solidFill>
                  <a:srgbClr val="FFFF00"/>
                </a:solidFill>
              </a:rPr>
              <a:t>ортопедичної</a:t>
            </a:r>
            <a:r>
              <a:rPr lang="ru-RU" sz="1400" dirty="0">
                <a:solidFill>
                  <a:srgbClr val="FFFF00"/>
                </a:solidFill>
              </a:rPr>
              <a:t> </a:t>
            </a:r>
            <a:r>
              <a:rPr lang="ru-RU" sz="1400" dirty="0" err="1">
                <a:solidFill>
                  <a:srgbClr val="FFFF00"/>
                </a:solidFill>
              </a:rPr>
              <a:t>стоматології</a:t>
            </a:r>
            <a:r>
              <a:rPr lang="ru-RU" sz="1400" dirty="0">
                <a:solidFill>
                  <a:srgbClr val="FFFF00"/>
                </a:solidFill>
              </a:rPr>
              <a:t> і </a:t>
            </a:r>
            <a:r>
              <a:rPr lang="ru-RU" sz="1400" dirty="0" err="1">
                <a:solidFill>
                  <a:srgbClr val="FFFF00"/>
                </a:solidFill>
              </a:rPr>
              <a:t>дитячої</a:t>
            </a:r>
            <a:r>
              <a:rPr lang="ru-RU" sz="1400" dirty="0">
                <a:solidFill>
                  <a:srgbClr val="FFFF00"/>
                </a:solidFill>
              </a:rPr>
              <a:t> </a:t>
            </a:r>
            <a:r>
              <a:rPr lang="ru-RU" sz="1400" dirty="0" err="1">
                <a:solidFill>
                  <a:srgbClr val="FFFF00"/>
                </a:solidFill>
              </a:rPr>
              <a:t>стоматології</a:t>
            </a:r>
            <a:r>
              <a:rPr lang="ru-RU" sz="1400" dirty="0">
                <a:solidFill>
                  <a:srgbClr val="FFFF00"/>
                </a:solidFill>
              </a:rPr>
              <a:t>. </a:t>
            </a:r>
          </a:p>
          <a:p>
            <a:r>
              <a:rPr lang="ru-RU" sz="1400" dirty="0">
                <a:solidFill>
                  <a:srgbClr val="FFFF00"/>
                </a:solidFill>
              </a:rPr>
              <a:t>З 2015 року є </a:t>
            </a:r>
            <a:r>
              <a:rPr lang="ru-RU" sz="1400" dirty="0" err="1">
                <a:solidFill>
                  <a:srgbClr val="FFFF00"/>
                </a:solidFill>
              </a:rPr>
              <a:t>в.о</a:t>
            </a:r>
            <a:r>
              <a:rPr lang="ru-RU" sz="1400" dirty="0">
                <a:solidFill>
                  <a:srgbClr val="FFFF00"/>
                </a:solidFill>
              </a:rPr>
              <a:t>. </a:t>
            </a:r>
            <a:r>
              <a:rPr lang="ru-RU" sz="1400" dirty="0" err="1">
                <a:solidFill>
                  <a:srgbClr val="FFFF00"/>
                </a:solidFill>
              </a:rPr>
              <a:t>Голови</a:t>
            </a:r>
            <a:r>
              <a:rPr lang="ru-RU" sz="1400" dirty="0">
                <a:solidFill>
                  <a:srgbClr val="FFFF00"/>
                </a:solidFill>
              </a:rPr>
              <a:t> </a:t>
            </a:r>
            <a:r>
              <a:rPr lang="ru-RU" sz="1400" dirty="0" err="1">
                <a:solidFill>
                  <a:srgbClr val="FFFF00"/>
                </a:solidFill>
              </a:rPr>
              <a:t>відділення</a:t>
            </a:r>
            <a:r>
              <a:rPr lang="ru-RU" sz="1400" dirty="0">
                <a:solidFill>
                  <a:srgbClr val="FFFF00"/>
                </a:solidFill>
              </a:rPr>
              <a:t> </a:t>
            </a:r>
            <a:r>
              <a:rPr lang="ru-RU" sz="1400" dirty="0" err="1">
                <a:solidFill>
                  <a:srgbClr val="FFFF00"/>
                </a:solidFill>
              </a:rPr>
              <a:t>стоматологічних</a:t>
            </a:r>
            <a:r>
              <a:rPr lang="ru-RU" sz="1400" dirty="0">
                <a:solidFill>
                  <a:srgbClr val="FFFF00"/>
                </a:solidFill>
              </a:rPr>
              <a:t> </a:t>
            </a:r>
            <a:r>
              <a:rPr lang="ru-RU" sz="1400" dirty="0" err="1">
                <a:solidFill>
                  <a:srgbClr val="FFFF00"/>
                </a:solidFill>
              </a:rPr>
              <a:t>дисциплін</a:t>
            </a:r>
            <a:r>
              <a:rPr lang="ru-RU" sz="1400" dirty="0">
                <a:solidFill>
                  <a:srgbClr val="FFFF00"/>
                </a:solidFill>
              </a:rPr>
              <a:t>. Є головою </a:t>
            </a:r>
            <a:r>
              <a:rPr lang="ru-RU" sz="1400" dirty="0" err="1">
                <a:solidFill>
                  <a:srgbClr val="FFFF00"/>
                </a:solidFill>
              </a:rPr>
              <a:t>організаційного</a:t>
            </a:r>
            <a:r>
              <a:rPr lang="ru-RU" sz="1400" dirty="0">
                <a:solidFill>
                  <a:srgbClr val="FFFF00"/>
                </a:solidFill>
              </a:rPr>
              <a:t> </a:t>
            </a:r>
            <a:r>
              <a:rPr lang="ru-RU" sz="1400" dirty="0" err="1">
                <a:solidFill>
                  <a:srgbClr val="FFFF00"/>
                </a:solidFill>
              </a:rPr>
              <a:t>комітету</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Інновації</a:t>
            </a:r>
            <a:r>
              <a:rPr lang="ru-RU" sz="1400" dirty="0">
                <a:solidFill>
                  <a:srgbClr val="FFFF00"/>
                </a:solidFill>
              </a:rPr>
              <a:t> в </a:t>
            </a:r>
            <a:r>
              <a:rPr lang="ru-RU" sz="1400" dirty="0" err="1">
                <a:solidFill>
                  <a:srgbClr val="FFFF00"/>
                </a:solidFill>
              </a:rPr>
              <a:t>стоматології</a:t>
            </a:r>
            <a:r>
              <a:rPr lang="ru-RU" sz="1400" dirty="0">
                <a:solidFill>
                  <a:srgbClr val="FFFF00"/>
                </a:solidFill>
              </a:rPr>
              <a:t> 2016", </a:t>
            </a:r>
            <a:r>
              <a:rPr lang="ru-RU" sz="1400" dirty="0" err="1">
                <a:solidFill>
                  <a:srgbClr val="FFFF00"/>
                </a:solidFill>
              </a:rPr>
              <a:t>приймає</a:t>
            </a:r>
            <a:r>
              <a:rPr lang="ru-RU" sz="1400" dirty="0">
                <a:solidFill>
                  <a:srgbClr val="FFFF00"/>
                </a:solidFill>
              </a:rPr>
              <a:t> участь в </a:t>
            </a:r>
            <a:r>
              <a:rPr lang="ru-RU" sz="1400" dirty="0" err="1">
                <a:solidFill>
                  <a:srgbClr val="FFFF00"/>
                </a:solidFill>
              </a:rPr>
              <a:t>проведенні</a:t>
            </a:r>
            <a:r>
              <a:rPr lang="ru-RU" sz="1400" dirty="0">
                <a:solidFill>
                  <a:srgbClr val="FFFF00"/>
                </a:solidFill>
              </a:rPr>
              <a:t> </a:t>
            </a:r>
            <a:r>
              <a:rPr lang="ru-RU" sz="1400" dirty="0" err="1">
                <a:solidFill>
                  <a:srgbClr val="FFFF00"/>
                </a:solidFill>
              </a:rPr>
              <a:t>конференції</a:t>
            </a:r>
            <a:r>
              <a:rPr lang="ru-RU" sz="1400" dirty="0">
                <a:solidFill>
                  <a:srgbClr val="FFFF00"/>
                </a:solidFill>
              </a:rPr>
              <a:t> "</a:t>
            </a:r>
            <a:r>
              <a:rPr lang="ru-RU" sz="1400" dirty="0" err="1">
                <a:solidFill>
                  <a:srgbClr val="FFFF00"/>
                </a:solidFill>
              </a:rPr>
              <a:t>Спеціальні</a:t>
            </a:r>
            <a:r>
              <a:rPr lang="ru-RU" sz="1400" dirty="0">
                <a:solidFill>
                  <a:srgbClr val="FFFF00"/>
                </a:solidFill>
              </a:rPr>
              <a:t> </a:t>
            </a:r>
            <a:r>
              <a:rPr lang="ru-RU" sz="1400" dirty="0" err="1">
                <a:solidFill>
                  <a:srgbClr val="FFFF00"/>
                </a:solidFill>
              </a:rPr>
              <a:t>питання</a:t>
            </a:r>
            <a:r>
              <a:rPr lang="ru-RU" sz="1400" dirty="0">
                <a:solidFill>
                  <a:srgbClr val="FFFF00"/>
                </a:solidFill>
              </a:rPr>
              <a:t> </a:t>
            </a:r>
            <a:r>
              <a:rPr lang="ru-RU" sz="1400" dirty="0" err="1">
                <a:solidFill>
                  <a:srgbClr val="FFFF00"/>
                </a:solidFill>
              </a:rPr>
              <a:t>діагностики</a:t>
            </a:r>
            <a:r>
              <a:rPr lang="ru-RU" sz="1400" dirty="0">
                <a:solidFill>
                  <a:srgbClr val="FFFF00"/>
                </a:solidFill>
              </a:rPr>
              <a:t> та </a:t>
            </a:r>
            <a:r>
              <a:rPr lang="ru-RU" sz="1400" dirty="0" err="1">
                <a:solidFill>
                  <a:srgbClr val="FFFF00"/>
                </a:solidFill>
              </a:rPr>
              <a:t>лікування</a:t>
            </a:r>
            <a:r>
              <a:rPr lang="ru-RU" sz="1400" dirty="0">
                <a:solidFill>
                  <a:srgbClr val="FFFF00"/>
                </a:solidFill>
              </a:rPr>
              <a:t> </a:t>
            </a:r>
            <a:r>
              <a:rPr lang="ru-RU" sz="1400" dirty="0" err="1">
                <a:solidFill>
                  <a:srgbClr val="FFFF00"/>
                </a:solidFill>
              </a:rPr>
              <a:t>захворювань</a:t>
            </a:r>
            <a:r>
              <a:rPr lang="ru-RU" sz="1400" dirty="0">
                <a:solidFill>
                  <a:srgbClr val="FFFF00"/>
                </a:solidFill>
              </a:rPr>
              <a:t> ЛОР-</a:t>
            </a:r>
            <a:r>
              <a:rPr lang="ru-RU" sz="1400" dirty="0" err="1">
                <a:solidFill>
                  <a:srgbClr val="FFFF00"/>
                </a:solidFill>
              </a:rPr>
              <a:t>органів</a:t>
            </a:r>
            <a:r>
              <a:rPr lang="ru-RU" sz="1400" dirty="0">
                <a:solidFill>
                  <a:srgbClr val="FFFF00"/>
                </a:solidFill>
              </a:rPr>
              <a:t>, </a:t>
            </a:r>
            <a:r>
              <a:rPr lang="ru-RU" sz="1400" dirty="0" err="1">
                <a:solidFill>
                  <a:srgbClr val="FFFF00"/>
                </a:solidFill>
              </a:rPr>
              <a:t>краніофаціальної</a:t>
            </a:r>
            <a:r>
              <a:rPr lang="ru-RU" sz="1400" dirty="0">
                <a:solidFill>
                  <a:srgbClr val="FFFF00"/>
                </a:solidFill>
              </a:rPr>
              <a:t> </a:t>
            </a:r>
            <a:r>
              <a:rPr lang="ru-RU" sz="1400" dirty="0" err="1">
                <a:solidFill>
                  <a:srgbClr val="FFFF00"/>
                </a:solidFill>
              </a:rPr>
              <a:t>ділянки</a:t>
            </a:r>
            <a:r>
              <a:rPr lang="ru-RU" sz="1400" dirty="0">
                <a:solidFill>
                  <a:srgbClr val="FFFF00"/>
                </a:solidFill>
              </a:rPr>
              <a:t> та органа </a:t>
            </a:r>
            <a:r>
              <a:rPr lang="ru-RU" sz="1400" dirty="0" err="1">
                <a:solidFill>
                  <a:srgbClr val="FFFF00"/>
                </a:solidFill>
              </a:rPr>
              <a:t>зору</a:t>
            </a:r>
            <a:r>
              <a:rPr lang="ru-RU" sz="1400" dirty="0">
                <a:solidFill>
                  <a:srgbClr val="FFFF00"/>
                </a:solidFill>
              </a:rPr>
              <a:t>". </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err="1">
                <a:solidFill>
                  <a:srgbClr val="FFFF00"/>
                </a:solidFill>
              </a:rPr>
              <a:t>Фотографування</a:t>
            </a:r>
            <a:r>
              <a:rPr lang="ru-RU" sz="1400" dirty="0">
                <a:solidFill>
                  <a:srgbClr val="FFFF00"/>
                </a:solidFill>
              </a:rPr>
              <a:t> в </a:t>
            </a:r>
            <a:r>
              <a:rPr lang="ru-RU" sz="1400" dirty="0" err="1">
                <a:solidFill>
                  <a:srgbClr val="FFFF00"/>
                </a:solidFill>
              </a:rPr>
              <a:t>дитячій</a:t>
            </a:r>
            <a:r>
              <a:rPr lang="ru-RU" sz="1400" dirty="0">
                <a:solidFill>
                  <a:srgbClr val="FFFF00"/>
                </a:solidFill>
              </a:rPr>
              <a:t> </a:t>
            </a:r>
            <a:r>
              <a:rPr lang="ru-RU" sz="1400" dirty="0" err="1">
                <a:solidFill>
                  <a:srgbClr val="FFFF00"/>
                </a:solidFill>
              </a:rPr>
              <a:t>стоматології</a:t>
            </a:r>
            <a:r>
              <a:rPr lang="ru-RU" sz="1400" dirty="0">
                <a:solidFill>
                  <a:srgbClr val="FFFF00"/>
                </a:solidFill>
              </a:rPr>
              <a:t>; </a:t>
            </a:r>
          </a:p>
          <a:p>
            <a:r>
              <a:rPr lang="en-US" sz="1400" dirty="0">
                <a:solidFill>
                  <a:srgbClr val="FFFF00"/>
                </a:solidFill>
              </a:rPr>
              <a:t>o	</a:t>
            </a:r>
            <a:r>
              <a:rPr lang="ru-RU" sz="1400" dirty="0" err="1">
                <a:solidFill>
                  <a:srgbClr val="FFFF00"/>
                </a:solidFill>
              </a:rPr>
              <a:t>Порівняльне</a:t>
            </a:r>
            <a:r>
              <a:rPr lang="ru-RU" sz="1400" dirty="0">
                <a:solidFill>
                  <a:srgbClr val="FFFF00"/>
                </a:solidFill>
              </a:rPr>
              <a:t> </a:t>
            </a:r>
            <a:r>
              <a:rPr lang="ru-RU" sz="1400" dirty="0" err="1">
                <a:solidFill>
                  <a:srgbClr val="FFFF00"/>
                </a:solidFill>
              </a:rPr>
              <a:t>вивчення</a:t>
            </a:r>
            <a:r>
              <a:rPr lang="ru-RU" sz="1400" dirty="0">
                <a:solidFill>
                  <a:srgbClr val="FFFF00"/>
                </a:solidFill>
              </a:rPr>
              <a:t> </a:t>
            </a:r>
            <a:r>
              <a:rPr lang="ru-RU" sz="1400" dirty="0" err="1">
                <a:solidFill>
                  <a:srgbClr val="FFFF00"/>
                </a:solidFill>
              </a:rPr>
              <a:t>різних</a:t>
            </a:r>
            <a:r>
              <a:rPr lang="ru-RU" sz="1400" dirty="0">
                <a:solidFill>
                  <a:srgbClr val="FFFF00"/>
                </a:solidFill>
              </a:rPr>
              <a:t> </a:t>
            </a:r>
            <a:r>
              <a:rPr lang="ru-RU" sz="1400" dirty="0" err="1">
                <a:solidFill>
                  <a:srgbClr val="FFFF00"/>
                </a:solidFill>
              </a:rPr>
              <a:t>способів</a:t>
            </a:r>
            <a:r>
              <a:rPr lang="ru-RU" sz="1400" dirty="0">
                <a:solidFill>
                  <a:srgbClr val="FFFF00"/>
                </a:solidFill>
              </a:rPr>
              <a:t> </a:t>
            </a:r>
            <a:r>
              <a:rPr lang="ru-RU" sz="1400" dirty="0" err="1">
                <a:solidFill>
                  <a:srgbClr val="FFFF00"/>
                </a:solidFill>
              </a:rPr>
              <a:t>формування</a:t>
            </a:r>
            <a:r>
              <a:rPr lang="ru-RU" sz="1400" dirty="0">
                <a:solidFill>
                  <a:srgbClr val="FFFF00"/>
                </a:solidFill>
              </a:rPr>
              <a:t> ясен у </a:t>
            </a:r>
            <a:r>
              <a:rPr lang="ru-RU" sz="1400" dirty="0" err="1">
                <a:solidFill>
                  <a:srgbClr val="FFFF00"/>
                </a:solidFill>
              </a:rPr>
              <a:t>пришийковій</a:t>
            </a:r>
            <a:r>
              <a:rPr lang="ru-RU" sz="1400" dirty="0">
                <a:solidFill>
                  <a:srgbClr val="FFFF00"/>
                </a:solidFill>
              </a:rPr>
              <a:t> </a:t>
            </a:r>
            <a:r>
              <a:rPr lang="ru-RU" sz="1400" dirty="0" err="1">
                <a:solidFill>
                  <a:srgbClr val="FFFF00"/>
                </a:solidFill>
              </a:rPr>
              <a:t>частині</a:t>
            </a:r>
            <a:r>
              <a:rPr lang="ru-RU" sz="1400" dirty="0">
                <a:solidFill>
                  <a:srgbClr val="FFFF00"/>
                </a:solidFill>
              </a:rPr>
              <a:t> </a:t>
            </a:r>
            <a:r>
              <a:rPr lang="ru-RU" sz="1400" dirty="0" err="1">
                <a:solidFill>
                  <a:srgbClr val="FFFF00"/>
                </a:solidFill>
              </a:rPr>
              <a:t>дентальних</a:t>
            </a:r>
            <a:r>
              <a:rPr lang="ru-RU" sz="1400" dirty="0">
                <a:solidFill>
                  <a:srgbClr val="FFFF00"/>
                </a:solidFill>
              </a:rPr>
              <a:t> </a:t>
            </a:r>
            <a:r>
              <a:rPr lang="ru-RU" sz="1400" dirty="0" err="1">
                <a:solidFill>
                  <a:srgbClr val="FFFF00"/>
                </a:solidFill>
              </a:rPr>
              <a:t>імплантатів</a:t>
            </a:r>
            <a:r>
              <a:rPr lang="ru-RU" sz="1400" dirty="0">
                <a:solidFill>
                  <a:srgbClr val="FFFF00"/>
                </a:solidFill>
              </a:rPr>
              <a:t>.</a:t>
            </a:r>
          </a:p>
          <a:p>
            <a:endParaRPr lang="ru-RU" sz="1400" dirty="0">
              <a:solidFill>
                <a:srgbClr val="FFFF00"/>
              </a:solidFill>
            </a:endParaRPr>
          </a:p>
        </p:txBody>
      </p:sp>
      <p:pic>
        <p:nvPicPr>
          <p:cNvPr id="6" name="Рисунок 5" descr="C:\Users\Sophia\Desktop\СНТ\Загальні збори 2016\Макаєва.jpg"/>
          <p:cNvPicPr/>
          <p:nvPr/>
        </p:nvPicPr>
        <p:blipFill rotWithShape="1">
          <a:blip r:embed="rId2" cstate="print">
            <a:extLst>
              <a:ext uri="{28A0092B-C50C-407E-A947-70E740481C1C}">
                <a14:useLocalDpi xmlns:a14="http://schemas.microsoft.com/office/drawing/2010/main" val="0"/>
              </a:ext>
            </a:extLst>
          </a:blip>
          <a:srcRect l="14322" t="501" r="7180"/>
          <a:stretch/>
        </p:blipFill>
        <p:spPr bwMode="auto">
          <a:xfrm>
            <a:off x="6553200" y="2667000"/>
            <a:ext cx="2419350" cy="337248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1708049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054123"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Мамедов</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Рашад</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Васифович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3970318"/>
          </a:xfrm>
          <a:prstGeom prst="rect">
            <a:avLst/>
          </a:prstGeom>
        </p:spPr>
        <p:txBody>
          <a:bodyPr wrap="square">
            <a:spAutoFit/>
          </a:bodyPr>
          <a:lstStyle/>
          <a:p>
            <a:r>
              <a:rPr lang="ru-RU" sz="1400" dirty="0" smtClean="0">
                <a:solidFill>
                  <a:srgbClr val="FFFF00"/>
                </a:solidFill>
              </a:rPr>
              <a:t>Студент 4 </a:t>
            </a:r>
            <a:r>
              <a:rPr lang="ru-RU" sz="1400" dirty="0">
                <a:solidFill>
                  <a:srgbClr val="FFFF00"/>
                </a:solidFill>
              </a:rPr>
              <a:t>курсу. </a:t>
            </a:r>
            <a:endParaRPr lang="ru-RU" sz="1400" dirty="0" smtClean="0">
              <a:solidFill>
                <a:srgbClr val="FFFF00"/>
              </a:solidFill>
            </a:endParaRPr>
          </a:p>
          <a:p>
            <a:r>
              <a:rPr lang="ru-RU" sz="1400" dirty="0" err="1">
                <a:solidFill>
                  <a:srgbClr val="FFFF00"/>
                </a:solidFill>
              </a:rPr>
              <a:t>Бере</a:t>
            </a:r>
            <a:r>
              <a:rPr lang="ru-RU" sz="1400" dirty="0">
                <a:solidFill>
                  <a:srgbClr val="FFFF00"/>
                </a:solidFill>
              </a:rPr>
              <a:t> </a:t>
            </a:r>
            <a:r>
              <a:rPr lang="ru-RU" sz="1400" dirty="0" err="1">
                <a:solidFill>
                  <a:srgbClr val="FFFF00"/>
                </a:solidFill>
              </a:rPr>
              <a:t>активну</a:t>
            </a:r>
            <a:r>
              <a:rPr lang="ru-RU" sz="1400" dirty="0">
                <a:solidFill>
                  <a:srgbClr val="FFFF00"/>
                </a:solidFill>
              </a:rPr>
              <a:t> участь у </a:t>
            </a:r>
            <a:r>
              <a:rPr lang="ru-RU" sz="1400" dirty="0" err="1">
                <a:solidFill>
                  <a:srgbClr val="FFFF00"/>
                </a:solidFill>
              </a:rPr>
              <a:t>науковому</a:t>
            </a:r>
            <a:r>
              <a:rPr lang="ru-RU" sz="1400" dirty="0">
                <a:solidFill>
                  <a:srgbClr val="FFFF00"/>
                </a:solidFill>
              </a:rPr>
              <a:t> </a:t>
            </a:r>
            <a:r>
              <a:rPr lang="ru-RU" sz="1400" dirty="0" err="1">
                <a:solidFill>
                  <a:srgbClr val="FFFF00"/>
                </a:solidFill>
              </a:rPr>
              <a:t>житті</a:t>
            </a:r>
            <a:r>
              <a:rPr lang="ru-RU" sz="1400" dirty="0">
                <a:solidFill>
                  <a:srgbClr val="FFFF00"/>
                </a:solidFill>
              </a:rPr>
              <a:t> </a:t>
            </a:r>
            <a:r>
              <a:rPr lang="ru-RU" sz="1400" dirty="0" err="1">
                <a:solidFill>
                  <a:srgbClr val="FFFF00"/>
                </a:solidFill>
              </a:rPr>
              <a:t>університету</a:t>
            </a:r>
            <a:r>
              <a:rPr lang="ru-RU" sz="1400" dirty="0">
                <a:solidFill>
                  <a:srgbClr val="FFFF00"/>
                </a:solidFill>
              </a:rPr>
              <a:t>, </a:t>
            </a:r>
            <a:r>
              <a:rPr lang="ru-RU" sz="1400" dirty="0" err="1">
                <a:solidFill>
                  <a:srgbClr val="FFFF00"/>
                </a:solidFill>
              </a:rPr>
              <a:t>займається</a:t>
            </a:r>
            <a:r>
              <a:rPr lang="ru-RU" sz="1400" dirty="0">
                <a:solidFill>
                  <a:srgbClr val="FFFF00"/>
                </a:solidFill>
              </a:rPr>
              <a:t> на </a:t>
            </a:r>
            <a:r>
              <a:rPr lang="ru-RU" sz="1400" dirty="0" err="1">
                <a:solidFill>
                  <a:srgbClr val="FFFF00"/>
                </a:solidFill>
              </a:rPr>
              <a:t>гуртках</a:t>
            </a:r>
            <a:r>
              <a:rPr lang="ru-RU" sz="1400" dirty="0">
                <a:solidFill>
                  <a:srgbClr val="FFFF00"/>
                </a:solidFill>
              </a:rPr>
              <a:t> кафедр, </a:t>
            </a:r>
            <a:r>
              <a:rPr lang="ru-RU" sz="1400" dirty="0" err="1">
                <a:solidFill>
                  <a:srgbClr val="FFFF00"/>
                </a:solidFill>
              </a:rPr>
              <a:t>дитячої</a:t>
            </a:r>
            <a:r>
              <a:rPr lang="ru-RU" sz="1400" dirty="0">
                <a:solidFill>
                  <a:srgbClr val="FFFF00"/>
                </a:solidFill>
              </a:rPr>
              <a:t> </a:t>
            </a:r>
            <a:r>
              <a:rPr lang="ru-RU" sz="1400" dirty="0" err="1">
                <a:solidFill>
                  <a:srgbClr val="FFFF00"/>
                </a:solidFill>
              </a:rPr>
              <a:t>хірургії</a:t>
            </a:r>
            <a:r>
              <a:rPr lang="ru-RU" sz="1400" dirty="0">
                <a:solidFill>
                  <a:srgbClr val="FFFF00"/>
                </a:solidFill>
              </a:rPr>
              <a:t>, </a:t>
            </a:r>
            <a:r>
              <a:rPr lang="ru-RU" sz="1400" dirty="0" err="1">
                <a:solidFill>
                  <a:srgbClr val="FFFF00"/>
                </a:solidFill>
              </a:rPr>
              <a:t>фізіології</a:t>
            </a:r>
            <a:r>
              <a:rPr lang="ru-RU" sz="1400" dirty="0">
                <a:solidFill>
                  <a:srgbClr val="FFFF00"/>
                </a:solidFill>
              </a:rPr>
              <a:t>, </a:t>
            </a:r>
            <a:r>
              <a:rPr lang="ru-RU" sz="1400" dirty="0" err="1">
                <a:solidFill>
                  <a:srgbClr val="FFFF00"/>
                </a:solidFill>
              </a:rPr>
              <a:t>радіаційної</a:t>
            </a:r>
            <a:r>
              <a:rPr lang="ru-RU" sz="1400" dirty="0">
                <a:solidFill>
                  <a:srgbClr val="FFFF00"/>
                </a:solidFill>
              </a:rPr>
              <a:t> </a:t>
            </a:r>
            <a:r>
              <a:rPr lang="ru-RU" sz="1400" dirty="0" err="1">
                <a:solidFill>
                  <a:srgbClr val="FFFF00"/>
                </a:solidFill>
              </a:rPr>
              <a:t>медицини</a:t>
            </a:r>
            <a:r>
              <a:rPr lang="ru-RU" sz="1400" dirty="0">
                <a:solidFill>
                  <a:srgbClr val="FFFF00"/>
                </a:solidFill>
              </a:rPr>
              <a:t> та на </a:t>
            </a:r>
            <a:r>
              <a:rPr lang="ru-RU" sz="1400" dirty="0" err="1">
                <a:solidFill>
                  <a:srgbClr val="FFFF00"/>
                </a:solidFill>
              </a:rPr>
              <a:t>гуртку</a:t>
            </a:r>
            <a:r>
              <a:rPr lang="ru-RU" sz="1400" dirty="0">
                <a:solidFill>
                  <a:srgbClr val="FFFF00"/>
                </a:solidFill>
              </a:rPr>
              <a:t> з </a:t>
            </a:r>
            <a:r>
              <a:rPr lang="ru-RU" sz="1400" dirty="0" err="1">
                <a:solidFill>
                  <a:srgbClr val="FFFF00"/>
                </a:solidFill>
              </a:rPr>
              <a:t>хірургії</a:t>
            </a:r>
            <a:r>
              <a:rPr lang="ru-RU" sz="1400" dirty="0">
                <a:solidFill>
                  <a:srgbClr val="FFFF00"/>
                </a:solidFill>
              </a:rPr>
              <a:t> "</a:t>
            </a:r>
            <a:r>
              <a:rPr lang="en-US" sz="1400" dirty="0" err="1">
                <a:solidFill>
                  <a:srgbClr val="FFFF00"/>
                </a:solidFill>
              </a:rPr>
              <a:t>Armata</a:t>
            </a:r>
            <a:r>
              <a:rPr lang="en-US" sz="1400" dirty="0">
                <a:solidFill>
                  <a:srgbClr val="FFFF00"/>
                </a:solidFill>
              </a:rPr>
              <a:t> </a:t>
            </a:r>
            <a:r>
              <a:rPr lang="en-US" sz="1400" dirty="0" err="1">
                <a:solidFill>
                  <a:srgbClr val="FFFF00"/>
                </a:solidFill>
              </a:rPr>
              <a:t>manus</a:t>
            </a:r>
            <a:r>
              <a:rPr lang="en-US" sz="1400" dirty="0">
                <a:solidFill>
                  <a:srgbClr val="FFFF00"/>
                </a:solidFill>
              </a:rPr>
              <a:t>", </a:t>
            </a:r>
            <a:r>
              <a:rPr lang="ru-RU" sz="1400" dirty="0" err="1">
                <a:solidFill>
                  <a:srgbClr val="FFFF00"/>
                </a:solidFill>
              </a:rPr>
              <a:t>який</a:t>
            </a:r>
            <a:r>
              <a:rPr lang="ru-RU" sz="1400" dirty="0">
                <a:solidFill>
                  <a:srgbClr val="FFFF00"/>
                </a:solidFill>
              </a:rPr>
              <a:t> </a:t>
            </a:r>
            <a:r>
              <a:rPr lang="ru-RU" sz="1400" dirty="0" err="1">
                <a:solidFill>
                  <a:srgbClr val="FFFF00"/>
                </a:solidFill>
              </a:rPr>
              <a:t>працює</a:t>
            </a:r>
            <a:r>
              <a:rPr lang="ru-RU" sz="1400" dirty="0">
                <a:solidFill>
                  <a:srgbClr val="FFFF00"/>
                </a:solidFill>
              </a:rPr>
              <a:t> на </a:t>
            </a:r>
            <a:r>
              <a:rPr lang="ru-RU" sz="1400" dirty="0" err="1">
                <a:solidFill>
                  <a:srgbClr val="FFFF00"/>
                </a:solidFill>
              </a:rPr>
              <a:t>базі</a:t>
            </a:r>
            <a:r>
              <a:rPr lang="ru-RU" sz="1400" dirty="0">
                <a:solidFill>
                  <a:srgbClr val="FFFF00"/>
                </a:solidFill>
              </a:rPr>
              <a:t> </a:t>
            </a:r>
            <a:r>
              <a:rPr lang="ru-RU" sz="1400" dirty="0" err="1">
                <a:solidFill>
                  <a:srgbClr val="FFFF00"/>
                </a:solidFill>
              </a:rPr>
              <a:t>кафедри</a:t>
            </a:r>
            <a:r>
              <a:rPr lang="ru-RU" sz="1400" dirty="0">
                <a:solidFill>
                  <a:srgbClr val="FFFF00"/>
                </a:solidFill>
              </a:rPr>
              <a:t> </a:t>
            </a:r>
            <a:r>
              <a:rPr lang="ru-RU" sz="1400" dirty="0" err="1">
                <a:solidFill>
                  <a:srgbClr val="FFFF00"/>
                </a:solidFill>
              </a:rPr>
              <a:t>оперативної</a:t>
            </a:r>
            <a:r>
              <a:rPr lang="ru-RU" sz="1400" dirty="0">
                <a:solidFill>
                  <a:srgbClr val="FFFF00"/>
                </a:solidFill>
              </a:rPr>
              <a:t> </a:t>
            </a:r>
            <a:r>
              <a:rPr lang="ru-RU" sz="1400" dirty="0" err="1">
                <a:solidFill>
                  <a:srgbClr val="FFFF00"/>
                </a:solidFill>
              </a:rPr>
              <a:t>хірургії</a:t>
            </a:r>
            <a:r>
              <a:rPr lang="ru-RU" sz="1400" dirty="0">
                <a:solidFill>
                  <a:srgbClr val="FFFF00"/>
                </a:solidFill>
              </a:rPr>
              <a:t> та </a:t>
            </a:r>
            <a:r>
              <a:rPr lang="ru-RU" sz="1400" dirty="0" err="1">
                <a:solidFill>
                  <a:srgbClr val="FFFF00"/>
                </a:solidFill>
              </a:rPr>
              <a:t>топографічної</a:t>
            </a:r>
            <a:r>
              <a:rPr lang="ru-RU" sz="1400" dirty="0">
                <a:solidFill>
                  <a:srgbClr val="FFFF00"/>
                </a:solidFill>
              </a:rPr>
              <a:t> </a:t>
            </a:r>
            <a:r>
              <a:rPr lang="ru-RU" sz="1400" dirty="0" err="1">
                <a:solidFill>
                  <a:srgbClr val="FFFF00"/>
                </a:solidFill>
              </a:rPr>
              <a:t>анатомії</a:t>
            </a:r>
            <a:r>
              <a:rPr lang="ru-RU" sz="1400" dirty="0">
                <a:solidFill>
                  <a:srgbClr val="FFFF00"/>
                </a:solidFill>
              </a:rPr>
              <a:t>. Автор 7 </a:t>
            </a:r>
            <a:r>
              <a:rPr lang="ru-RU" sz="1400" dirty="0" err="1" smtClean="0">
                <a:solidFill>
                  <a:srgbClr val="FFFF00"/>
                </a:solidFill>
              </a:rPr>
              <a:t>друкованих</a:t>
            </a:r>
            <a:r>
              <a:rPr lang="ru-RU" sz="1400" dirty="0" smtClean="0">
                <a:solidFill>
                  <a:srgbClr val="FFFF00"/>
                </a:solidFill>
              </a:rPr>
              <a:t>.  </a:t>
            </a:r>
            <a:r>
              <a:rPr lang="ru-RU" sz="1400" dirty="0">
                <a:solidFill>
                  <a:srgbClr val="FFFF00"/>
                </a:solidFill>
              </a:rPr>
              <a:t>З 2014 року є членом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a:t>
            </a:r>
            <a:r>
              <a:rPr lang="ru-RU" sz="1400" dirty="0" err="1">
                <a:solidFill>
                  <a:srgbClr val="FFFF00"/>
                </a:solidFill>
              </a:rPr>
              <a:t>О.А.Киселя</a:t>
            </a:r>
            <a:r>
              <a:rPr lang="ru-RU" sz="1400" dirty="0">
                <a:solidFill>
                  <a:srgbClr val="FFFF00"/>
                </a:solidFill>
              </a:rPr>
              <a:t>. З 2014 заступник секретаря </a:t>
            </a:r>
            <a:r>
              <a:rPr lang="ru-RU" sz="1400" dirty="0" err="1">
                <a:solidFill>
                  <a:srgbClr val="FFFF00"/>
                </a:solidFill>
              </a:rPr>
              <a:t>секції</a:t>
            </a:r>
            <a:r>
              <a:rPr lang="ru-RU" sz="1400" dirty="0">
                <a:solidFill>
                  <a:srgbClr val="FFFF00"/>
                </a:solidFill>
              </a:rPr>
              <a:t> </a:t>
            </a:r>
            <a:r>
              <a:rPr lang="ru-RU" sz="1400" dirty="0" err="1">
                <a:solidFill>
                  <a:srgbClr val="FFFF00"/>
                </a:solidFill>
              </a:rPr>
              <a:t>дитячої</a:t>
            </a:r>
            <a:r>
              <a:rPr lang="ru-RU" sz="1400" dirty="0">
                <a:solidFill>
                  <a:srgbClr val="FFFF00"/>
                </a:solidFill>
              </a:rPr>
              <a:t> </a:t>
            </a:r>
            <a:r>
              <a:rPr lang="ru-RU" sz="1400" dirty="0" err="1">
                <a:solidFill>
                  <a:srgbClr val="FFFF00"/>
                </a:solidFill>
              </a:rPr>
              <a:t>хірургії</a:t>
            </a:r>
            <a:r>
              <a:rPr lang="ru-RU" sz="1400" dirty="0">
                <a:solidFill>
                  <a:srgbClr val="FFFF00"/>
                </a:solidFill>
              </a:rPr>
              <a:t> на </a:t>
            </a:r>
            <a:r>
              <a:rPr lang="ru-RU" sz="1400" dirty="0" err="1">
                <a:solidFill>
                  <a:srgbClr val="FFFF00"/>
                </a:solidFill>
              </a:rPr>
              <a:t>студентських</a:t>
            </a:r>
            <a:r>
              <a:rPr lang="ru-RU" sz="1400" dirty="0">
                <a:solidFill>
                  <a:srgbClr val="FFFF00"/>
                </a:solidFill>
              </a:rPr>
              <a:t> </a:t>
            </a:r>
            <a:r>
              <a:rPr lang="ru-RU" sz="1400" dirty="0" err="1">
                <a:solidFill>
                  <a:srgbClr val="FFFF00"/>
                </a:solidFill>
              </a:rPr>
              <a:t>конференціях</a:t>
            </a:r>
            <a:r>
              <a:rPr lang="ru-RU" sz="1400" dirty="0">
                <a:solidFill>
                  <a:srgbClr val="FFFF00"/>
                </a:solidFill>
              </a:rPr>
              <a:t> у </a:t>
            </a:r>
            <a:r>
              <a:rPr lang="ru-RU" sz="1400" dirty="0" err="1" smtClean="0">
                <a:solidFill>
                  <a:srgbClr val="FFFF00"/>
                </a:solidFill>
              </a:rPr>
              <a:t>Києві</a:t>
            </a:r>
            <a:r>
              <a:rPr lang="ru-RU" sz="1400" dirty="0" smtClean="0">
                <a:solidFill>
                  <a:srgbClr val="FFFF00"/>
                </a:solidFill>
              </a:rPr>
              <a:t>. Є </a:t>
            </a:r>
            <a:r>
              <a:rPr lang="ru-RU" sz="1400" dirty="0">
                <a:solidFill>
                  <a:srgbClr val="FFFF00"/>
                </a:solidFill>
              </a:rPr>
              <a:t>членом </a:t>
            </a:r>
            <a:r>
              <a:rPr lang="ru-RU" sz="1400" dirty="0" err="1">
                <a:solidFill>
                  <a:srgbClr val="FFFF00"/>
                </a:solidFill>
              </a:rPr>
              <a:t>хірургічного</a:t>
            </a:r>
            <a:r>
              <a:rPr lang="ru-RU" sz="1400" dirty="0">
                <a:solidFill>
                  <a:srgbClr val="FFFF00"/>
                </a:solidFill>
              </a:rPr>
              <a:t> клубу "</a:t>
            </a:r>
            <a:r>
              <a:rPr lang="en-US" sz="1400" dirty="0" err="1">
                <a:solidFill>
                  <a:srgbClr val="FFFF00"/>
                </a:solidFill>
              </a:rPr>
              <a:t>Armata</a:t>
            </a:r>
            <a:r>
              <a:rPr lang="en-US" sz="1400" dirty="0">
                <a:solidFill>
                  <a:srgbClr val="FFFF00"/>
                </a:solidFill>
              </a:rPr>
              <a:t> </a:t>
            </a:r>
            <a:r>
              <a:rPr lang="en-US" sz="1400" dirty="0" err="1">
                <a:solidFill>
                  <a:srgbClr val="FFFF00"/>
                </a:solidFill>
              </a:rPr>
              <a:t>manus</a:t>
            </a:r>
            <a:r>
              <a:rPr lang="en-US" sz="1400" dirty="0">
                <a:solidFill>
                  <a:srgbClr val="FFFF00"/>
                </a:solidFill>
              </a:rPr>
              <a:t>" </a:t>
            </a:r>
            <a:r>
              <a:rPr lang="ru-RU" sz="1400" dirty="0">
                <a:solidFill>
                  <a:srgbClr val="FFFF00"/>
                </a:solidFill>
              </a:rPr>
              <a:t>та </a:t>
            </a:r>
            <a:r>
              <a:rPr lang="ru-RU" sz="1400" dirty="0" err="1">
                <a:solidFill>
                  <a:srgbClr val="FFFF00"/>
                </a:solidFill>
              </a:rPr>
              <a:t>займається</a:t>
            </a:r>
            <a:r>
              <a:rPr lang="ru-RU" sz="1400" dirty="0">
                <a:solidFill>
                  <a:srgbClr val="FFFF00"/>
                </a:solidFill>
              </a:rPr>
              <a:t> </a:t>
            </a:r>
            <a:r>
              <a:rPr lang="ru-RU" sz="1400" dirty="0" err="1">
                <a:solidFill>
                  <a:srgbClr val="FFFF00"/>
                </a:solidFill>
              </a:rPr>
              <a:t>експериментальною</a:t>
            </a:r>
            <a:r>
              <a:rPr lang="ru-RU" sz="1400" dirty="0">
                <a:solidFill>
                  <a:srgbClr val="FFFF00"/>
                </a:solidFill>
              </a:rPr>
              <a:t> </a:t>
            </a:r>
            <a:r>
              <a:rPr lang="ru-RU" sz="1400" dirty="0" err="1">
                <a:solidFill>
                  <a:srgbClr val="FFFF00"/>
                </a:solidFill>
              </a:rPr>
              <a:t>хірургією</a:t>
            </a:r>
            <a:r>
              <a:rPr lang="ru-RU" sz="1400" dirty="0">
                <a:solidFill>
                  <a:srgbClr val="FFFF00"/>
                </a:solidFill>
              </a:rPr>
              <a:t> разом </a:t>
            </a:r>
            <a:r>
              <a:rPr lang="ru-RU" sz="1400" dirty="0" err="1">
                <a:solidFill>
                  <a:srgbClr val="FFFF00"/>
                </a:solidFill>
              </a:rPr>
              <a:t>із</a:t>
            </a:r>
            <a:r>
              <a:rPr lang="ru-RU" sz="1400" dirty="0">
                <a:solidFill>
                  <a:srgbClr val="FFFF00"/>
                </a:solidFill>
              </a:rPr>
              <a:t> членами клубу. </a:t>
            </a:r>
            <a:r>
              <a:rPr lang="ru-RU" sz="1400" dirty="0" err="1">
                <a:solidFill>
                  <a:srgbClr val="FFFF00"/>
                </a:solidFill>
              </a:rPr>
              <a:t>Неодноразово</a:t>
            </a:r>
            <a:r>
              <a:rPr lang="ru-RU" sz="1400" dirty="0">
                <a:solidFill>
                  <a:srgbClr val="FFFF00"/>
                </a:solidFill>
              </a:rPr>
              <a:t> </a:t>
            </a:r>
            <a:r>
              <a:rPr lang="ru-RU" sz="1400" dirty="0" err="1">
                <a:solidFill>
                  <a:srgbClr val="FFFF00"/>
                </a:solidFill>
              </a:rPr>
              <a:t>був</a:t>
            </a:r>
            <a:r>
              <a:rPr lang="ru-RU" sz="1400" dirty="0">
                <a:solidFill>
                  <a:srgbClr val="FFFF00"/>
                </a:solidFill>
              </a:rPr>
              <a:t> </a:t>
            </a:r>
            <a:r>
              <a:rPr lang="ru-RU" sz="1400" dirty="0" err="1">
                <a:solidFill>
                  <a:srgbClr val="FFFF00"/>
                </a:solidFill>
              </a:rPr>
              <a:t>інструктором</a:t>
            </a:r>
            <a:r>
              <a:rPr lang="ru-RU" sz="1400" dirty="0">
                <a:solidFill>
                  <a:srgbClr val="FFFF00"/>
                </a:solidFill>
              </a:rPr>
              <a:t> на школах-</a:t>
            </a:r>
            <a:r>
              <a:rPr lang="ru-RU" sz="1400" dirty="0" err="1">
                <a:solidFill>
                  <a:srgbClr val="FFFF00"/>
                </a:solidFill>
              </a:rPr>
              <a:t>семінарах</a:t>
            </a:r>
            <a:r>
              <a:rPr lang="ru-RU" sz="1400" dirty="0">
                <a:solidFill>
                  <a:srgbClr val="FFFF00"/>
                </a:solidFill>
              </a:rPr>
              <a:t>, </a:t>
            </a:r>
            <a:r>
              <a:rPr lang="ru-RU" sz="1400" dirty="0" err="1">
                <a:solidFill>
                  <a:srgbClr val="FFFF00"/>
                </a:solidFill>
              </a:rPr>
              <a:t>який</a:t>
            </a:r>
            <a:r>
              <a:rPr lang="ru-RU" sz="1400" dirty="0">
                <a:solidFill>
                  <a:srgbClr val="FFFF00"/>
                </a:solidFill>
              </a:rPr>
              <a:t> </a:t>
            </a:r>
            <a:r>
              <a:rPr lang="ru-RU" sz="1400" dirty="0" err="1">
                <a:solidFill>
                  <a:srgbClr val="FFFF00"/>
                </a:solidFill>
              </a:rPr>
              <a:t>організовує</a:t>
            </a:r>
            <a:r>
              <a:rPr lang="ru-RU" sz="1400" dirty="0">
                <a:solidFill>
                  <a:srgbClr val="FFFF00"/>
                </a:solidFill>
              </a:rPr>
              <a:t> </a:t>
            </a:r>
            <a:r>
              <a:rPr lang="ru-RU" sz="1400" dirty="0" err="1">
                <a:solidFill>
                  <a:srgbClr val="FFFF00"/>
                </a:solidFill>
              </a:rPr>
              <a:t>хірургічний</a:t>
            </a:r>
            <a:r>
              <a:rPr lang="ru-RU" sz="1400" dirty="0">
                <a:solidFill>
                  <a:srgbClr val="FFFF00"/>
                </a:solidFill>
              </a:rPr>
              <a:t> клуб "</a:t>
            </a:r>
            <a:r>
              <a:rPr lang="en-US" sz="1400" dirty="0" err="1">
                <a:solidFill>
                  <a:srgbClr val="FFFF00"/>
                </a:solidFill>
              </a:rPr>
              <a:t>Armata</a:t>
            </a:r>
            <a:r>
              <a:rPr lang="en-US" sz="1400" dirty="0">
                <a:solidFill>
                  <a:srgbClr val="FFFF00"/>
                </a:solidFill>
              </a:rPr>
              <a:t> </a:t>
            </a:r>
            <a:r>
              <a:rPr lang="en-US" sz="1400" dirty="0" err="1">
                <a:solidFill>
                  <a:srgbClr val="FFFF00"/>
                </a:solidFill>
              </a:rPr>
              <a:t>manus</a:t>
            </a:r>
            <a:r>
              <a:rPr lang="en-US" sz="1400" dirty="0">
                <a:solidFill>
                  <a:srgbClr val="FFFF00"/>
                </a:solidFill>
              </a:rPr>
              <a:t>".</a:t>
            </a:r>
          </a:p>
          <a:p>
            <a:r>
              <a:rPr lang="ru-RU" sz="1400" dirty="0">
                <a:solidFill>
                  <a:srgbClr val="FFFF00"/>
                </a:solidFill>
              </a:rPr>
              <a:t>Тематика </a:t>
            </a:r>
            <a:r>
              <a:rPr lang="ru-RU" sz="1400" dirty="0" err="1">
                <a:solidFill>
                  <a:srgbClr val="FFFF00"/>
                </a:solidFill>
              </a:rPr>
              <a:t>наукової</a:t>
            </a:r>
            <a:r>
              <a:rPr lang="ru-RU" sz="1400" dirty="0">
                <a:solidFill>
                  <a:srgbClr val="FFFF00"/>
                </a:solidFill>
              </a:rPr>
              <a:t> </a:t>
            </a:r>
            <a:r>
              <a:rPr lang="ru-RU" sz="1400" dirty="0" err="1">
                <a:solidFill>
                  <a:srgbClr val="FFFF00"/>
                </a:solidFill>
              </a:rPr>
              <a:t>роботи</a:t>
            </a:r>
            <a:r>
              <a:rPr lang="ru-RU" sz="1400" dirty="0">
                <a:solidFill>
                  <a:srgbClr val="FFFF00"/>
                </a:solidFill>
              </a:rPr>
              <a:t>:</a:t>
            </a:r>
          </a:p>
          <a:p>
            <a:r>
              <a:rPr lang="en-US" sz="1400" dirty="0">
                <a:solidFill>
                  <a:srgbClr val="FFFF00"/>
                </a:solidFill>
              </a:rPr>
              <a:t>o	</a:t>
            </a:r>
            <a:r>
              <a:rPr lang="ru-RU" sz="1400" dirty="0" err="1">
                <a:solidFill>
                  <a:srgbClr val="FFFF00"/>
                </a:solidFill>
              </a:rPr>
              <a:t>Сучасні</a:t>
            </a:r>
            <a:r>
              <a:rPr lang="ru-RU" sz="1400" dirty="0">
                <a:solidFill>
                  <a:srgbClr val="FFFF00"/>
                </a:solidFill>
              </a:rPr>
              <a:t> </a:t>
            </a:r>
            <a:r>
              <a:rPr lang="ru-RU" sz="1400" dirty="0" err="1">
                <a:solidFill>
                  <a:srgbClr val="FFFF00"/>
                </a:solidFill>
              </a:rPr>
              <a:t>методи</a:t>
            </a:r>
            <a:r>
              <a:rPr lang="ru-RU" sz="1400" dirty="0">
                <a:solidFill>
                  <a:srgbClr val="FFFF00"/>
                </a:solidFill>
              </a:rPr>
              <a:t> </a:t>
            </a:r>
            <a:r>
              <a:rPr lang="ru-RU" sz="1400" dirty="0" err="1">
                <a:solidFill>
                  <a:srgbClr val="FFFF00"/>
                </a:solidFill>
              </a:rPr>
              <a:t>хірургічного</a:t>
            </a:r>
            <a:r>
              <a:rPr lang="ru-RU" sz="1400" dirty="0">
                <a:solidFill>
                  <a:srgbClr val="FFFF00"/>
                </a:solidFill>
              </a:rPr>
              <a:t> </a:t>
            </a:r>
            <a:r>
              <a:rPr lang="ru-RU" sz="1400" dirty="0" err="1">
                <a:solidFill>
                  <a:srgbClr val="FFFF00"/>
                </a:solidFill>
              </a:rPr>
              <a:t>лікування</a:t>
            </a:r>
            <a:r>
              <a:rPr lang="ru-RU" sz="1400" dirty="0">
                <a:solidFill>
                  <a:srgbClr val="FFFF00"/>
                </a:solidFill>
              </a:rPr>
              <a:t> </a:t>
            </a:r>
            <a:r>
              <a:rPr lang="ru-RU" sz="1400" dirty="0" err="1">
                <a:solidFill>
                  <a:srgbClr val="FFFF00"/>
                </a:solidFill>
              </a:rPr>
              <a:t>кіст</a:t>
            </a:r>
            <a:r>
              <a:rPr lang="ru-RU" sz="1400" dirty="0">
                <a:solidFill>
                  <a:srgbClr val="FFFF00"/>
                </a:solidFill>
              </a:rPr>
              <a:t> </a:t>
            </a:r>
            <a:r>
              <a:rPr lang="ru-RU" sz="1400" dirty="0" err="1">
                <a:solidFill>
                  <a:srgbClr val="FFFF00"/>
                </a:solidFill>
              </a:rPr>
              <a:t>селезінки</a:t>
            </a:r>
            <a:r>
              <a:rPr lang="ru-RU" sz="1400" dirty="0">
                <a:solidFill>
                  <a:srgbClr val="FFFF00"/>
                </a:solidFill>
              </a:rPr>
              <a:t> у </a:t>
            </a:r>
            <a:r>
              <a:rPr lang="ru-RU" sz="1400" dirty="0" err="1">
                <a:solidFill>
                  <a:srgbClr val="FFFF00"/>
                </a:solidFill>
              </a:rPr>
              <a:t>дітей</a:t>
            </a:r>
            <a:r>
              <a:rPr lang="ru-RU" sz="1400" dirty="0">
                <a:solidFill>
                  <a:srgbClr val="FFFF00"/>
                </a:solidFill>
              </a:rPr>
              <a:t>;</a:t>
            </a:r>
          </a:p>
          <a:p>
            <a:r>
              <a:rPr lang="en-US" sz="1400" dirty="0">
                <a:solidFill>
                  <a:srgbClr val="FFFF00"/>
                </a:solidFill>
              </a:rPr>
              <a:t>o	</a:t>
            </a:r>
            <a:r>
              <a:rPr lang="ru-RU" sz="1400" dirty="0" err="1">
                <a:solidFill>
                  <a:srgbClr val="FFFF00"/>
                </a:solidFill>
              </a:rPr>
              <a:t>Вплив</a:t>
            </a:r>
            <a:r>
              <a:rPr lang="ru-RU" sz="1400" dirty="0">
                <a:solidFill>
                  <a:srgbClr val="FFFF00"/>
                </a:solidFill>
              </a:rPr>
              <a:t> </a:t>
            </a:r>
            <a:r>
              <a:rPr lang="ru-RU" sz="1400" dirty="0" err="1">
                <a:solidFill>
                  <a:srgbClr val="FFFF00"/>
                </a:solidFill>
              </a:rPr>
              <a:t>пробіотиків</a:t>
            </a:r>
            <a:r>
              <a:rPr lang="ru-RU" sz="1400" dirty="0">
                <a:solidFill>
                  <a:srgbClr val="FFFF00"/>
                </a:solidFill>
              </a:rPr>
              <a:t> на </a:t>
            </a:r>
            <a:r>
              <a:rPr lang="ru-RU" sz="1400" dirty="0" err="1">
                <a:solidFill>
                  <a:srgbClr val="FFFF00"/>
                </a:solidFill>
              </a:rPr>
              <a:t>слизову</a:t>
            </a:r>
            <a:r>
              <a:rPr lang="ru-RU" sz="1400" dirty="0">
                <a:solidFill>
                  <a:srgbClr val="FFFF00"/>
                </a:solidFill>
              </a:rPr>
              <a:t> </a:t>
            </a:r>
            <a:r>
              <a:rPr lang="ru-RU" sz="1400" dirty="0" err="1">
                <a:solidFill>
                  <a:srgbClr val="FFFF00"/>
                </a:solidFill>
              </a:rPr>
              <a:t>оболонку</a:t>
            </a:r>
            <a:r>
              <a:rPr lang="ru-RU" sz="1400" dirty="0">
                <a:solidFill>
                  <a:srgbClr val="FFFF00"/>
                </a:solidFill>
              </a:rPr>
              <a:t> </a:t>
            </a:r>
            <a:r>
              <a:rPr lang="ru-RU" sz="1400" dirty="0" err="1">
                <a:solidFill>
                  <a:srgbClr val="FFFF00"/>
                </a:solidFill>
              </a:rPr>
              <a:t>кишківника</a:t>
            </a:r>
            <a:r>
              <a:rPr lang="ru-RU" sz="1400" dirty="0">
                <a:solidFill>
                  <a:srgbClr val="FFFF00"/>
                </a:solidFill>
              </a:rPr>
              <a:t> </a:t>
            </a:r>
            <a:r>
              <a:rPr lang="ru-RU" sz="1400" dirty="0" err="1">
                <a:solidFill>
                  <a:srgbClr val="FFFF00"/>
                </a:solidFill>
              </a:rPr>
              <a:t>після</a:t>
            </a:r>
            <a:r>
              <a:rPr lang="ru-RU" sz="1400" dirty="0">
                <a:solidFill>
                  <a:srgbClr val="FFFF00"/>
                </a:solidFill>
              </a:rPr>
              <a:t> </a:t>
            </a:r>
            <a:r>
              <a:rPr lang="ru-RU" sz="1400" dirty="0" err="1">
                <a:solidFill>
                  <a:srgbClr val="FFFF00"/>
                </a:solidFill>
              </a:rPr>
              <a:t>хірургічної</a:t>
            </a:r>
            <a:r>
              <a:rPr lang="ru-RU" sz="1400" dirty="0">
                <a:solidFill>
                  <a:srgbClr val="FFFF00"/>
                </a:solidFill>
              </a:rPr>
              <a:t> </a:t>
            </a:r>
            <a:r>
              <a:rPr lang="ru-RU" sz="1400" dirty="0" err="1">
                <a:solidFill>
                  <a:srgbClr val="FFFF00"/>
                </a:solidFill>
              </a:rPr>
              <a:t>корекції</a:t>
            </a:r>
            <a:r>
              <a:rPr lang="ru-RU" sz="1400" dirty="0">
                <a:solidFill>
                  <a:srgbClr val="FFFF00"/>
                </a:solidFill>
              </a:rPr>
              <a:t> </a:t>
            </a:r>
            <a:r>
              <a:rPr lang="ru-RU" sz="1400" dirty="0" err="1">
                <a:solidFill>
                  <a:srgbClr val="FFFF00"/>
                </a:solidFill>
              </a:rPr>
              <a:t>вроджених</a:t>
            </a:r>
            <a:r>
              <a:rPr lang="ru-RU" sz="1400" dirty="0">
                <a:solidFill>
                  <a:srgbClr val="FFFF00"/>
                </a:solidFill>
              </a:rPr>
              <a:t> </a:t>
            </a:r>
            <a:r>
              <a:rPr lang="ru-RU" sz="1400" dirty="0" err="1">
                <a:solidFill>
                  <a:srgbClr val="FFFF00"/>
                </a:solidFill>
              </a:rPr>
              <a:t>вад</a:t>
            </a:r>
            <a:r>
              <a:rPr lang="ru-RU" sz="1400" dirty="0">
                <a:solidFill>
                  <a:srgbClr val="FFFF00"/>
                </a:solidFill>
              </a:rPr>
              <a:t>.</a:t>
            </a:r>
          </a:p>
          <a:p>
            <a:endParaRPr lang="ru-RU" sz="1400" dirty="0">
              <a:solidFill>
                <a:srgbClr val="FFFF00"/>
              </a:solidFill>
            </a:endParaRPr>
          </a:p>
        </p:txBody>
      </p:sp>
      <p:pic>
        <p:nvPicPr>
          <p:cNvPr id="7" name="Рисунок 6" descr="C:\Users\Sophia\Desktop\СНТ\Загальні збори 2016\мамедов.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590800"/>
            <a:ext cx="2582545" cy="3495675"/>
          </a:xfrm>
          <a:prstGeom prst="rect">
            <a:avLst/>
          </a:prstGeom>
          <a:ln>
            <a:noFill/>
          </a:ln>
          <a:effectLst>
            <a:softEdge rad="112500"/>
          </a:effectLst>
        </p:spPr>
      </p:pic>
    </p:spTree>
    <p:extLst>
      <p:ext uri="{BB962C8B-B14F-4D97-AF65-F5344CB8AC3E}">
        <p14:creationId xmlns:p14="http://schemas.microsoft.com/office/powerpoint/2010/main" val="296430519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427943"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Мощич</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Остап Олександрович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759122" cy="2677656"/>
          </a:xfrm>
          <a:prstGeom prst="rect">
            <a:avLst/>
          </a:prstGeom>
        </p:spPr>
        <p:txBody>
          <a:bodyPr wrap="square">
            <a:spAutoFit/>
          </a:bodyPr>
          <a:lstStyle/>
          <a:p>
            <a:r>
              <a:rPr lang="ru-RU" sz="1400" dirty="0" smtClean="0">
                <a:solidFill>
                  <a:srgbClr val="FFFF00"/>
                </a:solidFill>
              </a:rPr>
              <a:t>Студент 6 </a:t>
            </a:r>
            <a:r>
              <a:rPr lang="ru-RU" sz="1400" dirty="0">
                <a:solidFill>
                  <a:srgbClr val="FFFF00"/>
                </a:solidFill>
              </a:rPr>
              <a:t>курсу. </a:t>
            </a:r>
            <a:endParaRPr lang="ru-RU" sz="1400" dirty="0" smtClean="0">
              <a:solidFill>
                <a:srgbClr val="FFFF00"/>
              </a:solidFill>
            </a:endParaRPr>
          </a:p>
          <a:p>
            <a:r>
              <a:rPr lang="ru-RU" sz="1400" dirty="0" err="1">
                <a:solidFill>
                  <a:srgbClr val="FFFF00"/>
                </a:solidFill>
              </a:rPr>
              <a:t>Бере</a:t>
            </a:r>
            <a:r>
              <a:rPr lang="ru-RU" sz="1400" dirty="0">
                <a:solidFill>
                  <a:srgbClr val="FFFF00"/>
                </a:solidFill>
              </a:rPr>
              <a:t> </a:t>
            </a:r>
            <a:r>
              <a:rPr lang="ru-RU" sz="1400" dirty="0" err="1">
                <a:solidFill>
                  <a:srgbClr val="FFFF00"/>
                </a:solidFill>
              </a:rPr>
              <a:t>активну</a:t>
            </a:r>
            <a:r>
              <a:rPr lang="ru-RU" sz="1400" dirty="0">
                <a:solidFill>
                  <a:srgbClr val="FFFF00"/>
                </a:solidFill>
              </a:rPr>
              <a:t> участь в </a:t>
            </a:r>
            <a:r>
              <a:rPr lang="ru-RU" sz="1400" dirty="0" err="1">
                <a:solidFill>
                  <a:srgbClr val="FFFF00"/>
                </a:solidFill>
              </a:rPr>
              <a:t>житті</a:t>
            </a:r>
            <a:r>
              <a:rPr lang="ru-RU" sz="1400" dirty="0">
                <a:solidFill>
                  <a:srgbClr val="FFFF00"/>
                </a:solidFill>
              </a:rPr>
              <a:t> </a:t>
            </a:r>
            <a:r>
              <a:rPr lang="ru-RU" sz="1400" dirty="0" err="1">
                <a:solidFill>
                  <a:srgbClr val="FFFF00"/>
                </a:solidFill>
              </a:rPr>
              <a:t>університету</a:t>
            </a:r>
            <a:r>
              <a:rPr lang="ru-RU" sz="1400" dirty="0">
                <a:solidFill>
                  <a:srgbClr val="FFFF00"/>
                </a:solidFill>
              </a:rPr>
              <a:t>. Є членом </a:t>
            </a:r>
            <a:r>
              <a:rPr lang="ru-RU" sz="1400" dirty="0" err="1">
                <a:solidFill>
                  <a:srgbClr val="FFFF00"/>
                </a:solidFill>
              </a:rPr>
              <a:t>Студентського</a:t>
            </a:r>
            <a:r>
              <a:rPr lang="ru-RU" sz="1400" dirty="0">
                <a:solidFill>
                  <a:srgbClr val="FFFF00"/>
                </a:solidFill>
              </a:rPr>
              <a:t> </a:t>
            </a:r>
            <a:r>
              <a:rPr lang="ru-RU" sz="1400" dirty="0" err="1">
                <a:solidFill>
                  <a:srgbClr val="FFFF00"/>
                </a:solidFill>
              </a:rPr>
              <a:t>наукового</a:t>
            </a:r>
            <a:r>
              <a:rPr lang="ru-RU" sz="1400" dirty="0">
                <a:solidFill>
                  <a:srgbClr val="FFFF00"/>
                </a:solidFill>
              </a:rPr>
              <a:t> </a:t>
            </a:r>
            <a:r>
              <a:rPr lang="ru-RU" sz="1400" dirty="0" err="1">
                <a:solidFill>
                  <a:srgbClr val="FFFF00"/>
                </a:solidFill>
              </a:rPr>
              <a:t>товариства</a:t>
            </a:r>
            <a:r>
              <a:rPr lang="ru-RU" sz="1400" dirty="0">
                <a:solidFill>
                  <a:srgbClr val="FFFF00"/>
                </a:solidFill>
              </a:rPr>
              <a:t> </a:t>
            </a:r>
            <a:r>
              <a:rPr lang="ru-RU" sz="1400" dirty="0" err="1">
                <a:solidFill>
                  <a:srgbClr val="FFFF00"/>
                </a:solidFill>
              </a:rPr>
              <a:t>імені</a:t>
            </a:r>
            <a:r>
              <a:rPr lang="ru-RU" sz="1400" dirty="0">
                <a:solidFill>
                  <a:srgbClr val="FFFF00"/>
                </a:solidFill>
              </a:rPr>
              <a:t> О.А. Киселя, брав участь в </a:t>
            </a:r>
            <a:r>
              <a:rPr lang="ru-RU" sz="1400" dirty="0" err="1">
                <a:solidFill>
                  <a:srgbClr val="FFFF00"/>
                </a:solidFill>
              </a:rPr>
              <a:t>багатьох</a:t>
            </a:r>
            <a:r>
              <a:rPr lang="ru-RU" sz="1400" dirty="0">
                <a:solidFill>
                  <a:srgbClr val="FFFF00"/>
                </a:solidFill>
              </a:rPr>
              <a:t> </a:t>
            </a:r>
            <a:r>
              <a:rPr lang="ru-RU" sz="1400" dirty="0" err="1">
                <a:solidFill>
                  <a:srgbClr val="FFFF00"/>
                </a:solidFill>
              </a:rPr>
              <a:t>українських</a:t>
            </a:r>
            <a:r>
              <a:rPr lang="ru-RU" sz="1400" dirty="0">
                <a:solidFill>
                  <a:srgbClr val="FFFF00"/>
                </a:solidFill>
              </a:rPr>
              <a:t> та </a:t>
            </a:r>
            <a:r>
              <a:rPr lang="ru-RU" sz="1400" dirty="0" err="1">
                <a:solidFill>
                  <a:srgbClr val="FFFF00"/>
                </a:solidFill>
              </a:rPr>
              <a:t>міжнародних</a:t>
            </a:r>
            <a:r>
              <a:rPr lang="ru-RU" sz="1400" dirty="0">
                <a:solidFill>
                  <a:srgbClr val="FFFF00"/>
                </a:solidFill>
              </a:rPr>
              <a:t> </a:t>
            </a:r>
            <a:r>
              <a:rPr lang="ru-RU" sz="1400" dirty="0" err="1">
                <a:solidFill>
                  <a:srgbClr val="FFFF00"/>
                </a:solidFill>
              </a:rPr>
              <a:t>конференція</a:t>
            </a:r>
            <a:r>
              <a:rPr lang="ru-RU" sz="1400" dirty="0">
                <a:solidFill>
                  <a:srgbClr val="FFFF00"/>
                </a:solidFill>
              </a:rPr>
              <a:t> (</a:t>
            </a:r>
            <a:r>
              <a:rPr lang="ru-RU" sz="1400" dirty="0" err="1">
                <a:solidFill>
                  <a:srgbClr val="FFFF00"/>
                </a:solidFill>
              </a:rPr>
              <a:t>Словаччина</a:t>
            </a:r>
            <a:r>
              <a:rPr lang="ru-RU" sz="1400" dirty="0">
                <a:solidFill>
                  <a:srgbClr val="FFFF00"/>
                </a:solidFill>
              </a:rPr>
              <a:t>, </a:t>
            </a:r>
            <a:r>
              <a:rPr lang="ru-RU" sz="1400" dirty="0" err="1">
                <a:solidFill>
                  <a:srgbClr val="FFFF00"/>
                </a:solidFill>
              </a:rPr>
              <a:t>Німеччина</a:t>
            </a:r>
            <a:r>
              <a:rPr lang="ru-RU" sz="1400" dirty="0">
                <a:solidFill>
                  <a:srgbClr val="FFFF00"/>
                </a:solidFill>
              </a:rPr>
              <a:t>).</a:t>
            </a:r>
          </a:p>
          <a:p>
            <a:r>
              <a:rPr lang="ru-RU" sz="1400" dirty="0">
                <a:solidFill>
                  <a:srgbClr val="FFFF00"/>
                </a:solidFill>
              </a:rPr>
              <a:t>Є членом </a:t>
            </a:r>
            <a:r>
              <a:rPr lang="ru-RU" sz="1400" dirty="0" err="1">
                <a:solidFill>
                  <a:srgbClr val="FFFF00"/>
                </a:solidFill>
              </a:rPr>
              <a:t>гуртка</a:t>
            </a:r>
            <a:r>
              <a:rPr lang="ru-RU" sz="1400" dirty="0">
                <a:solidFill>
                  <a:srgbClr val="FFFF00"/>
                </a:solidFill>
              </a:rPr>
              <a:t> </a:t>
            </a:r>
            <a:r>
              <a:rPr lang="ru-RU" sz="1400" dirty="0" err="1">
                <a:solidFill>
                  <a:srgbClr val="FFFF00"/>
                </a:solidFill>
              </a:rPr>
              <a:t>дитячих</a:t>
            </a:r>
            <a:r>
              <a:rPr lang="ru-RU" sz="1400" dirty="0">
                <a:solidFill>
                  <a:srgbClr val="FFFF00"/>
                </a:solidFill>
              </a:rPr>
              <a:t> </a:t>
            </a:r>
            <a:r>
              <a:rPr lang="ru-RU" sz="1400" dirty="0" err="1">
                <a:solidFill>
                  <a:srgbClr val="FFFF00"/>
                </a:solidFill>
              </a:rPr>
              <a:t>інфекційних</a:t>
            </a:r>
            <a:r>
              <a:rPr lang="ru-RU" sz="1400" dirty="0">
                <a:solidFill>
                  <a:srgbClr val="FFFF00"/>
                </a:solidFill>
              </a:rPr>
              <a:t> хвороб.</a:t>
            </a:r>
          </a:p>
          <a:p>
            <a:r>
              <a:rPr lang="ru-RU" sz="1400" dirty="0" err="1">
                <a:solidFill>
                  <a:srgbClr val="FFFF00"/>
                </a:solidFill>
              </a:rPr>
              <a:t>Отримував</a:t>
            </a:r>
            <a:r>
              <a:rPr lang="ru-RU" sz="1400" dirty="0">
                <a:solidFill>
                  <a:srgbClr val="FFFF00"/>
                </a:solidFill>
              </a:rPr>
              <a:t> </a:t>
            </a:r>
            <a:r>
              <a:rPr lang="ru-RU" sz="1400" dirty="0" err="1">
                <a:solidFill>
                  <a:srgbClr val="FFFF00"/>
                </a:solidFill>
              </a:rPr>
              <a:t>грамоти</a:t>
            </a:r>
            <a:r>
              <a:rPr lang="ru-RU" sz="1400" dirty="0">
                <a:solidFill>
                  <a:srgbClr val="FFFF00"/>
                </a:solidFill>
              </a:rPr>
              <a:t> за </a:t>
            </a:r>
            <a:r>
              <a:rPr lang="ru-RU" sz="1400" dirty="0" err="1">
                <a:solidFill>
                  <a:srgbClr val="FFFF00"/>
                </a:solidFill>
              </a:rPr>
              <a:t>роботи</a:t>
            </a:r>
            <a:r>
              <a:rPr lang="ru-RU" sz="1400" dirty="0">
                <a:solidFill>
                  <a:srgbClr val="FFFF00"/>
                </a:solidFill>
              </a:rPr>
              <a:t> за участь в </a:t>
            </a:r>
            <a:r>
              <a:rPr lang="ru-RU" sz="1400" dirty="0" err="1">
                <a:solidFill>
                  <a:srgbClr val="FFFF00"/>
                </a:solidFill>
              </a:rPr>
              <a:t>конференціях</a:t>
            </a:r>
            <a:r>
              <a:rPr lang="ru-RU" sz="1400" dirty="0">
                <a:solidFill>
                  <a:srgbClr val="FFFF00"/>
                </a:solidFill>
              </a:rPr>
              <a:t> в </a:t>
            </a:r>
            <a:r>
              <a:rPr lang="ru-RU" sz="1400" dirty="0" err="1">
                <a:solidFill>
                  <a:srgbClr val="FFFF00"/>
                </a:solidFill>
              </a:rPr>
              <a:t>Україні</a:t>
            </a:r>
            <a:r>
              <a:rPr lang="ru-RU" sz="1400" dirty="0">
                <a:solidFill>
                  <a:srgbClr val="FFFF00"/>
                </a:solidFill>
              </a:rPr>
              <a:t> (</a:t>
            </a:r>
            <a:r>
              <a:rPr lang="ru-RU" sz="1400" dirty="0" err="1">
                <a:solidFill>
                  <a:srgbClr val="FFFF00"/>
                </a:solidFill>
              </a:rPr>
              <a:t>конференція</a:t>
            </a:r>
            <a:r>
              <a:rPr lang="ru-RU" sz="1400" dirty="0">
                <a:solidFill>
                  <a:srgbClr val="FFFF00"/>
                </a:solidFill>
              </a:rPr>
              <a:t> </a:t>
            </a:r>
            <a:r>
              <a:rPr lang="ru-RU" sz="1400" dirty="0" err="1">
                <a:solidFill>
                  <a:srgbClr val="FFFF00"/>
                </a:solidFill>
              </a:rPr>
              <a:t>ревматологів</a:t>
            </a:r>
            <a:r>
              <a:rPr lang="ru-RU" sz="1400" dirty="0">
                <a:solidFill>
                  <a:srgbClr val="FFFF00"/>
                </a:solidFill>
              </a:rPr>
              <a:t>, м. </a:t>
            </a:r>
            <a:r>
              <a:rPr lang="ru-RU" sz="1400" dirty="0" err="1">
                <a:solidFill>
                  <a:srgbClr val="FFFF00"/>
                </a:solidFill>
              </a:rPr>
              <a:t>Київ</a:t>
            </a:r>
            <a:r>
              <a:rPr lang="ru-RU" sz="1400" dirty="0">
                <a:solidFill>
                  <a:srgbClr val="FFFF00"/>
                </a:solidFill>
              </a:rPr>
              <a:t>, </a:t>
            </a:r>
            <a:r>
              <a:rPr lang="ru-RU" sz="1400" dirty="0" err="1">
                <a:solidFill>
                  <a:srgbClr val="FFFF00"/>
                </a:solidFill>
              </a:rPr>
              <a:t>конференція</a:t>
            </a:r>
            <a:r>
              <a:rPr lang="ru-RU" sz="1400" dirty="0">
                <a:solidFill>
                  <a:srgbClr val="FFFF00"/>
                </a:solidFill>
              </a:rPr>
              <a:t> </a:t>
            </a:r>
            <a:r>
              <a:rPr lang="ru-RU" sz="1400" dirty="0" err="1">
                <a:solidFill>
                  <a:srgbClr val="FFFF00"/>
                </a:solidFill>
              </a:rPr>
              <a:t>дитячих</a:t>
            </a:r>
            <a:r>
              <a:rPr lang="ru-RU" sz="1400" dirty="0">
                <a:solidFill>
                  <a:srgbClr val="FFFF00"/>
                </a:solidFill>
              </a:rPr>
              <a:t> </a:t>
            </a:r>
            <a:r>
              <a:rPr lang="ru-RU" sz="1400" dirty="0" err="1">
                <a:solidFill>
                  <a:srgbClr val="FFFF00"/>
                </a:solidFill>
              </a:rPr>
              <a:t>інфекційних</a:t>
            </a:r>
            <a:r>
              <a:rPr lang="ru-RU" sz="1400" dirty="0">
                <a:solidFill>
                  <a:srgbClr val="FFFF00"/>
                </a:solidFill>
              </a:rPr>
              <a:t> хвороб, м. </a:t>
            </a:r>
            <a:r>
              <a:rPr lang="ru-RU" sz="1400" dirty="0" err="1">
                <a:solidFill>
                  <a:srgbClr val="FFFF00"/>
                </a:solidFill>
              </a:rPr>
              <a:t>Київ</a:t>
            </a:r>
            <a:r>
              <a:rPr lang="ru-RU" sz="1400" dirty="0">
                <a:solidFill>
                  <a:srgbClr val="FFFF00"/>
                </a:solidFill>
              </a:rPr>
              <a:t>, </a:t>
            </a:r>
            <a:r>
              <a:rPr lang="ru-RU" sz="1400" dirty="0" err="1">
                <a:solidFill>
                  <a:srgbClr val="FFFF00"/>
                </a:solidFill>
              </a:rPr>
              <a:t>доповіді</a:t>
            </a:r>
            <a:r>
              <a:rPr lang="ru-RU" sz="1400" dirty="0">
                <a:solidFill>
                  <a:srgbClr val="FFFF00"/>
                </a:solidFill>
              </a:rPr>
              <a:t> у рамках </a:t>
            </a:r>
            <a:r>
              <a:rPr lang="ru-RU" sz="1400" dirty="0" err="1">
                <a:solidFill>
                  <a:srgbClr val="FFFF00"/>
                </a:solidFill>
              </a:rPr>
              <a:t>International</a:t>
            </a:r>
            <a:r>
              <a:rPr lang="ru-RU" sz="1400" dirty="0">
                <a:solidFill>
                  <a:srgbClr val="FFFF00"/>
                </a:solidFill>
              </a:rPr>
              <a:t> </a:t>
            </a:r>
            <a:r>
              <a:rPr lang="ru-RU" sz="1400" dirty="0" err="1">
                <a:solidFill>
                  <a:srgbClr val="FFFF00"/>
                </a:solidFill>
              </a:rPr>
              <a:t>medical</a:t>
            </a:r>
            <a:r>
              <a:rPr lang="ru-RU" sz="1400" dirty="0">
                <a:solidFill>
                  <a:srgbClr val="FFFF00"/>
                </a:solidFill>
              </a:rPr>
              <a:t> </a:t>
            </a:r>
            <a:r>
              <a:rPr lang="ru-RU" sz="1400" dirty="0" err="1">
                <a:solidFill>
                  <a:srgbClr val="FFFF00"/>
                </a:solidFill>
              </a:rPr>
              <a:t>student</a:t>
            </a:r>
            <a:r>
              <a:rPr lang="ru-RU" sz="1400" dirty="0">
                <a:solidFill>
                  <a:srgbClr val="FFFF00"/>
                </a:solidFill>
              </a:rPr>
              <a:t> </a:t>
            </a:r>
            <a:r>
              <a:rPr lang="ru-RU" sz="1400" dirty="0" err="1">
                <a:solidFill>
                  <a:srgbClr val="FFFF00"/>
                </a:solidFill>
              </a:rPr>
              <a:t>Congress</a:t>
            </a:r>
            <a:r>
              <a:rPr lang="ru-RU" sz="1400" dirty="0">
                <a:solidFill>
                  <a:srgbClr val="FFFF00"/>
                </a:solidFill>
              </a:rPr>
              <a:t> (</a:t>
            </a:r>
            <a:r>
              <a:rPr lang="ru-RU" sz="1400" dirty="0" err="1">
                <a:solidFill>
                  <a:srgbClr val="FFFF00"/>
                </a:solidFill>
              </a:rPr>
              <a:t>Kosice</a:t>
            </a:r>
            <a:r>
              <a:rPr lang="ru-RU" sz="1400" dirty="0">
                <a:solidFill>
                  <a:srgbClr val="FFFF00"/>
                </a:solidFill>
              </a:rPr>
              <a:t>, </a:t>
            </a:r>
            <a:r>
              <a:rPr lang="ru-RU" sz="1400" dirty="0" err="1">
                <a:solidFill>
                  <a:srgbClr val="FFFF00"/>
                </a:solidFill>
              </a:rPr>
              <a:t>Slovakia</a:t>
            </a:r>
            <a:r>
              <a:rPr lang="ru-RU" sz="1400" dirty="0">
                <a:solidFill>
                  <a:srgbClr val="FFFF00"/>
                </a:solidFill>
              </a:rPr>
              <a:t>, 2014), є </a:t>
            </a:r>
            <a:r>
              <a:rPr lang="ru-RU" sz="1400" dirty="0" err="1">
                <a:solidFill>
                  <a:srgbClr val="FFFF00"/>
                </a:solidFill>
              </a:rPr>
              <a:t>співавтором</a:t>
            </a:r>
            <a:r>
              <a:rPr lang="ru-RU" sz="1400" dirty="0">
                <a:solidFill>
                  <a:srgbClr val="FFFF00"/>
                </a:solidFill>
              </a:rPr>
              <a:t> 2 </a:t>
            </a:r>
            <a:r>
              <a:rPr lang="ru-RU" sz="1400" dirty="0" err="1">
                <a:solidFill>
                  <a:srgbClr val="FFFF00"/>
                </a:solidFill>
              </a:rPr>
              <a:t>публікацій</a:t>
            </a:r>
            <a:r>
              <a:rPr lang="ru-RU" sz="1400" dirty="0">
                <a:solidFill>
                  <a:srgbClr val="FFFF00"/>
                </a:solidFill>
              </a:rPr>
              <a:t> </a:t>
            </a:r>
            <a:r>
              <a:rPr lang="ru-RU" sz="1400" dirty="0" smtClean="0">
                <a:solidFill>
                  <a:srgbClr val="FFFF00"/>
                </a:solidFill>
              </a:rPr>
              <a:t>«</a:t>
            </a:r>
            <a:r>
              <a:rPr lang="ru-RU" sz="1400" dirty="0" err="1">
                <a:solidFill>
                  <a:srgbClr val="FFFF00"/>
                </a:solidFill>
              </a:rPr>
              <a:t>Траумель</a:t>
            </a:r>
            <a:r>
              <a:rPr lang="ru-RU" sz="1400" dirty="0">
                <a:solidFill>
                  <a:srgbClr val="FFFF00"/>
                </a:solidFill>
              </a:rPr>
              <a:t> С – </a:t>
            </a:r>
            <a:r>
              <a:rPr lang="ru-RU" sz="1400" dirty="0" err="1">
                <a:solidFill>
                  <a:srgbClr val="FFFF00"/>
                </a:solidFill>
              </a:rPr>
              <a:t>биорегуляционный</a:t>
            </a:r>
            <a:r>
              <a:rPr lang="ru-RU" sz="1400" dirty="0">
                <a:solidFill>
                  <a:srgbClr val="FFFF00"/>
                </a:solidFill>
              </a:rPr>
              <a:t> подход к терапии воспалительных заболеваний мочевыводящих путей</a:t>
            </a:r>
            <a:r>
              <a:rPr lang="ru-RU" sz="1400" dirty="0" smtClean="0">
                <a:solidFill>
                  <a:srgbClr val="FFFF00"/>
                </a:solidFill>
              </a:rPr>
              <a:t>»</a:t>
            </a:r>
            <a:endParaRPr lang="ru-RU" sz="1400" dirty="0">
              <a:solidFill>
                <a:srgbClr val="FFFF00"/>
              </a:solidFill>
            </a:endParaRPr>
          </a:p>
        </p:txBody>
      </p:sp>
      <p:pic>
        <p:nvPicPr>
          <p:cNvPr id="6" name="Рисунок 5" descr="C:\Users\Sophia\Desktop\СНТ\Загальні збори 2016\мощич.jpg"/>
          <p:cNvPicPr/>
          <p:nvPr/>
        </p:nvPicPr>
        <p:blipFill rotWithShape="1">
          <a:blip r:embed="rId2" cstate="print">
            <a:extLst>
              <a:ext uri="{28A0092B-C50C-407E-A947-70E740481C1C}">
                <a14:useLocalDpi xmlns:a14="http://schemas.microsoft.com/office/drawing/2010/main" val="0"/>
              </a:ext>
            </a:extLst>
          </a:blip>
          <a:srcRect l="15991" r="18783"/>
          <a:stretch/>
        </p:blipFill>
        <p:spPr bwMode="auto">
          <a:xfrm>
            <a:off x="6172200" y="2949348"/>
            <a:ext cx="2879090" cy="3041877"/>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2690411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98323" y="217098"/>
            <a:ext cx="7924800" cy="1143000"/>
          </a:xfrm>
          <a:prstGeom prst="rect">
            <a:avLst/>
          </a:prstGeom>
        </p:spPr>
        <p:txBody>
          <a:bodyPr vert="horz" wrap="square" lIns="0" tIns="0" rIns="0" bIns="0" rtlCol="0" anchor="t">
            <a:noAutofit/>
          </a:bodyPr>
          <a:lstStyle/>
          <a:p>
            <a:pPr lvl="0" algn="ctr" defTabSz="914363" fontAlgn="auto">
              <a:lnSpc>
                <a:spcPct val="90000"/>
              </a:lnSpc>
              <a:spcAft>
                <a:spcPts val="0"/>
              </a:spcAft>
              <a:defRPr/>
            </a:pP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VIII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Всеукраїнський</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з’їзд</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представників</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студентських</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наукових</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товариств</a:t>
            </a:r>
            <a:r>
              <a:rPr lang="ru-RU"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ВМ(Ф)НЗ </a:t>
            </a:r>
            <a:r>
              <a:rPr lang="ru-RU"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України</a:t>
            </a:r>
            <a:endParaRPr kumimoji="0" lang="en-US" sz="36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38600"/>
            <a:ext cx="3431400" cy="2600358"/>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00" y="1981200"/>
            <a:ext cx="3431400" cy="2600358"/>
          </a:xfrm>
          <a:prstGeom prst="rect">
            <a:avLst/>
          </a:prstGeom>
          <a:ln>
            <a:noFill/>
          </a:ln>
          <a:effectLst>
            <a:softEdge rad="112500"/>
          </a:effectLst>
        </p:spPr>
      </p:pic>
      <p:sp>
        <p:nvSpPr>
          <p:cNvPr id="10" name="TextBox 9"/>
          <p:cNvSpPr txBox="1"/>
          <p:nvPr/>
        </p:nvSpPr>
        <p:spPr>
          <a:xfrm>
            <a:off x="3886200" y="1850218"/>
            <a:ext cx="3581400" cy="2862322"/>
          </a:xfrm>
          <a:prstGeom prst="rect">
            <a:avLst/>
          </a:prstGeom>
          <a:noFill/>
        </p:spPr>
        <p:txBody>
          <a:bodyPr wrap="square" rtlCol="0">
            <a:spAutoFit/>
          </a:bodyPr>
          <a:lstStyle/>
          <a:p>
            <a:pPr marL="285750" indent="-285750">
              <a:buFont typeface="Arial" panose="020B0604020202020204" pitchFamily="34" charset="0"/>
              <a:buChar char="•"/>
            </a:pPr>
            <a:r>
              <a:rPr lang="ru-RU" dirty="0" smtClean="0">
                <a:solidFill>
                  <a:srgbClr val="FFFF00"/>
                </a:solidFill>
              </a:rPr>
              <a:t>Представлено </a:t>
            </a:r>
            <a:r>
              <a:rPr lang="ru-RU" dirty="0" err="1">
                <a:solidFill>
                  <a:srgbClr val="FFFF00"/>
                </a:solidFill>
              </a:rPr>
              <a:t>звіти</a:t>
            </a:r>
            <a:r>
              <a:rPr lang="ru-RU" dirty="0">
                <a:solidFill>
                  <a:srgbClr val="FFFF00"/>
                </a:solidFill>
              </a:rPr>
              <a:t> </a:t>
            </a:r>
            <a:r>
              <a:rPr lang="ru-RU" dirty="0" err="1">
                <a:solidFill>
                  <a:srgbClr val="FFFF00"/>
                </a:solidFill>
              </a:rPr>
              <a:t>очільників</a:t>
            </a:r>
            <a:r>
              <a:rPr lang="ru-RU" dirty="0">
                <a:solidFill>
                  <a:srgbClr val="FFFF00"/>
                </a:solidFill>
              </a:rPr>
              <a:t> та </a:t>
            </a:r>
            <a:r>
              <a:rPr lang="ru-RU" dirty="0" err="1">
                <a:solidFill>
                  <a:srgbClr val="FFFF00"/>
                </a:solidFill>
              </a:rPr>
              <a:t>заступників</a:t>
            </a:r>
            <a:r>
              <a:rPr lang="ru-RU" dirty="0">
                <a:solidFill>
                  <a:srgbClr val="FFFF00"/>
                </a:solidFill>
              </a:rPr>
              <a:t> рад СНТ про </a:t>
            </a:r>
            <a:r>
              <a:rPr lang="ru-RU" dirty="0" err="1">
                <a:solidFill>
                  <a:srgbClr val="FFFF00"/>
                </a:solidFill>
              </a:rPr>
              <a:t>виконану</a:t>
            </a:r>
            <a:r>
              <a:rPr lang="ru-RU" dirty="0">
                <a:solidFill>
                  <a:srgbClr val="FFFF00"/>
                </a:solidFill>
              </a:rPr>
              <a:t> роботу </a:t>
            </a:r>
            <a:r>
              <a:rPr lang="ru-RU" dirty="0" err="1" smtClean="0">
                <a:solidFill>
                  <a:srgbClr val="FFFF00"/>
                </a:solidFill>
              </a:rPr>
              <a:t>товариств</a:t>
            </a:r>
            <a:endParaRPr lang="ru-RU" dirty="0" smtClean="0">
              <a:solidFill>
                <a:srgbClr val="FFFF00"/>
              </a:solidFill>
            </a:endParaRPr>
          </a:p>
          <a:p>
            <a:pPr marL="285750" indent="-285750">
              <a:buFont typeface="Arial" panose="020B0604020202020204" pitchFamily="34" charset="0"/>
              <a:buChar char="•"/>
            </a:pPr>
            <a:r>
              <a:rPr lang="ru-RU" dirty="0" smtClean="0">
                <a:solidFill>
                  <a:srgbClr val="FFFF00"/>
                </a:solidFill>
              </a:rPr>
              <a:t>презентовано </a:t>
            </a:r>
            <a:r>
              <a:rPr lang="ru-RU" dirty="0" err="1">
                <a:solidFill>
                  <a:srgbClr val="FFFF00"/>
                </a:solidFill>
              </a:rPr>
              <a:t>результати</a:t>
            </a:r>
            <a:r>
              <a:rPr lang="ru-RU" dirty="0">
                <a:solidFill>
                  <a:srgbClr val="FFFF00"/>
                </a:solidFill>
              </a:rPr>
              <a:t> </a:t>
            </a:r>
            <a:r>
              <a:rPr lang="ru-RU" dirty="0" err="1">
                <a:solidFill>
                  <a:srgbClr val="FFFF00"/>
                </a:solidFill>
              </a:rPr>
              <a:t>діяльності</a:t>
            </a:r>
            <a:r>
              <a:rPr lang="ru-RU" dirty="0">
                <a:solidFill>
                  <a:srgbClr val="FFFF00"/>
                </a:solidFill>
              </a:rPr>
              <a:t> </a:t>
            </a:r>
            <a:r>
              <a:rPr lang="ru-RU" dirty="0" err="1">
                <a:solidFill>
                  <a:srgbClr val="FFFF00"/>
                </a:solidFill>
              </a:rPr>
              <a:t>організації</a:t>
            </a:r>
            <a:r>
              <a:rPr lang="ru-RU" dirty="0">
                <a:solidFill>
                  <a:srgbClr val="FFFF00"/>
                </a:solidFill>
              </a:rPr>
              <a:t> </a:t>
            </a:r>
            <a:r>
              <a:rPr lang="en-US" dirty="0">
                <a:solidFill>
                  <a:srgbClr val="FFFF00"/>
                </a:solidFill>
              </a:rPr>
              <a:t>UMSA (</a:t>
            </a:r>
            <a:r>
              <a:rPr lang="en-US" dirty="0" smtClean="0">
                <a:solidFill>
                  <a:srgbClr val="FFFF00"/>
                </a:solidFill>
              </a:rPr>
              <a:t>IFMSA)</a:t>
            </a:r>
            <a:endParaRPr lang="uk-UA" dirty="0" smtClean="0">
              <a:solidFill>
                <a:srgbClr val="FFFF00"/>
              </a:solidFill>
            </a:endParaRPr>
          </a:p>
          <a:p>
            <a:pPr marL="285750" indent="-285750">
              <a:buFont typeface="Arial" panose="020B0604020202020204" pitchFamily="34" charset="0"/>
              <a:buChar char="•"/>
            </a:pPr>
            <a:r>
              <a:rPr lang="ru-RU" dirty="0" smtClean="0">
                <a:solidFill>
                  <a:srgbClr val="FFFF00"/>
                </a:solidFill>
              </a:rPr>
              <a:t>обговорено </a:t>
            </a:r>
            <a:r>
              <a:rPr lang="ru-RU" dirty="0" err="1">
                <a:solidFill>
                  <a:srgbClr val="FFFF00"/>
                </a:solidFill>
              </a:rPr>
              <a:t>найгостріші</a:t>
            </a:r>
            <a:r>
              <a:rPr lang="ru-RU" dirty="0">
                <a:solidFill>
                  <a:srgbClr val="FFFF00"/>
                </a:solidFill>
              </a:rPr>
              <a:t> </a:t>
            </a:r>
            <a:r>
              <a:rPr lang="ru-RU" dirty="0" err="1">
                <a:solidFill>
                  <a:srgbClr val="FFFF00"/>
                </a:solidFill>
              </a:rPr>
              <a:t>питання</a:t>
            </a:r>
            <a:r>
              <a:rPr lang="ru-RU" dirty="0">
                <a:solidFill>
                  <a:srgbClr val="FFFF00"/>
                </a:solidFill>
              </a:rPr>
              <a:t> у </a:t>
            </a:r>
            <a:r>
              <a:rPr lang="ru-RU" dirty="0" err="1">
                <a:solidFill>
                  <a:srgbClr val="FFFF00"/>
                </a:solidFill>
              </a:rPr>
              <a:t>співпраці</a:t>
            </a:r>
            <a:r>
              <a:rPr lang="ru-RU" dirty="0">
                <a:solidFill>
                  <a:srgbClr val="FFFF00"/>
                </a:solidFill>
              </a:rPr>
              <a:t> СНТ </a:t>
            </a:r>
            <a:r>
              <a:rPr lang="ru-RU" dirty="0" err="1">
                <a:solidFill>
                  <a:srgbClr val="FFFF00"/>
                </a:solidFill>
              </a:rPr>
              <a:t>медичних</a:t>
            </a:r>
            <a:r>
              <a:rPr lang="ru-RU" dirty="0">
                <a:solidFill>
                  <a:srgbClr val="FFFF00"/>
                </a:solidFill>
              </a:rPr>
              <a:t> ВНЗ </a:t>
            </a:r>
            <a:r>
              <a:rPr lang="ru-RU" dirty="0" err="1">
                <a:solidFill>
                  <a:srgbClr val="FFFF00"/>
                </a:solidFill>
              </a:rPr>
              <a:t>України</a:t>
            </a:r>
            <a:endParaRPr lang="ru-RU" dirty="0">
              <a:solidFill>
                <a:srgbClr val="FFFF00"/>
              </a:solidFill>
            </a:endParaRPr>
          </a:p>
        </p:txBody>
      </p:sp>
    </p:spTree>
    <p:extLst>
      <p:ext uri="{BB962C8B-B14F-4D97-AF65-F5344CB8AC3E}">
        <p14:creationId xmlns:p14="http://schemas.microsoft.com/office/powerpoint/2010/main" val="240460120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3954352"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Ніколаєнко Софія Ігорівна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987722" cy="3693319"/>
          </a:xfrm>
          <a:prstGeom prst="rect">
            <a:avLst/>
          </a:prstGeom>
        </p:spPr>
        <p:txBody>
          <a:bodyPr wrap="square">
            <a:spAutoFit/>
          </a:bodyPr>
          <a:lstStyle/>
          <a:p>
            <a:r>
              <a:rPr lang="ru-RU" sz="1300" dirty="0" smtClean="0">
                <a:solidFill>
                  <a:srgbClr val="FFFF00"/>
                </a:solidFill>
              </a:rPr>
              <a:t>Студентка 3 </a:t>
            </a:r>
            <a:r>
              <a:rPr lang="ru-RU" sz="1300" dirty="0">
                <a:solidFill>
                  <a:srgbClr val="FFFF00"/>
                </a:solidFill>
              </a:rPr>
              <a:t>курсу. </a:t>
            </a:r>
            <a:endParaRPr lang="ru-RU" sz="1300" dirty="0" smtClean="0">
              <a:solidFill>
                <a:srgbClr val="FFFF00"/>
              </a:solidFill>
            </a:endParaRPr>
          </a:p>
          <a:p>
            <a:r>
              <a:rPr lang="ru-RU" sz="1300" dirty="0" smtClean="0">
                <a:solidFill>
                  <a:srgbClr val="FFFF00"/>
                </a:solidFill>
              </a:rPr>
              <a:t>Член СНТ </a:t>
            </a:r>
            <a:r>
              <a:rPr lang="ru-RU" sz="1300" dirty="0" err="1" smtClean="0">
                <a:solidFill>
                  <a:srgbClr val="FFFF00"/>
                </a:solidFill>
              </a:rPr>
              <a:t>ім</a:t>
            </a:r>
            <a:r>
              <a:rPr lang="ru-RU" sz="1300" dirty="0" smtClean="0">
                <a:solidFill>
                  <a:srgbClr val="FFFF00"/>
                </a:solidFill>
              </a:rPr>
              <a:t>. </a:t>
            </a:r>
            <a:r>
              <a:rPr lang="ru-RU" sz="1300" dirty="0" err="1" smtClean="0">
                <a:solidFill>
                  <a:srgbClr val="FFFF00"/>
                </a:solidFill>
              </a:rPr>
              <a:t>О.А.Киселя</a:t>
            </a:r>
            <a:r>
              <a:rPr lang="ru-RU" sz="1300" dirty="0" smtClean="0">
                <a:solidFill>
                  <a:srgbClr val="FFFF00"/>
                </a:solidFill>
              </a:rPr>
              <a:t> з </a:t>
            </a:r>
            <a:r>
              <a:rPr lang="ru-RU" sz="1300" dirty="0" err="1" smtClean="0">
                <a:solidFill>
                  <a:srgbClr val="FFFF00"/>
                </a:solidFill>
              </a:rPr>
              <a:t>травня</a:t>
            </a:r>
            <a:r>
              <a:rPr lang="ru-RU" sz="1300" dirty="0" smtClean="0">
                <a:solidFill>
                  <a:srgbClr val="FFFF00"/>
                </a:solidFill>
              </a:rPr>
              <a:t> 2014 року. Є членом </a:t>
            </a:r>
            <a:r>
              <a:rPr lang="ru-RU" sz="1300" dirty="0" err="1" smtClean="0">
                <a:solidFill>
                  <a:srgbClr val="FFFF00"/>
                </a:solidFill>
              </a:rPr>
              <a:t>гуртків</a:t>
            </a:r>
            <a:r>
              <a:rPr lang="ru-RU" sz="1300" dirty="0" smtClean="0">
                <a:solidFill>
                  <a:srgbClr val="FFFF00"/>
                </a:solidFill>
              </a:rPr>
              <a:t> кафедр пропедевтики </a:t>
            </a:r>
            <a:r>
              <a:rPr lang="ru-RU" sz="1300" dirty="0" err="1" smtClean="0">
                <a:solidFill>
                  <a:srgbClr val="FFFF00"/>
                </a:solidFill>
              </a:rPr>
              <a:t>внутрішньої</a:t>
            </a:r>
            <a:r>
              <a:rPr lang="ru-RU" sz="1300" dirty="0" smtClean="0">
                <a:solidFill>
                  <a:srgbClr val="FFFF00"/>
                </a:solidFill>
              </a:rPr>
              <a:t> </a:t>
            </a:r>
            <a:r>
              <a:rPr lang="ru-RU" sz="1300" dirty="0" err="1" smtClean="0">
                <a:solidFill>
                  <a:srgbClr val="FFFF00"/>
                </a:solidFill>
              </a:rPr>
              <a:t>медицини</a:t>
            </a:r>
            <a:r>
              <a:rPr lang="ru-RU" sz="1300" dirty="0" smtClean="0">
                <a:solidFill>
                  <a:srgbClr val="FFFF00"/>
                </a:solidFill>
              </a:rPr>
              <a:t> №2, </a:t>
            </a:r>
            <a:r>
              <a:rPr lang="ru-RU" sz="1300" dirty="0" err="1" smtClean="0">
                <a:solidFill>
                  <a:srgbClr val="FFFF00"/>
                </a:solidFill>
              </a:rPr>
              <a:t>біологічної</a:t>
            </a:r>
            <a:r>
              <a:rPr lang="ru-RU" sz="1300" dirty="0" smtClean="0">
                <a:solidFill>
                  <a:srgbClr val="FFFF00"/>
                </a:solidFill>
              </a:rPr>
              <a:t> та </a:t>
            </a:r>
            <a:r>
              <a:rPr lang="ru-RU" sz="1300" dirty="0" err="1" smtClean="0">
                <a:solidFill>
                  <a:srgbClr val="FFFF00"/>
                </a:solidFill>
              </a:rPr>
              <a:t>біоорганічної</a:t>
            </a:r>
            <a:r>
              <a:rPr lang="ru-RU" sz="1300" dirty="0" smtClean="0">
                <a:solidFill>
                  <a:srgbClr val="FFFF00"/>
                </a:solidFill>
              </a:rPr>
              <a:t> </a:t>
            </a:r>
            <a:r>
              <a:rPr lang="ru-RU" sz="1300" dirty="0" err="1" smtClean="0">
                <a:solidFill>
                  <a:srgbClr val="FFFF00"/>
                </a:solidFill>
              </a:rPr>
              <a:t>хімії</a:t>
            </a:r>
            <a:r>
              <a:rPr lang="ru-RU" sz="1300" dirty="0" smtClean="0">
                <a:solidFill>
                  <a:srgbClr val="FFFF00"/>
                </a:solidFill>
              </a:rPr>
              <a:t>, </a:t>
            </a:r>
            <a:r>
              <a:rPr lang="ru-RU" sz="1300" dirty="0" err="1" smtClean="0">
                <a:solidFill>
                  <a:srgbClr val="FFFF00"/>
                </a:solidFill>
              </a:rPr>
              <a:t>гігієни</a:t>
            </a:r>
            <a:r>
              <a:rPr lang="ru-RU" sz="1300" dirty="0" smtClean="0">
                <a:solidFill>
                  <a:srgbClr val="FFFF00"/>
                </a:solidFill>
              </a:rPr>
              <a:t> та </a:t>
            </a:r>
            <a:r>
              <a:rPr lang="ru-RU" sz="1300" dirty="0" err="1" smtClean="0">
                <a:solidFill>
                  <a:srgbClr val="FFFF00"/>
                </a:solidFill>
              </a:rPr>
              <a:t>екології</a:t>
            </a:r>
            <a:r>
              <a:rPr lang="ru-RU" sz="1300" dirty="0" smtClean="0">
                <a:solidFill>
                  <a:srgbClr val="FFFF00"/>
                </a:solidFill>
              </a:rPr>
              <a:t>, </a:t>
            </a:r>
            <a:r>
              <a:rPr lang="ru-RU" sz="1300" dirty="0" err="1" smtClean="0">
                <a:solidFill>
                  <a:srgbClr val="FFFF00"/>
                </a:solidFill>
              </a:rPr>
              <a:t>філософії</a:t>
            </a:r>
            <a:r>
              <a:rPr lang="ru-RU" sz="1300" dirty="0" smtClean="0">
                <a:solidFill>
                  <a:srgbClr val="FFFF00"/>
                </a:solidFill>
              </a:rPr>
              <a:t> та </a:t>
            </a:r>
            <a:r>
              <a:rPr lang="ru-RU" sz="1300" dirty="0" err="1" smtClean="0">
                <a:solidFill>
                  <a:srgbClr val="FFFF00"/>
                </a:solidFill>
              </a:rPr>
              <a:t>соціології</a:t>
            </a:r>
            <a:r>
              <a:rPr lang="ru-RU" sz="1300" dirty="0" smtClean="0">
                <a:solidFill>
                  <a:srgbClr val="FFFF00"/>
                </a:solidFill>
              </a:rPr>
              <a:t>. </a:t>
            </a:r>
            <a:r>
              <a:rPr lang="ru-RU" sz="1300" dirty="0" err="1" smtClean="0">
                <a:solidFill>
                  <a:srgbClr val="FFFF00"/>
                </a:solidFill>
              </a:rPr>
              <a:t>Була</a:t>
            </a:r>
            <a:r>
              <a:rPr lang="ru-RU" sz="1300" dirty="0" smtClean="0">
                <a:solidFill>
                  <a:srgbClr val="FFFF00"/>
                </a:solidFill>
              </a:rPr>
              <a:t> </a:t>
            </a:r>
            <a:r>
              <a:rPr lang="ru-RU" sz="1300" dirty="0" err="1" smtClean="0">
                <a:solidFill>
                  <a:srgbClr val="FFFF00"/>
                </a:solidFill>
              </a:rPr>
              <a:t>багаторазовим</a:t>
            </a:r>
            <a:r>
              <a:rPr lang="ru-RU" sz="1300" dirty="0" smtClean="0">
                <a:solidFill>
                  <a:srgbClr val="FFFF00"/>
                </a:solidFill>
              </a:rPr>
              <a:t> </a:t>
            </a:r>
            <a:r>
              <a:rPr lang="ru-RU" sz="1300" dirty="0" err="1" smtClean="0">
                <a:solidFill>
                  <a:srgbClr val="FFFF00"/>
                </a:solidFill>
              </a:rPr>
              <a:t>учасником</a:t>
            </a:r>
            <a:r>
              <a:rPr lang="ru-RU" sz="1300" dirty="0" smtClean="0">
                <a:solidFill>
                  <a:srgbClr val="FFFF00"/>
                </a:solidFill>
              </a:rPr>
              <a:t> </a:t>
            </a:r>
            <a:r>
              <a:rPr lang="ru-RU" sz="1300" dirty="0" err="1" smtClean="0">
                <a:solidFill>
                  <a:srgbClr val="FFFF00"/>
                </a:solidFill>
              </a:rPr>
              <a:t>студентських</a:t>
            </a:r>
            <a:r>
              <a:rPr lang="ru-RU" sz="1300" dirty="0" smtClean="0">
                <a:solidFill>
                  <a:srgbClr val="FFFF00"/>
                </a:solidFill>
              </a:rPr>
              <a:t> </a:t>
            </a:r>
            <a:r>
              <a:rPr lang="ru-RU" sz="1300" dirty="0" err="1" smtClean="0">
                <a:solidFill>
                  <a:srgbClr val="FFFF00"/>
                </a:solidFill>
              </a:rPr>
              <a:t>наукових</a:t>
            </a:r>
            <a:r>
              <a:rPr lang="ru-RU" sz="1300" dirty="0" smtClean="0">
                <a:solidFill>
                  <a:srgbClr val="FFFF00"/>
                </a:solidFill>
              </a:rPr>
              <a:t> </a:t>
            </a:r>
            <a:r>
              <a:rPr lang="ru-RU" sz="1300" dirty="0" err="1" smtClean="0">
                <a:solidFill>
                  <a:srgbClr val="FFFF00"/>
                </a:solidFill>
              </a:rPr>
              <a:t>конференцій</a:t>
            </a:r>
            <a:r>
              <a:rPr lang="ru-RU" sz="1300" dirty="0" smtClean="0">
                <a:solidFill>
                  <a:srgbClr val="FFFF00"/>
                </a:solidFill>
              </a:rPr>
              <a:t>, </a:t>
            </a:r>
            <a:r>
              <a:rPr lang="ru-RU" sz="1300" dirty="0" err="1" smtClean="0">
                <a:solidFill>
                  <a:srgbClr val="FFFF00"/>
                </a:solidFill>
              </a:rPr>
              <a:t>які</a:t>
            </a:r>
            <a:r>
              <a:rPr lang="ru-RU" sz="1300" dirty="0" smtClean="0">
                <a:solidFill>
                  <a:srgbClr val="FFFF00"/>
                </a:solidFill>
              </a:rPr>
              <a:t> </a:t>
            </a:r>
            <a:r>
              <a:rPr lang="ru-RU" sz="1300" dirty="0" err="1" smtClean="0">
                <a:solidFill>
                  <a:srgbClr val="FFFF00"/>
                </a:solidFill>
              </a:rPr>
              <a:t>проводилися</a:t>
            </a:r>
            <a:r>
              <a:rPr lang="ru-RU" sz="1300" dirty="0" smtClean="0">
                <a:solidFill>
                  <a:srgbClr val="FFFF00"/>
                </a:solidFill>
              </a:rPr>
              <a:t> в НМУ </a:t>
            </a:r>
            <a:r>
              <a:rPr lang="ru-RU" sz="1300" dirty="0" err="1" smtClean="0">
                <a:solidFill>
                  <a:srgbClr val="FFFF00"/>
                </a:solidFill>
              </a:rPr>
              <a:t>імені</a:t>
            </a:r>
            <a:r>
              <a:rPr lang="ru-RU" sz="1300" dirty="0" smtClean="0">
                <a:solidFill>
                  <a:srgbClr val="FFFF00"/>
                </a:solidFill>
              </a:rPr>
              <a:t> </a:t>
            </a:r>
            <a:r>
              <a:rPr lang="ru-RU" sz="1300" dirty="0" err="1" smtClean="0">
                <a:solidFill>
                  <a:srgbClr val="FFFF00"/>
                </a:solidFill>
              </a:rPr>
              <a:t>О.О.Богомольця</a:t>
            </a:r>
            <a:r>
              <a:rPr lang="ru-RU" sz="1300" dirty="0" smtClean="0">
                <a:solidFill>
                  <a:srgbClr val="FFFF00"/>
                </a:solidFill>
              </a:rPr>
              <a:t>, </a:t>
            </a:r>
            <a:r>
              <a:rPr lang="ru-RU" sz="1300" dirty="0" err="1" smtClean="0">
                <a:solidFill>
                  <a:srgbClr val="FFFF00"/>
                </a:solidFill>
              </a:rPr>
              <a:t>має</a:t>
            </a:r>
            <a:r>
              <a:rPr lang="ru-RU" sz="1300" dirty="0" smtClean="0">
                <a:solidFill>
                  <a:srgbClr val="FFFF00"/>
                </a:solidFill>
              </a:rPr>
              <a:t> три </a:t>
            </a:r>
            <a:r>
              <a:rPr lang="ru-RU" sz="1300" dirty="0" err="1" smtClean="0">
                <a:solidFill>
                  <a:srgbClr val="FFFF00"/>
                </a:solidFill>
              </a:rPr>
              <a:t>дипломи</a:t>
            </a:r>
            <a:r>
              <a:rPr lang="ru-RU" sz="1300" dirty="0" smtClean="0">
                <a:solidFill>
                  <a:srgbClr val="FFFF00"/>
                </a:solidFill>
              </a:rPr>
              <a:t> за </a:t>
            </a:r>
            <a:r>
              <a:rPr lang="ru-RU" sz="1300" dirty="0" err="1" smtClean="0">
                <a:solidFill>
                  <a:srgbClr val="FFFF00"/>
                </a:solidFill>
              </a:rPr>
              <a:t>найкращу</a:t>
            </a:r>
            <a:r>
              <a:rPr lang="ru-RU" sz="1300" dirty="0" smtClean="0">
                <a:solidFill>
                  <a:srgbClr val="FFFF00"/>
                </a:solidFill>
              </a:rPr>
              <a:t> </a:t>
            </a:r>
            <a:r>
              <a:rPr lang="ru-RU" sz="1300" dirty="0" err="1" smtClean="0">
                <a:solidFill>
                  <a:srgbClr val="FFFF00"/>
                </a:solidFill>
              </a:rPr>
              <a:t>наукову</a:t>
            </a:r>
            <a:r>
              <a:rPr lang="ru-RU" sz="1300" dirty="0" smtClean="0">
                <a:solidFill>
                  <a:srgbClr val="FFFF00"/>
                </a:solidFill>
              </a:rPr>
              <a:t> роботу. У 2015 </a:t>
            </a:r>
            <a:r>
              <a:rPr lang="ru-RU" sz="1300" dirty="0" err="1" smtClean="0">
                <a:solidFill>
                  <a:srgbClr val="FFFF00"/>
                </a:solidFill>
              </a:rPr>
              <a:t>році</a:t>
            </a:r>
            <a:r>
              <a:rPr lang="ru-RU" sz="1300" dirty="0" smtClean="0">
                <a:solidFill>
                  <a:srgbClr val="FFFF00"/>
                </a:solidFill>
              </a:rPr>
              <a:t> стала </a:t>
            </a:r>
            <a:r>
              <a:rPr lang="ru-RU" sz="1300" dirty="0" err="1" smtClean="0">
                <a:solidFill>
                  <a:srgbClr val="FFFF00"/>
                </a:solidFill>
              </a:rPr>
              <a:t>активним</a:t>
            </a:r>
            <a:r>
              <a:rPr lang="ru-RU" sz="1300" dirty="0" smtClean="0">
                <a:solidFill>
                  <a:srgbClr val="FFFF00"/>
                </a:solidFill>
              </a:rPr>
              <a:t> </a:t>
            </a:r>
            <a:r>
              <a:rPr lang="ru-RU" sz="1300" dirty="0" err="1" smtClean="0">
                <a:solidFill>
                  <a:srgbClr val="FFFF00"/>
                </a:solidFill>
              </a:rPr>
              <a:t>учасником</a:t>
            </a:r>
            <a:r>
              <a:rPr lang="ru-RU" sz="1300" dirty="0" smtClean="0">
                <a:solidFill>
                  <a:srgbClr val="FFFF00"/>
                </a:solidFill>
              </a:rPr>
              <a:t> </a:t>
            </a:r>
            <a:r>
              <a:rPr lang="en-US" sz="1300" dirty="0" smtClean="0">
                <a:solidFill>
                  <a:srgbClr val="FFFF00"/>
                </a:solidFill>
              </a:rPr>
              <a:t>Leiden International Medical Students Conference, </a:t>
            </a:r>
            <a:r>
              <a:rPr lang="ru-RU" sz="1300" dirty="0">
                <a:solidFill>
                  <a:srgbClr val="FFFF00"/>
                </a:solidFill>
              </a:rPr>
              <a:t>яка проводиться </a:t>
            </a:r>
            <a:r>
              <a:rPr lang="ru-RU" sz="1300" dirty="0" err="1">
                <a:solidFill>
                  <a:srgbClr val="FFFF00"/>
                </a:solidFill>
              </a:rPr>
              <a:t>кожні</a:t>
            </a:r>
            <a:r>
              <a:rPr lang="ru-RU" sz="1300" dirty="0">
                <a:solidFill>
                  <a:srgbClr val="FFFF00"/>
                </a:solidFill>
              </a:rPr>
              <a:t> 2 роки у м. Лейден, </a:t>
            </a:r>
            <a:r>
              <a:rPr lang="ru-RU" sz="1300" dirty="0" err="1">
                <a:solidFill>
                  <a:srgbClr val="FFFF00"/>
                </a:solidFill>
              </a:rPr>
              <a:t>Королівство</a:t>
            </a:r>
            <a:r>
              <a:rPr lang="ru-RU" sz="1300" dirty="0">
                <a:solidFill>
                  <a:srgbClr val="FFFF00"/>
                </a:solidFill>
              </a:rPr>
              <a:t> </a:t>
            </a:r>
            <a:r>
              <a:rPr lang="ru-RU" sz="1300" dirty="0" err="1">
                <a:solidFill>
                  <a:srgbClr val="FFFF00"/>
                </a:solidFill>
              </a:rPr>
              <a:t>Нідерланди</a:t>
            </a:r>
            <a:r>
              <a:rPr lang="ru-RU" sz="1300" dirty="0">
                <a:solidFill>
                  <a:srgbClr val="FFFF00"/>
                </a:solidFill>
              </a:rPr>
              <a:t>. </a:t>
            </a:r>
            <a:r>
              <a:rPr lang="ru-RU" sz="1300" dirty="0" err="1">
                <a:solidFill>
                  <a:srgbClr val="FFFF00"/>
                </a:solidFill>
              </a:rPr>
              <a:t>Кількість</a:t>
            </a:r>
            <a:r>
              <a:rPr lang="ru-RU" sz="1300" dirty="0">
                <a:solidFill>
                  <a:srgbClr val="FFFF00"/>
                </a:solidFill>
              </a:rPr>
              <a:t> </a:t>
            </a:r>
            <a:r>
              <a:rPr lang="ru-RU" sz="1300" dirty="0" err="1">
                <a:solidFill>
                  <a:srgbClr val="FFFF00"/>
                </a:solidFill>
              </a:rPr>
              <a:t>друкований</a:t>
            </a:r>
            <a:r>
              <a:rPr lang="ru-RU" sz="1300" dirty="0">
                <a:solidFill>
                  <a:srgbClr val="FFFF00"/>
                </a:solidFill>
              </a:rPr>
              <a:t> </a:t>
            </a:r>
            <a:r>
              <a:rPr lang="ru-RU" sz="1300" dirty="0" err="1">
                <a:solidFill>
                  <a:srgbClr val="FFFF00"/>
                </a:solidFill>
              </a:rPr>
              <a:t>робіт</a:t>
            </a:r>
            <a:r>
              <a:rPr lang="ru-RU" sz="1300" dirty="0">
                <a:solidFill>
                  <a:srgbClr val="FFFF00"/>
                </a:solidFill>
              </a:rPr>
              <a:t> – 12 (в тому </a:t>
            </a:r>
            <a:r>
              <a:rPr lang="ru-RU" sz="1300" dirty="0" err="1">
                <a:solidFill>
                  <a:srgbClr val="FFFF00"/>
                </a:solidFill>
              </a:rPr>
              <a:t>числі</a:t>
            </a:r>
            <a:r>
              <a:rPr lang="ru-RU" sz="1300" dirty="0">
                <a:solidFill>
                  <a:srgbClr val="FFFF00"/>
                </a:solidFill>
              </a:rPr>
              <a:t> в закордонному </a:t>
            </a:r>
            <a:r>
              <a:rPr lang="ru-RU" sz="1300" dirty="0" err="1">
                <a:solidFill>
                  <a:srgbClr val="FFFF00"/>
                </a:solidFill>
              </a:rPr>
              <a:t>виданні</a:t>
            </a:r>
            <a:r>
              <a:rPr lang="ru-RU" sz="1300" dirty="0">
                <a:solidFill>
                  <a:srgbClr val="FFFF00"/>
                </a:solidFill>
              </a:rPr>
              <a:t>). Тематика </a:t>
            </a:r>
            <a:r>
              <a:rPr lang="ru-RU" sz="1300" dirty="0" err="1">
                <a:solidFill>
                  <a:srgbClr val="FFFF00"/>
                </a:solidFill>
              </a:rPr>
              <a:t>наукової</a:t>
            </a:r>
            <a:r>
              <a:rPr lang="ru-RU" sz="1300" dirty="0">
                <a:solidFill>
                  <a:srgbClr val="FFFF00"/>
                </a:solidFill>
              </a:rPr>
              <a:t> </a:t>
            </a:r>
            <a:r>
              <a:rPr lang="ru-RU" sz="1300" dirty="0" err="1">
                <a:solidFill>
                  <a:srgbClr val="FFFF00"/>
                </a:solidFill>
              </a:rPr>
              <a:t>роботи</a:t>
            </a:r>
            <a:r>
              <a:rPr lang="ru-RU" sz="1300" dirty="0">
                <a:solidFill>
                  <a:srgbClr val="FFFF00"/>
                </a:solidFill>
              </a:rPr>
              <a:t>: </a:t>
            </a:r>
          </a:p>
          <a:p>
            <a:r>
              <a:rPr lang="en-US" sz="1300" dirty="0">
                <a:solidFill>
                  <a:srgbClr val="FFFF00"/>
                </a:solidFill>
              </a:rPr>
              <a:t>o	</a:t>
            </a:r>
            <a:r>
              <a:rPr lang="ru-RU" sz="1300" dirty="0" err="1">
                <a:solidFill>
                  <a:srgbClr val="FFFF00"/>
                </a:solidFill>
              </a:rPr>
              <a:t>Профілактика</a:t>
            </a:r>
            <a:r>
              <a:rPr lang="ru-RU" sz="1300" dirty="0">
                <a:solidFill>
                  <a:srgbClr val="FFFF00"/>
                </a:solidFill>
              </a:rPr>
              <a:t> </a:t>
            </a:r>
            <a:r>
              <a:rPr lang="ru-RU" sz="1300" dirty="0" err="1">
                <a:solidFill>
                  <a:srgbClr val="FFFF00"/>
                </a:solidFill>
              </a:rPr>
              <a:t>психічних</a:t>
            </a:r>
            <a:r>
              <a:rPr lang="ru-RU" sz="1300" dirty="0">
                <a:solidFill>
                  <a:srgbClr val="FFFF00"/>
                </a:solidFill>
              </a:rPr>
              <a:t> </a:t>
            </a:r>
            <a:r>
              <a:rPr lang="ru-RU" sz="1300" dirty="0" err="1">
                <a:solidFill>
                  <a:srgbClr val="FFFF00"/>
                </a:solidFill>
              </a:rPr>
              <a:t>захворювань</a:t>
            </a:r>
            <a:r>
              <a:rPr lang="ru-RU" sz="1300" dirty="0">
                <a:solidFill>
                  <a:srgbClr val="FFFF00"/>
                </a:solidFill>
              </a:rPr>
              <a:t> </a:t>
            </a:r>
            <a:r>
              <a:rPr lang="ru-RU" sz="1300" dirty="0" err="1">
                <a:solidFill>
                  <a:srgbClr val="FFFF00"/>
                </a:solidFill>
              </a:rPr>
              <a:t>серед</a:t>
            </a:r>
            <a:r>
              <a:rPr lang="ru-RU" sz="1300" dirty="0">
                <a:solidFill>
                  <a:srgbClr val="FFFF00"/>
                </a:solidFill>
              </a:rPr>
              <a:t> </a:t>
            </a:r>
            <a:r>
              <a:rPr lang="ru-RU" sz="1300" dirty="0" err="1">
                <a:solidFill>
                  <a:srgbClr val="FFFF00"/>
                </a:solidFill>
              </a:rPr>
              <a:t>медичного</a:t>
            </a:r>
            <a:r>
              <a:rPr lang="ru-RU" sz="1300" dirty="0">
                <a:solidFill>
                  <a:srgbClr val="FFFF00"/>
                </a:solidFill>
              </a:rPr>
              <a:t> персоналу і </a:t>
            </a:r>
            <a:r>
              <a:rPr lang="ru-RU" sz="1300" dirty="0" err="1">
                <a:solidFill>
                  <a:srgbClr val="FFFF00"/>
                </a:solidFill>
              </a:rPr>
              <a:t>населення</a:t>
            </a:r>
            <a:r>
              <a:rPr lang="ru-RU" sz="1300" dirty="0">
                <a:solidFill>
                  <a:srgbClr val="FFFF00"/>
                </a:solidFill>
              </a:rPr>
              <a:t>; </a:t>
            </a:r>
          </a:p>
          <a:p>
            <a:r>
              <a:rPr lang="en-US" sz="1300" dirty="0">
                <a:solidFill>
                  <a:srgbClr val="FFFF00"/>
                </a:solidFill>
              </a:rPr>
              <a:t>o	</a:t>
            </a:r>
            <a:r>
              <a:rPr lang="ru-RU" sz="1300" dirty="0" err="1">
                <a:solidFill>
                  <a:srgbClr val="FFFF00"/>
                </a:solidFill>
              </a:rPr>
              <a:t>Етіологія</a:t>
            </a:r>
            <a:r>
              <a:rPr lang="ru-RU" sz="1300" dirty="0">
                <a:solidFill>
                  <a:srgbClr val="FFFF00"/>
                </a:solidFill>
              </a:rPr>
              <a:t> </a:t>
            </a:r>
            <a:r>
              <a:rPr lang="ru-RU" sz="1300" dirty="0" err="1">
                <a:solidFill>
                  <a:srgbClr val="FFFF00"/>
                </a:solidFill>
              </a:rPr>
              <a:t>тривожних</a:t>
            </a:r>
            <a:r>
              <a:rPr lang="ru-RU" sz="1300" dirty="0">
                <a:solidFill>
                  <a:srgbClr val="FFFF00"/>
                </a:solidFill>
              </a:rPr>
              <a:t> </a:t>
            </a:r>
            <a:r>
              <a:rPr lang="ru-RU" sz="1300" dirty="0" err="1">
                <a:solidFill>
                  <a:srgbClr val="FFFF00"/>
                </a:solidFill>
              </a:rPr>
              <a:t>розладів</a:t>
            </a:r>
            <a:r>
              <a:rPr lang="ru-RU" sz="1300" dirty="0">
                <a:solidFill>
                  <a:srgbClr val="FFFF00"/>
                </a:solidFill>
              </a:rPr>
              <a:t>; </a:t>
            </a:r>
          </a:p>
          <a:p>
            <a:r>
              <a:rPr lang="en-US" sz="1300" dirty="0">
                <a:solidFill>
                  <a:srgbClr val="FFFF00"/>
                </a:solidFill>
              </a:rPr>
              <a:t>o	</a:t>
            </a:r>
            <a:r>
              <a:rPr lang="ru-RU" sz="1300" dirty="0" err="1">
                <a:solidFill>
                  <a:srgbClr val="FFFF00"/>
                </a:solidFill>
              </a:rPr>
              <a:t>Проблеми</a:t>
            </a:r>
            <a:r>
              <a:rPr lang="ru-RU" sz="1300" dirty="0">
                <a:solidFill>
                  <a:srgbClr val="FFFF00"/>
                </a:solidFill>
              </a:rPr>
              <a:t> </a:t>
            </a:r>
            <a:r>
              <a:rPr lang="ru-RU" sz="1300" dirty="0" err="1">
                <a:solidFill>
                  <a:srgbClr val="FFFF00"/>
                </a:solidFill>
              </a:rPr>
              <a:t>соціального</a:t>
            </a:r>
            <a:r>
              <a:rPr lang="ru-RU" sz="1300" dirty="0">
                <a:solidFill>
                  <a:srgbClr val="FFFF00"/>
                </a:solidFill>
              </a:rPr>
              <a:t> </a:t>
            </a:r>
            <a:r>
              <a:rPr lang="ru-RU" sz="1300" dirty="0" err="1">
                <a:solidFill>
                  <a:srgbClr val="FFFF00"/>
                </a:solidFill>
              </a:rPr>
              <a:t>утриманства</a:t>
            </a:r>
            <a:r>
              <a:rPr lang="ru-RU" sz="1300" dirty="0">
                <a:solidFill>
                  <a:srgbClr val="FFFF00"/>
                </a:solidFill>
              </a:rPr>
              <a:t> та </a:t>
            </a:r>
            <a:r>
              <a:rPr lang="ru-RU" sz="1300" dirty="0" err="1">
                <a:solidFill>
                  <a:srgbClr val="FFFF00"/>
                </a:solidFill>
              </a:rPr>
              <a:t>соціальної</a:t>
            </a:r>
            <a:r>
              <a:rPr lang="ru-RU" sz="1300" dirty="0">
                <a:solidFill>
                  <a:srgbClr val="FFFF00"/>
                </a:solidFill>
              </a:rPr>
              <a:t> </a:t>
            </a:r>
            <a:r>
              <a:rPr lang="ru-RU" sz="1300" dirty="0" err="1">
                <a:solidFill>
                  <a:srgbClr val="FFFF00"/>
                </a:solidFill>
              </a:rPr>
              <a:t>адаптації</a:t>
            </a:r>
            <a:r>
              <a:rPr lang="ru-RU" sz="1300" dirty="0">
                <a:solidFill>
                  <a:srgbClr val="FFFF00"/>
                </a:solidFill>
              </a:rPr>
              <a:t>; </a:t>
            </a:r>
          </a:p>
          <a:p>
            <a:r>
              <a:rPr lang="en-US" sz="1300" dirty="0">
                <a:solidFill>
                  <a:srgbClr val="FFFF00"/>
                </a:solidFill>
              </a:rPr>
              <a:t>o	</a:t>
            </a:r>
            <a:r>
              <a:rPr lang="ru-RU" sz="1300" dirty="0" err="1">
                <a:solidFill>
                  <a:srgbClr val="FFFF00"/>
                </a:solidFill>
              </a:rPr>
              <a:t>Історія</a:t>
            </a:r>
            <a:r>
              <a:rPr lang="ru-RU" sz="1300" dirty="0">
                <a:solidFill>
                  <a:srgbClr val="FFFF00"/>
                </a:solidFill>
              </a:rPr>
              <a:t> </a:t>
            </a:r>
            <a:r>
              <a:rPr lang="ru-RU" sz="1300" dirty="0" err="1">
                <a:solidFill>
                  <a:srgbClr val="FFFF00"/>
                </a:solidFill>
              </a:rPr>
              <a:t>психіатрії</a:t>
            </a:r>
            <a:r>
              <a:rPr lang="ru-RU" sz="1300" dirty="0">
                <a:solidFill>
                  <a:srgbClr val="FFFF00"/>
                </a:solidFill>
              </a:rPr>
              <a:t>; </a:t>
            </a:r>
          </a:p>
          <a:p>
            <a:r>
              <a:rPr lang="en-US" sz="1300" dirty="0">
                <a:solidFill>
                  <a:srgbClr val="FFFF00"/>
                </a:solidFill>
              </a:rPr>
              <a:t>o	</a:t>
            </a:r>
            <a:r>
              <a:rPr lang="ru-RU" sz="1300" dirty="0" err="1">
                <a:solidFill>
                  <a:srgbClr val="FFFF00"/>
                </a:solidFill>
              </a:rPr>
              <a:t>Зв’язок</a:t>
            </a:r>
            <a:r>
              <a:rPr lang="ru-RU" sz="1300" dirty="0">
                <a:solidFill>
                  <a:srgbClr val="FFFF00"/>
                </a:solidFill>
              </a:rPr>
              <a:t> </a:t>
            </a:r>
            <a:r>
              <a:rPr lang="ru-RU" sz="1300" dirty="0" err="1">
                <a:solidFill>
                  <a:srgbClr val="FFFF00"/>
                </a:solidFill>
              </a:rPr>
              <a:t>між</a:t>
            </a:r>
            <a:r>
              <a:rPr lang="ru-RU" sz="1300" dirty="0">
                <a:solidFill>
                  <a:srgbClr val="FFFF00"/>
                </a:solidFill>
              </a:rPr>
              <a:t> </a:t>
            </a:r>
            <a:r>
              <a:rPr lang="ru-RU" sz="1300" dirty="0" err="1">
                <a:solidFill>
                  <a:srgbClr val="FFFF00"/>
                </a:solidFill>
              </a:rPr>
              <a:t>наявністю</a:t>
            </a:r>
            <a:r>
              <a:rPr lang="ru-RU" sz="1300" dirty="0">
                <a:solidFill>
                  <a:srgbClr val="FFFF00"/>
                </a:solidFill>
              </a:rPr>
              <a:t> </a:t>
            </a:r>
            <a:r>
              <a:rPr lang="ru-RU" sz="1300" dirty="0" err="1">
                <a:solidFill>
                  <a:srgbClr val="FFFF00"/>
                </a:solidFill>
              </a:rPr>
              <a:t>ендокринопатій</a:t>
            </a:r>
            <a:r>
              <a:rPr lang="ru-RU" sz="1300" dirty="0">
                <a:solidFill>
                  <a:srgbClr val="FFFF00"/>
                </a:solidFill>
              </a:rPr>
              <a:t> та </a:t>
            </a:r>
            <a:r>
              <a:rPr lang="ru-RU" sz="1300" dirty="0" err="1">
                <a:solidFill>
                  <a:srgbClr val="FFFF00"/>
                </a:solidFill>
              </a:rPr>
              <a:t>психічними</a:t>
            </a:r>
            <a:r>
              <a:rPr lang="ru-RU" sz="1300" dirty="0">
                <a:solidFill>
                  <a:srgbClr val="FFFF00"/>
                </a:solidFill>
              </a:rPr>
              <a:t> </a:t>
            </a:r>
            <a:r>
              <a:rPr lang="ru-RU" sz="1300" dirty="0" err="1">
                <a:solidFill>
                  <a:srgbClr val="FFFF00"/>
                </a:solidFill>
              </a:rPr>
              <a:t>розладами</a:t>
            </a:r>
            <a:r>
              <a:rPr lang="ru-RU" sz="1300" dirty="0">
                <a:solidFill>
                  <a:srgbClr val="FFFF00"/>
                </a:solidFill>
              </a:rPr>
              <a:t> і </a:t>
            </a:r>
            <a:r>
              <a:rPr lang="ru-RU" sz="1300" dirty="0" err="1">
                <a:solidFill>
                  <a:srgbClr val="FFFF00"/>
                </a:solidFill>
              </a:rPr>
              <a:t>порушеннями</a:t>
            </a:r>
            <a:r>
              <a:rPr lang="ru-RU" sz="1300" dirty="0">
                <a:solidFill>
                  <a:srgbClr val="FFFF00"/>
                </a:solidFill>
              </a:rPr>
              <a:t> </a:t>
            </a:r>
            <a:r>
              <a:rPr lang="ru-RU" sz="1300" dirty="0" err="1">
                <a:solidFill>
                  <a:srgbClr val="FFFF00"/>
                </a:solidFill>
              </a:rPr>
              <a:t>розумової</a:t>
            </a:r>
            <a:r>
              <a:rPr lang="ru-RU" sz="1300" dirty="0">
                <a:solidFill>
                  <a:srgbClr val="FFFF00"/>
                </a:solidFill>
              </a:rPr>
              <a:t> </a:t>
            </a:r>
            <a:r>
              <a:rPr lang="ru-RU" sz="1300" dirty="0" err="1">
                <a:solidFill>
                  <a:srgbClr val="FFFF00"/>
                </a:solidFill>
              </a:rPr>
              <a:t>діяльності</a:t>
            </a:r>
            <a:r>
              <a:rPr lang="ru-RU" sz="1300" dirty="0">
                <a:solidFill>
                  <a:srgbClr val="FFFF00"/>
                </a:solidFill>
              </a:rPr>
              <a:t>.</a:t>
            </a:r>
          </a:p>
          <a:p>
            <a:endParaRPr lang="ru-RU" sz="1300" dirty="0">
              <a:solidFill>
                <a:srgbClr val="FFFF00"/>
              </a:solidFill>
            </a:endParaRPr>
          </a:p>
        </p:txBody>
      </p:sp>
      <p:pic>
        <p:nvPicPr>
          <p:cNvPr id="7" name="Рисунок 6" descr="C:\Users\Sophia\Desktop\СНТ\Загальні збори 2016\Фото_Нік_низьке розшир.JPG"/>
          <p:cNvPicPr/>
          <p:nvPr/>
        </p:nvPicPr>
        <p:blipFill rotWithShape="1">
          <a:blip r:embed="rId2" cstate="print">
            <a:extLst>
              <a:ext uri="{28A0092B-C50C-407E-A947-70E740481C1C}">
                <a14:useLocalDpi xmlns:a14="http://schemas.microsoft.com/office/drawing/2010/main" val="0"/>
              </a:ext>
            </a:extLst>
          </a:blip>
          <a:srcRect l="7693" t="9346" r="14147"/>
          <a:stretch/>
        </p:blipFill>
        <p:spPr bwMode="auto">
          <a:xfrm>
            <a:off x="6248400" y="2286000"/>
            <a:ext cx="2638425" cy="387540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4175476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969758"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Павленко Дмитро Олександрович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6292522" cy="3970318"/>
          </a:xfrm>
          <a:prstGeom prst="rect">
            <a:avLst/>
          </a:prstGeom>
        </p:spPr>
        <p:txBody>
          <a:bodyPr wrap="square">
            <a:spAutoFit/>
          </a:bodyPr>
          <a:lstStyle/>
          <a:p>
            <a:r>
              <a:rPr lang="ru-RU" sz="1200" dirty="0" smtClean="0">
                <a:solidFill>
                  <a:srgbClr val="FFFF00"/>
                </a:solidFill>
              </a:rPr>
              <a:t>Студент </a:t>
            </a:r>
            <a:r>
              <a:rPr lang="en-US" sz="1200" dirty="0" smtClean="0">
                <a:solidFill>
                  <a:srgbClr val="FFFF00"/>
                </a:solidFill>
              </a:rPr>
              <a:t>6</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a:solidFill>
                  <a:srgbClr val="FFFF00"/>
                </a:solidFill>
              </a:rPr>
              <a:t>З 2013 р. </a:t>
            </a:r>
            <a:r>
              <a:rPr lang="ru-RU" sz="1200" dirty="0" err="1">
                <a:solidFill>
                  <a:srgbClr val="FFFF00"/>
                </a:solidFill>
              </a:rPr>
              <a:t>успішно</a:t>
            </a:r>
            <a:r>
              <a:rPr lang="ru-RU" sz="1200" dirty="0">
                <a:solidFill>
                  <a:srgbClr val="FFFF00"/>
                </a:solidFill>
              </a:rPr>
              <a:t> </a:t>
            </a:r>
            <a:r>
              <a:rPr lang="ru-RU" sz="1200" dirty="0" err="1">
                <a:solidFill>
                  <a:srgbClr val="FFFF00"/>
                </a:solidFill>
              </a:rPr>
              <a:t>виконує</a:t>
            </a:r>
            <a:r>
              <a:rPr lang="ru-RU" sz="1200" dirty="0">
                <a:solidFill>
                  <a:srgbClr val="FFFF00"/>
                </a:solidFill>
              </a:rPr>
              <a:t> </a:t>
            </a:r>
            <a:r>
              <a:rPr lang="ru-RU" sz="1200" dirty="0" err="1">
                <a:solidFill>
                  <a:srgbClr val="FFFF00"/>
                </a:solidFill>
              </a:rPr>
              <a:t>обов’язки</a:t>
            </a:r>
            <a:r>
              <a:rPr lang="ru-RU" sz="1200" dirty="0">
                <a:solidFill>
                  <a:srgbClr val="FFFF00"/>
                </a:solidFill>
              </a:rPr>
              <a:t> старости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гуртка</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офтальмології</a:t>
            </a:r>
            <a:r>
              <a:rPr lang="ru-RU" sz="1200" dirty="0">
                <a:solidFill>
                  <a:srgbClr val="FFFF00"/>
                </a:solidFill>
              </a:rPr>
              <a:t>. Член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 А. Киселя з 2013 р. Член Ради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 А. Киселя з 2014 р. Координатор з </a:t>
            </a:r>
            <a:r>
              <a:rPr lang="ru-RU" sz="1200" dirty="0" err="1">
                <a:solidFill>
                  <a:srgbClr val="FFFF00"/>
                </a:solidFill>
              </a:rPr>
              <a:t>інформаційно-технічного</a:t>
            </a:r>
            <a:r>
              <a:rPr lang="ru-RU" sz="1200" dirty="0">
                <a:solidFill>
                  <a:srgbClr val="FFFF00"/>
                </a:solidFill>
              </a:rPr>
              <a:t> </a:t>
            </a:r>
            <a:r>
              <a:rPr lang="ru-RU" sz="1200" dirty="0" err="1">
                <a:solidFill>
                  <a:srgbClr val="FFFF00"/>
                </a:solidFill>
              </a:rPr>
              <a:t>забезпечення</a:t>
            </a:r>
            <a:r>
              <a:rPr lang="ru-RU" sz="1200" dirty="0">
                <a:solidFill>
                  <a:srgbClr val="FFFF00"/>
                </a:solidFill>
              </a:rPr>
              <a:t>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 А. Киселя. </a:t>
            </a:r>
            <a:r>
              <a:rPr lang="ru-RU" sz="1200" dirty="0" err="1">
                <a:solidFill>
                  <a:srgbClr val="FFFF00"/>
                </a:solidFill>
              </a:rPr>
              <a:t>Секретар</a:t>
            </a:r>
            <a:r>
              <a:rPr lang="ru-RU" sz="1200" dirty="0">
                <a:solidFill>
                  <a:srgbClr val="FFFF00"/>
                </a:solidFill>
              </a:rPr>
              <a:t> </a:t>
            </a:r>
            <a:r>
              <a:rPr lang="ru-RU" sz="1200" dirty="0" err="1">
                <a:solidFill>
                  <a:srgbClr val="FFFF00"/>
                </a:solidFill>
              </a:rPr>
              <a:t>секції</a:t>
            </a:r>
            <a:r>
              <a:rPr lang="ru-RU" sz="1200" dirty="0">
                <a:solidFill>
                  <a:srgbClr val="FFFF00"/>
                </a:solidFill>
              </a:rPr>
              <a:t> «</a:t>
            </a:r>
            <a:r>
              <a:rPr lang="ru-RU" sz="1200" dirty="0" err="1">
                <a:solidFill>
                  <a:srgbClr val="FFFF00"/>
                </a:solidFill>
              </a:rPr>
              <a:t>Офтальмологія</a:t>
            </a:r>
            <a:r>
              <a:rPr lang="ru-RU" sz="1200" dirty="0">
                <a:solidFill>
                  <a:srgbClr val="FFFF00"/>
                </a:solidFill>
              </a:rPr>
              <a:t>» </a:t>
            </a:r>
            <a:r>
              <a:rPr lang="ru-RU" sz="1200" dirty="0" err="1">
                <a:solidFill>
                  <a:srgbClr val="FFFF00"/>
                </a:solidFill>
              </a:rPr>
              <a:t>університетських</a:t>
            </a:r>
            <a:r>
              <a:rPr lang="ru-RU" sz="1200" dirty="0">
                <a:solidFill>
                  <a:srgbClr val="FFFF00"/>
                </a:solidFill>
              </a:rPr>
              <a:t>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конференцій</a:t>
            </a:r>
            <a:r>
              <a:rPr lang="ru-RU" sz="1200" dirty="0">
                <a:solidFill>
                  <a:srgbClr val="FFFF00"/>
                </a:solidFill>
              </a:rPr>
              <a:t>. </a:t>
            </a:r>
            <a:r>
              <a:rPr lang="ru-RU" sz="1200" dirty="0" err="1">
                <a:solidFill>
                  <a:srgbClr val="FFFF00"/>
                </a:solidFill>
              </a:rPr>
              <a:t>Має</a:t>
            </a:r>
            <a:r>
              <a:rPr lang="ru-RU" sz="1200" dirty="0">
                <a:solidFill>
                  <a:srgbClr val="FFFF00"/>
                </a:solidFill>
              </a:rPr>
              <a:t> 12 </a:t>
            </a:r>
            <a:r>
              <a:rPr lang="ru-RU" sz="1200" dirty="0" err="1">
                <a:solidFill>
                  <a:srgbClr val="FFFF00"/>
                </a:solidFill>
              </a:rPr>
              <a:t>друкованих</a:t>
            </a:r>
            <a:r>
              <a:rPr lang="ru-RU" sz="1200" dirty="0">
                <a:solidFill>
                  <a:srgbClr val="FFFF00"/>
                </a:solidFill>
              </a:rPr>
              <a:t>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робіт</a:t>
            </a:r>
            <a:r>
              <a:rPr lang="ru-RU" sz="1200" dirty="0">
                <a:solidFill>
                  <a:srgbClr val="FFFF00"/>
                </a:solidFill>
              </a:rPr>
              <a:t> з </a:t>
            </a:r>
            <a:r>
              <a:rPr lang="ru-RU" sz="1200" dirty="0" err="1">
                <a:solidFill>
                  <a:srgbClr val="FFFF00"/>
                </a:solidFill>
              </a:rPr>
              <a:t>офтальмології</a:t>
            </a:r>
            <a:r>
              <a:rPr lang="ru-RU" sz="1200" dirty="0">
                <a:solidFill>
                  <a:srgbClr val="FFFF00"/>
                </a:solidFill>
              </a:rPr>
              <a:t>, з них 9 </a:t>
            </a:r>
            <a:r>
              <a:rPr lang="ru-RU" sz="1200" dirty="0" err="1">
                <a:solidFill>
                  <a:srgbClr val="FFFF00"/>
                </a:solidFill>
              </a:rPr>
              <a:t>були</a:t>
            </a:r>
            <a:r>
              <a:rPr lang="ru-RU" sz="1200" dirty="0">
                <a:solidFill>
                  <a:srgbClr val="FFFF00"/>
                </a:solidFill>
              </a:rPr>
              <a:t> </a:t>
            </a:r>
            <a:r>
              <a:rPr lang="ru-RU" sz="1200" dirty="0" err="1">
                <a:solidFill>
                  <a:srgbClr val="FFFF00"/>
                </a:solidFill>
              </a:rPr>
              <a:t>представлені</a:t>
            </a:r>
            <a:r>
              <a:rPr lang="ru-RU" sz="1200" dirty="0">
                <a:solidFill>
                  <a:srgbClr val="FFFF00"/>
                </a:solidFill>
              </a:rPr>
              <a:t> у </a:t>
            </a:r>
            <a:r>
              <a:rPr lang="ru-RU" sz="1200" dirty="0" err="1">
                <a:solidFill>
                  <a:srgbClr val="FFFF00"/>
                </a:solidFill>
              </a:rPr>
              <a:t>вигляді</a:t>
            </a:r>
            <a:r>
              <a:rPr lang="ru-RU" sz="1200" dirty="0">
                <a:solidFill>
                  <a:srgbClr val="FFFF00"/>
                </a:solidFill>
              </a:rPr>
              <a:t> </a:t>
            </a:r>
            <a:r>
              <a:rPr lang="ru-RU" sz="1200" dirty="0" err="1">
                <a:solidFill>
                  <a:srgbClr val="FFFF00"/>
                </a:solidFill>
              </a:rPr>
              <a:t>усних</a:t>
            </a:r>
            <a:r>
              <a:rPr lang="ru-RU" sz="1200" dirty="0">
                <a:solidFill>
                  <a:srgbClr val="FFFF00"/>
                </a:solidFill>
              </a:rPr>
              <a:t> та </a:t>
            </a:r>
            <a:r>
              <a:rPr lang="ru-RU" sz="1200" dirty="0" err="1">
                <a:solidFill>
                  <a:srgbClr val="FFFF00"/>
                </a:solidFill>
              </a:rPr>
              <a:t>стендових</a:t>
            </a:r>
            <a:r>
              <a:rPr lang="ru-RU" sz="1200" dirty="0">
                <a:solidFill>
                  <a:srgbClr val="FFFF00"/>
                </a:solidFill>
              </a:rPr>
              <a:t> </a:t>
            </a:r>
            <a:r>
              <a:rPr lang="ru-RU" sz="1200" dirty="0" err="1">
                <a:solidFill>
                  <a:srgbClr val="FFFF00"/>
                </a:solidFill>
              </a:rPr>
              <a:t>доповідей</a:t>
            </a:r>
            <a:r>
              <a:rPr lang="ru-RU" sz="1200" dirty="0">
                <a:solidFill>
                  <a:srgbClr val="FFFF00"/>
                </a:solidFill>
              </a:rPr>
              <a:t> на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конференціях</a:t>
            </a:r>
            <a:r>
              <a:rPr lang="ru-RU" sz="1200" dirty="0">
                <a:solidFill>
                  <a:srgbClr val="FFFF00"/>
                </a:solidFill>
              </a:rPr>
              <a:t>, а 4 </a:t>
            </a:r>
            <a:r>
              <a:rPr lang="ru-RU" sz="1200" dirty="0" err="1">
                <a:solidFill>
                  <a:srgbClr val="FFFF00"/>
                </a:solidFill>
              </a:rPr>
              <a:t>нагороджені</a:t>
            </a:r>
            <a:r>
              <a:rPr lang="ru-RU" sz="1200" dirty="0">
                <a:solidFill>
                  <a:srgbClr val="FFFF00"/>
                </a:solidFill>
              </a:rPr>
              <a:t> дипломами за </a:t>
            </a:r>
            <a:r>
              <a:rPr lang="ru-RU" sz="1200" dirty="0" err="1">
                <a:solidFill>
                  <a:srgbClr val="FFFF00"/>
                </a:solidFill>
              </a:rPr>
              <a:t>кращу</a:t>
            </a:r>
            <a:r>
              <a:rPr lang="ru-RU" sz="1200" dirty="0">
                <a:solidFill>
                  <a:srgbClr val="FFFF00"/>
                </a:solidFill>
              </a:rPr>
              <a:t> </a:t>
            </a:r>
            <a:r>
              <a:rPr lang="ru-RU" sz="1200" dirty="0" err="1">
                <a:solidFill>
                  <a:srgbClr val="FFFF00"/>
                </a:solidFill>
              </a:rPr>
              <a:t>наукову</a:t>
            </a:r>
            <a:r>
              <a:rPr lang="ru-RU" sz="1200" dirty="0">
                <a:solidFill>
                  <a:srgbClr val="FFFF00"/>
                </a:solidFill>
              </a:rPr>
              <a:t> роботу. </a:t>
            </a:r>
            <a:r>
              <a:rPr lang="ru-RU" sz="1200" dirty="0" err="1">
                <a:solidFill>
                  <a:srgbClr val="FFFF00"/>
                </a:solidFill>
              </a:rPr>
              <a:t>Постійно</a:t>
            </a:r>
            <a:r>
              <a:rPr lang="ru-RU" sz="1200" dirty="0">
                <a:solidFill>
                  <a:srgbClr val="FFFF00"/>
                </a:solidFill>
              </a:rPr>
              <a:t> </a:t>
            </a:r>
            <a:r>
              <a:rPr lang="ru-RU" sz="1200" dirty="0" err="1">
                <a:solidFill>
                  <a:srgbClr val="FFFF00"/>
                </a:solidFill>
              </a:rPr>
              <a:t>бере</a:t>
            </a:r>
            <a:r>
              <a:rPr lang="ru-RU" sz="1200" dirty="0">
                <a:solidFill>
                  <a:srgbClr val="FFFF00"/>
                </a:solidFill>
              </a:rPr>
              <a:t> участь у </a:t>
            </a:r>
            <a:r>
              <a:rPr lang="ru-RU" sz="1200" dirty="0" err="1" smtClean="0">
                <a:solidFill>
                  <a:srgbClr val="FFFF00"/>
                </a:solidFill>
              </a:rPr>
              <a:t>конференціях</a:t>
            </a:r>
            <a:r>
              <a:rPr lang="ru-RU" sz="1200" dirty="0" smtClean="0">
                <a:solidFill>
                  <a:srgbClr val="FFFF00"/>
                </a:solidFill>
              </a:rPr>
              <a:t> (</a:t>
            </a:r>
            <a:r>
              <a:rPr lang="ru-RU" sz="1200" dirty="0" err="1" smtClean="0">
                <a:solidFill>
                  <a:srgbClr val="FFFF00"/>
                </a:solidFill>
              </a:rPr>
              <a:t>Запоріжжя</a:t>
            </a:r>
            <a:r>
              <a:rPr lang="ru-RU" sz="1200" dirty="0">
                <a:solidFill>
                  <a:srgbClr val="FFFF00"/>
                </a:solidFill>
              </a:rPr>
              <a:t>, </a:t>
            </a:r>
            <a:r>
              <a:rPr lang="ru-RU" sz="1200" dirty="0" smtClean="0">
                <a:solidFill>
                  <a:srgbClr val="FFFF00"/>
                </a:solidFill>
              </a:rPr>
              <a:t>Одеса, </a:t>
            </a:r>
            <a:r>
              <a:rPr lang="ru-RU" sz="1200" dirty="0" err="1">
                <a:solidFill>
                  <a:srgbClr val="FFFF00"/>
                </a:solidFill>
              </a:rPr>
              <a:t>Львів</a:t>
            </a:r>
            <a:r>
              <a:rPr lang="ru-RU" sz="1200" dirty="0">
                <a:solidFill>
                  <a:srgbClr val="FFFF00"/>
                </a:solidFill>
              </a:rPr>
              <a:t>, </a:t>
            </a:r>
            <a:r>
              <a:rPr lang="ru-RU" sz="1200" dirty="0" err="1">
                <a:solidFill>
                  <a:srgbClr val="FFFF00"/>
                </a:solidFill>
              </a:rPr>
              <a:t>Дніпропетров</a:t>
            </a:r>
            <a:r>
              <a:rPr lang="en-US" sz="1200" dirty="0">
                <a:solidFill>
                  <a:srgbClr val="FFFF00"/>
                </a:solidFill>
              </a:rPr>
              <a:t>c</a:t>
            </a:r>
            <a:r>
              <a:rPr lang="ru-RU" sz="1200" dirty="0" err="1">
                <a:solidFill>
                  <a:srgbClr val="FFFF00"/>
                </a:solidFill>
              </a:rPr>
              <a:t>ьк</a:t>
            </a:r>
            <a:r>
              <a:rPr lang="ru-RU" sz="1200" dirty="0">
                <a:solidFill>
                  <a:srgbClr val="FFFF00"/>
                </a:solidFill>
              </a:rPr>
              <a:t>). </a:t>
            </a:r>
          </a:p>
          <a:p>
            <a:r>
              <a:rPr lang="ru-RU" sz="1200" dirty="0">
                <a:solidFill>
                  <a:srgbClr val="FFFF00"/>
                </a:solidFill>
              </a:rPr>
              <a:t>Тематика </a:t>
            </a:r>
            <a:r>
              <a:rPr lang="ru-RU" sz="1200" dirty="0" err="1">
                <a:solidFill>
                  <a:srgbClr val="FFFF00"/>
                </a:solidFill>
              </a:rPr>
              <a:t>наукової</a:t>
            </a:r>
            <a:r>
              <a:rPr lang="ru-RU" sz="1200" dirty="0">
                <a:solidFill>
                  <a:srgbClr val="FFFF00"/>
                </a:solidFill>
              </a:rPr>
              <a:t> </a:t>
            </a:r>
            <a:r>
              <a:rPr lang="ru-RU" sz="1200" dirty="0" err="1">
                <a:solidFill>
                  <a:srgbClr val="FFFF00"/>
                </a:solidFill>
              </a:rPr>
              <a:t>роботи</a:t>
            </a:r>
            <a:r>
              <a:rPr lang="ru-RU" sz="1200" dirty="0">
                <a:solidFill>
                  <a:srgbClr val="FFFF00"/>
                </a:solidFill>
              </a:rPr>
              <a:t>: </a:t>
            </a:r>
          </a:p>
          <a:p>
            <a:r>
              <a:rPr lang="en-US" sz="1200" dirty="0">
                <a:solidFill>
                  <a:srgbClr val="FFFF00"/>
                </a:solidFill>
              </a:rPr>
              <a:t>o	</a:t>
            </a:r>
            <a:r>
              <a:rPr lang="ru-RU" sz="1200" dirty="0" err="1">
                <a:solidFill>
                  <a:srgbClr val="FFFF00"/>
                </a:solidFill>
              </a:rPr>
              <a:t>Вивчення</a:t>
            </a:r>
            <a:r>
              <a:rPr lang="ru-RU" sz="1200" dirty="0">
                <a:solidFill>
                  <a:srgbClr val="FFFF00"/>
                </a:solidFill>
              </a:rPr>
              <a:t> </a:t>
            </a:r>
            <a:r>
              <a:rPr lang="ru-RU" sz="1200" dirty="0" err="1">
                <a:solidFill>
                  <a:srgbClr val="FFFF00"/>
                </a:solidFill>
              </a:rPr>
              <a:t>ефективності</a:t>
            </a:r>
            <a:r>
              <a:rPr lang="ru-RU" sz="1200" dirty="0">
                <a:solidFill>
                  <a:srgbClr val="FFFF00"/>
                </a:solidFill>
              </a:rPr>
              <a:t> </a:t>
            </a:r>
            <a:r>
              <a:rPr lang="ru-RU" sz="1200" dirty="0" err="1">
                <a:solidFill>
                  <a:srgbClr val="FFFF00"/>
                </a:solidFill>
              </a:rPr>
              <a:t>лазерної</a:t>
            </a:r>
            <a:r>
              <a:rPr lang="ru-RU" sz="1200" dirty="0">
                <a:solidFill>
                  <a:srgbClr val="FFFF00"/>
                </a:solidFill>
              </a:rPr>
              <a:t> </a:t>
            </a:r>
            <a:r>
              <a:rPr lang="ru-RU" sz="1200" dirty="0" err="1">
                <a:solidFill>
                  <a:srgbClr val="FFFF00"/>
                </a:solidFill>
              </a:rPr>
              <a:t>ретинальної</a:t>
            </a:r>
            <a:r>
              <a:rPr lang="ru-RU" sz="1200" dirty="0">
                <a:solidFill>
                  <a:srgbClr val="FFFF00"/>
                </a:solidFill>
              </a:rPr>
              <a:t> </a:t>
            </a:r>
            <a:r>
              <a:rPr lang="ru-RU" sz="1200" dirty="0" err="1">
                <a:solidFill>
                  <a:srgbClr val="FFFF00"/>
                </a:solidFill>
              </a:rPr>
              <a:t>фотокоагуляції</a:t>
            </a:r>
            <a:r>
              <a:rPr lang="ru-RU" sz="1200" dirty="0">
                <a:solidFill>
                  <a:srgbClr val="FFFF00"/>
                </a:solidFill>
              </a:rPr>
              <a:t> та </a:t>
            </a:r>
            <a:r>
              <a:rPr lang="ru-RU" sz="1200" dirty="0" err="1">
                <a:solidFill>
                  <a:srgbClr val="FFFF00"/>
                </a:solidFill>
              </a:rPr>
              <a:t>інтравітреальної</a:t>
            </a:r>
            <a:r>
              <a:rPr lang="ru-RU" sz="1200" dirty="0">
                <a:solidFill>
                  <a:srgbClr val="FFFF00"/>
                </a:solidFill>
              </a:rPr>
              <a:t> </a:t>
            </a:r>
            <a:r>
              <a:rPr lang="ru-RU" sz="1200" dirty="0" err="1">
                <a:solidFill>
                  <a:srgbClr val="FFFF00"/>
                </a:solidFill>
              </a:rPr>
              <a:t>антиангіогенної</a:t>
            </a:r>
            <a:r>
              <a:rPr lang="ru-RU" sz="1200" dirty="0">
                <a:solidFill>
                  <a:srgbClr val="FFFF00"/>
                </a:solidFill>
              </a:rPr>
              <a:t> </a:t>
            </a:r>
            <a:r>
              <a:rPr lang="ru-RU" sz="1200" dirty="0" err="1">
                <a:solidFill>
                  <a:srgbClr val="FFFF00"/>
                </a:solidFill>
              </a:rPr>
              <a:t>терапії</a:t>
            </a:r>
            <a:r>
              <a:rPr lang="ru-RU" sz="1200" dirty="0">
                <a:solidFill>
                  <a:srgbClr val="FFFF00"/>
                </a:solidFill>
              </a:rPr>
              <a:t> в </a:t>
            </a:r>
            <a:r>
              <a:rPr lang="ru-RU" sz="1200" dirty="0" err="1">
                <a:solidFill>
                  <a:srgbClr val="FFFF00"/>
                </a:solidFill>
              </a:rPr>
              <a:t>лікуванні</a:t>
            </a:r>
            <a:r>
              <a:rPr lang="ru-RU" sz="1200" dirty="0">
                <a:solidFill>
                  <a:srgbClr val="FFFF00"/>
                </a:solidFill>
              </a:rPr>
              <a:t> </a:t>
            </a:r>
            <a:r>
              <a:rPr lang="ru-RU" sz="1200" dirty="0" err="1">
                <a:solidFill>
                  <a:srgbClr val="FFFF00"/>
                </a:solidFill>
              </a:rPr>
              <a:t>оклюзії</a:t>
            </a:r>
            <a:r>
              <a:rPr lang="ru-RU" sz="1200" dirty="0">
                <a:solidFill>
                  <a:srgbClr val="FFFF00"/>
                </a:solidFill>
              </a:rPr>
              <a:t> </a:t>
            </a:r>
            <a:r>
              <a:rPr lang="ru-RU" sz="1200" dirty="0" err="1">
                <a:solidFill>
                  <a:srgbClr val="FFFF00"/>
                </a:solidFill>
              </a:rPr>
              <a:t>центральної</a:t>
            </a:r>
            <a:r>
              <a:rPr lang="ru-RU" sz="1200" dirty="0">
                <a:solidFill>
                  <a:srgbClr val="FFFF00"/>
                </a:solidFill>
              </a:rPr>
              <a:t> </a:t>
            </a:r>
            <a:r>
              <a:rPr lang="ru-RU" sz="1200" dirty="0" err="1">
                <a:solidFill>
                  <a:srgbClr val="FFFF00"/>
                </a:solidFill>
              </a:rPr>
              <a:t>вени</a:t>
            </a:r>
            <a:r>
              <a:rPr lang="ru-RU" sz="1200" dirty="0">
                <a:solidFill>
                  <a:srgbClr val="FFFF00"/>
                </a:solidFill>
              </a:rPr>
              <a:t> </a:t>
            </a:r>
            <a:r>
              <a:rPr lang="ru-RU" sz="1200" dirty="0" err="1">
                <a:solidFill>
                  <a:srgbClr val="FFFF00"/>
                </a:solidFill>
              </a:rPr>
              <a:t>сітківки</a:t>
            </a:r>
            <a:r>
              <a:rPr lang="ru-RU" sz="1200" dirty="0">
                <a:solidFill>
                  <a:srgbClr val="FFFF00"/>
                </a:solidFill>
              </a:rPr>
              <a:t> та </a:t>
            </a:r>
            <a:r>
              <a:rPr lang="ru-RU" sz="1200" dirty="0" err="1">
                <a:solidFill>
                  <a:srgbClr val="FFFF00"/>
                </a:solidFill>
              </a:rPr>
              <a:t>її</a:t>
            </a:r>
            <a:r>
              <a:rPr lang="ru-RU" sz="1200" dirty="0">
                <a:solidFill>
                  <a:srgbClr val="FFFF00"/>
                </a:solidFill>
              </a:rPr>
              <a:t> </a:t>
            </a:r>
            <a:r>
              <a:rPr lang="ru-RU" sz="1200" dirty="0" err="1">
                <a:solidFill>
                  <a:srgbClr val="FFFF00"/>
                </a:solidFill>
              </a:rPr>
              <a:t>гілок</a:t>
            </a:r>
            <a:r>
              <a:rPr lang="ru-RU" sz="1200" dirty="0">
                <a:solidFill>
                  <a:srgbClr val="FFFF00"/>
                </a:solidFill>
              </a:rPr>
              <a:t>;</a:t>
            </a:r>
          </a:p>
          <a:p>
            <a:r>
              <a:rPr lang="en-US" sz="1200" dirty="0">
                <a:solidFill>
                  <a:srgbClr val="FFFF00"/>
                </a:solidFill>
              </a:rPr>
              <a:t>o	</a:t>
            </a:r>
            <a:r>
              <a:rPr lang="ru-RU" sz="1200" dirty="0" err="1">
                <a:solidFill>
                  <a:srgbClr val="FFFF00"/>
                </a:solidFill>
              </a:rPr>
              <a:t>Використання</a:t>
            </a:r>
            <a:r>
              <a:rPr lang="ru-RU" sz="1200" dirty="0">
                <a:solidFill>
                  <a:srgbClr val="FFFF00"/>
                </a:solidFill>
              </a:rPr>
              <a:t> </a:t>
            </a:r>
            <a:r>
              <a:rPr lang="ru-RU" sz="1200" dirty="0" err="1">
                <a:solidFill>
                  <a:srgbClr val="FFFF00"/>
                </a:solidFill>
              </a:rPr>
              <a:t>катіонних</a:t>
            </a:r>
            <a:r>
              <a:rPr lang="ru-RU" sz="1200" dirty="0">
                <a:solidFill>
                  <a:srgbClr val="FFFF00"/>
                </a:solidFill>
              </a:rPr>
              <a:t> </a:t>
            </a:r>
            <a:r>
              <a:rPr lang="ru-RU" sz="1200" dirty="0" err="1">
                <a:solidFill>
                  <a:srgbClr val="FFFF00"/>
                </a:solidFill>
              </a:rPr>
              <a:t>наноемульсій</a:t>
            </a:r>
            <a:r>
              <a:rPr lang="ru-RU" sz="1200" dirty="0">
                <a:solidFill>
                  <a:srgbClr val="FFFF00"/>
                </a:solidFill>
              </a:rPr>
              <a:t> в </a:t>
            </a:r>
            <a:r>
              <a:rPr lang="ru-RU" sz="1200" dirty="0" err="1">
                <a:solidFill>
                  <a:srgbClr val="FFFF00"/>
                </a:solidFill>
              </a:rPr>
              <a:t>лікуванні</a:t>
            </a:r>
            <a:r>
              <a:rPr lang="ru-RU" sz="1200" dirty="0">
                <a:solidFill>
                  <a:srgbClr val="FFFF00"/>
                </a:solidFill>
              </a:rPr>
              <a:t> сухого </a:t>
            </a:r>
            <a:r>
              <a:rPr lang="ru-RU" sz="1200" dirty="0" err="1">
                <a:solidFill>
                  <a:srgbClr val="FFFF00"/>
                </a:solidFill>
              </a:rPr>
              <a:t>кератокон’юнктивіту</a:t>
            </a:r>
            <a:r>
              <a:rPr lang="ru-RU" sz="1200" dirty="0">
                <a:solidFill>
                  <a:srgbClr val="FFFF00"/>
                </a:solidFill>
              </a:rPr>
              <a:t>;</a:t>
            </a:r>
          </a:p>
          <a:p>
            <a:r>
              <a:rPr lang="en-US" sz="1200" dirty="0">
                <a:solidFill>
                  <a:srgbClr val="FFFF00"/>
                </a:solidFill>
              </a:rPr>
              <a:t>o	</a:t>
            </a:r>
            <a:r>
              <a:rPr lang="ru-RU" sz="1200" dirty="0" err="1">
                <a:solidFill>
                  <a:srgbClr val="FFFF00"/>
                </a:solidFill>
              </a:rPr>
              <a:t>Діагностика</a:t>
            </a:r>
            <a:r>
              <a:rPr lang="ru-RU" sz="1200" dirty="0">
                <a:solidFill>
                  <a:srgbClr val="FFFF00"/>
                </a:solidFill>
              </a:rPr>
              <a:t> та </a:t>
            </a:r>
            <a:r>
              <a:rPr lang="ru-RU" sz="1200" dirty="0" err="1">
                <a:solidFill>
                  <a:srgbClr val="FFFF00"/>
                </a:solidFill>
              </a:rPr>
              <a:t>лікування</a:t>
            </a:r>
            <a:r>
              <a:rPr lang="ru-RU" sz="1200" dirty="0">
                <a:solidFill>
                  <a:srgbClr val="FFFF00"/>
                </a:solidFill>
              </a:rPr>
              <a:t> </a:t>
            </a:r>
            <a:r>
              <a:rPr lang="ru-RU" sz="1200" dirty="0" err="1">
                <a:solidFill>
                  <a:srgbClr val="FFFF00"/>
                </a:solidFill>
              </a:rPr>
              <a:t>риногенних</a:t>
            </a:r>
            <a:r>
              <a:rPr lang="ru-RU" sz="1200" dirty="0">
                <a:solidFill>
                  <a:srgbClr val="FFFF00"/>
                </a:solidFill>
              </a:rPr>
              <a:t> та </a:t>
            </a:r>
            <a:r>
              <a:rPr lang="ru-RU" sz="1200" dirty="0" err="1">
                <a:solidFill>
                  <a:srgbClr val="FFFF00"/>
                </a:solidFill>
              </a:rPr>
              <a:t>одонтогенних</a:t>
            </a:r>
            <a:r>
              <a:rPr lang="ru-RU" sz="1200" dirty="0">
                <a:solidFill>
                  <a:srgbClr val="FFFF00"/>
                </a:solidFill>
              </a:rPr>
              <a:t> </a:t>
            </a:r>
            <a:r>
              <a:rPr lang="ru-RU" sz="1200" dirty="0" err="1">
                <a:solidFill>
                  <a:srgbClr val="FFFF00"/>
                </a:solidFill>
              </a:rPr>
              <a:t>орбітальних</a:t>
            </a:r>
            <a:r>
              <a:rPr lang="ru-RU" sz="1200" dirty="0">
                <a:solidFill>
                  <a:srgbClr val="FFFF00"/>
                </a:solidFill>
              </a:rPr>
              <a:t> </a:t>
            </a:r>
            <a:r>
              <a:rPr lang="ru-RU" sz="1200" dirty="0" err="1">
                <a:solidFill>
                  <a:srgbClr val="FFFF00"/>
                </a:solidFill>
              </a:rPr>
              <a:t>ускладнень</a:t>
            </a:r>
            <a:r>
              <a:rPr lang="ru-RU" sz="1200" dirty="0">
                <a:solidFill>
                  <a:srgbClr val="FFFF00"/>
                </a:solidFill>
              </a:rPr>
              <a:t>;</a:t>
            </a:r>
          </a:p>
          <a:p>
            <a:r>
              <a:rPr lang="en-US" sz="1200" dirty="0">
                <a:solidFill>
                  <a:srgbClr val="FFFF00"/>
                </a:solidFill>
              </a:rPr>
              <a:t>o	</a:t>
            </a:r>
            <a:r>
              <a:rPr lang="ru-RU" sz="1200" dirty="0" err="1">
                <a:solidFill>
                  <a:srgbClr val="FFFF00"/>
                </a:solidFill>
              </a:rPr>
              <a:t>Діагностика</a:t>
            </a:r>
            <a:r>
              <a:rPr lang="ru-RU" sz="1200" dirty="0">
                <a:solidFill>
                  <a:srgbClr val="FFFF00"/>
                </a:solidFill>
              </a:rPr>
              <a:t> та </a:t>
            </a:r>
            <a:r>
              <a:rPr lang="ru-RU" sz="1200" dirty="0" err="1">
                <a:solidFill>
                  <a:srgbClr val="FFFF00"/>
                </a:solidFill>
              </a:rPr>
              <a:t>лікування</a:t>
            </a:r>
            <a:r>
              <a:rPr lang="ru-RU" sz="1200" dirty="0">
                <a:solidFill>
                  <a:srgbClr val="FFFF00"/>
                </a:solidFill>
              </a:rPr>
              <a:t> </a:t>
            </a:r>
            <a:r>
              <a:rPr lang="ru-RU" sz="1200" dirty="0" err="1">
                <a:solidFill>
                  <a:srgbClr val="FFFF00"/>
                </a:solidFill>
              </a:rPr>
              <a:t>герпетичних</a:t>
            </a:r>
            <a:r>
              <a:rPr lang="ru-RU" sz="1200" dirty="0">
                <a:solidFill>
                  <a:srgbClr val="FFFF00"/>
                </a:solidFill>
              </a:rPr>
              <a:t> </a:t>
            </a:r>
            <a:r>
              <a:rPr lang="ru-RU" sz="1200" dirty="0" err="1">
                <a:solidFill>
                  <a:srgbClr val="FFFF00"/>
                </a:solidFill>
              </a:rPr>
              <a:t>уражень</a:t>
            </a:r>
            <a:r>
              <a:rPr lang="ru-RU" sz="1200" dirty="0">
                <a:solidFill>
                  <a:srgbClr val="FFFF00"/>
                </a:solidFill>
              </a:rPr>
              <a:t> ока, роль </a:t>
            </a:r>
            <a:r>
              <a:rPr lang="ru-RU" sz="1200" dirty="0" err="1">
                <a:solidFill>
                  <a:srgbClr val="FFFF00"/>
                </a:solidFill>
              </a:rPr>
              <a:t>комплаенсу</a:t>
            </a:r>
            <a:r>
              <a:rPr lang="ru-RU" sz="1200" dirty="0">
                <a:solidFill>
                  <a:srgbClr val="FFFF00"/>
                </a:solidFill>
              </a:rPr>
              <a:t> та </a:t>
            </a:r>
            <a:r>
              <a:rPr lang="ru-RU" sz="1200" dirty="0" err="1">
                <a:solidFill>
                  <a:srgbClr val="FFFF00"/>
                </a:solidFill>
              </a:rPr>
              <a:t>інших</a:t>
            </a:r>
            <a:r>
              <a:rPr lang="ru-RU" sz="1200" dirty="0">
                <a:solidFill>
                  <a:srgbClr val="FFFF00"/>
                </a:solidFill>
              </a:rPr>
              <a:t> </a:t>
            </a:r>
            <a:r>
              <a:rPr lang="ru-RU" sz="1200" dirty="0" err="1">
                <a:solidFill>
                  <a:srgbClr val="FFFF00"/>
                </a:solidFill>
              </a:rPr>
              <a:t>факторів</a:t>
            </a:r>
            <a:r>
              <a:rPr lang="ru-RU" sz="1200" dirty="0">
                <a:solidFill>
                  <a:srgbClr val="FFFF00"/>
                </a:solidFill>
              </a:rPr>
              <a:t> в </a:t>
            </a:r>
            <a:r>
              <a:rPr lang="ru-RU" sz="1200" dirty="0" err="1">
                <a:solidFill>
                  <a:srgbClr val="FFFF00"/>
                </a:solidFill>
              </a:rPr>
              <a:t>перебігу</a:t>
            </a:r>
            <a:r>
              <a:rPr lang="ru-RU" sz="1200" dirty="0">
                <a:solidFill>
                  <a:srgbClr val="FFFF00"/>
                </a:solidFill>
              </a:rPr>
              <a:t> </a:t>
            </a:r>
            <a:r>
              <a:rPr lang="ru-RU" sz="1200" dirty="0" err="1">
                <a:solidFill>
                  <a:srgbClr val="FFFF00"/>
                </a:solidFill>
              </a:rPr>
              <a:t>захворювань</a:t>
            </a:r>
            <a:r>
              <a:rPr lang="ru-RU" sz="1200" dirty="0">
                <a:solidFill>
                  <a:srgbClr val="FFFF00"/>
                </a:solidFill>
              </a:rPr>
              <a:t>.</a:t>
            </a:r>
          </a:p>
          <a:p>
            <a:endParaRPr lang="ru-RU" sz="1200" dirty="0">
              <a:solidFill>
                <a:srgbClr val="FFFF00"/>
              </a:solidFill>
            </a:endParaRPr>
          </a:p>
        </p:txBody>
      </p:sp>
      <p:pic>
        <p:nvPicPr>
          <p:cNvPr id="6" name="Рисунок 5" descr="C:\Users\Sophia\Desktop\СНТ\Загальні збори 2016\павленко.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743200"/>
            <a:ext cx="2247900" cy="3409950"/>
          </a:xfrm>
          <a:prstGeom prst="rect">
            <a:avLst/>
          </a:prstGeom>
          <a:ln>
            <a:noFill/>
          </a:ln>
          <a:effectLst>
            <a:softEdge rad="112500"/>
          </a:effectLst>
        </p:spPr>
      </p:pic>
    </p:spTree>
    <p:extLst>
      <p:ext uri="{BB962C8B-B14F-4D97-AF65-F5344CB8AC3E}">
        <p14:creationId xmlns:p14="http://schemas.microsoft.com/office/powerpoint/2010/main" val="382711690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394473"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Семенів Соломія Ярославівна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6292522" cy="2862322"/>
          </a:xfrm>
          <a:prstGeom prst="rect">
            <a:avLst/>
          </a:prstGeom>
        </p:spPr>
        <p:txBody>
          <a:bodyPr wrap="square">
            <a:spAutoFit/>
          </a:bodyPr>
          <a:lstStyle/>
          <a:p>
            <a:r>
              <a:rPr lang="ru-RU" sz="1200" dirty="0" smtClean="0">
                <a:solidFill>
                  <a:srgbClr val="FFFF00"/>
                </a:solidFill>
              </a:rPr>
              <a:t>Студент</a:t>
            </a:r>
            <a:r>
              <a:rPr lang="uk-UA" sz="1200" dirty="0" smtClean="0">
                <a:solidFill>
                  <a:srgbClr val="FFFF00"/>
                </a:solidFill>
              </a:rPr>
              <a:t>ка</a:t>
            </a:r>
            <a:r>
              <a:rPr lang="ru-RU" sz="1200" dirty="0" smtClean="0">
                <a:solidFill>
                  <a:srgbClr val="FFFF00"/>
                </a:solidFill>
              </a:rPr>
              <a:t> </a:t>
            </a:r>
            <a:r>
              <a:rPr lang="uk-UA" sz="1200" dirty="0" smtClean="0">
                <a:solidFill>
                  <a:srgbClr val="FFFF00"/>
                </a:solidFill>
              </a:rPr>
              <a:t>5</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smtClean="0">
                <a:solidFill>
                  <a:srgbClr val="FFFF00"/>
                </a:solidFill>
              </a:rPr>
              <a:t>Є Членом СНТ </a:t>
            </a:r>
            <a:r>
              <a:rPr lang="ru-RU" sz="1200" dirty="0" err="1" smtClean="0">
                <a:solidFill>
                  <a:srgbClr val="FFFF00"/>
                </a:solidFill>
              </a:rPr>
              <a:t>імені</a:t>
            </a:r>
            <a:r>
              <a:rPr lang="ru-RU" sz="1200" dirty="0" smtClean="0">
                <a:solidFill>
                  <a:srgbClr val="FFFF00"/>
                </a:solidFill>
              </a:rPr>
              <a:t> </a:t>
            </a:r>
            <a:r>
              <a:rPr lang="ru-RU" sz="1200" dirty="0" err="1" smtClean="0">
                <a:solidFill>
                  <a:srgbClr val="FFFF00"/>
                </a:solidFill>
              </a:rPr>
              <a:t>О.А.Киселя</a:t>
            </a:r>
            <a:r>
              <a:rPr lang="ru-RU" sz="1200" dirty="0" smtClean="0">
                <a:solidFill>
                  <a:srgbClr val="FFFF00"/>
                </a:solidFill>
              </a:rPr>
              <a:t>, староста </a:t>
            </a:r>
            <a:r>
              <a:rPr lang="ru-RU" sz="1200" dirty="0" err="1" smtClean="0">
                <a:solidFill>
                  <a:srgbClr val="FFFF00"/>
                </a:solidFill>
              </a:rPr>
              <a:t>Студентського</a:t>
            </a:r>
            <a:r>
              <a:rPr lang="ru-RU" sz="1200" dirty="0" smtClean="0">
                <a:solidFill>
                  <a:srgbClr val="FFFF00"/>
                </a:solidFill>
              </a:rPr>
              <a:t> </a:t>
            </a:r>
            <a:r>
              <a:rPr lang="ru-RU" sz="1200" dirty="0" err="1" smtClean="0">
                <a:solidFill>
                  <a:srgbClr val="FFFF00"/>
                </a:solidFill>
              </a:rPr>
              <a:t>наукового</a:t>
            </a:r>
            <a:r>
              <a:rPr lang="ru-RU" sz="1200" dirty="0" smtClean="0">
                <a:solidFill>
                  <a:srgbClr val="FFFF00"/>
                </a:solidFill>
              </a:rPr>
              <a:t> </a:t>
            </a:r>
            <a:r>
              <a:rPr lang="ru-RU" sz="1200" dirty="0" err="1" smtClean="0">
                <a:solidFill>
                  <a:srgbClr val="FFFF00"/>
                </a:solidFill>
              </a:rPr>
              <a:t>гуртка</a:t>
            </a:r>
            <a:r>
              <a:rPr lang="ru-RU" sz="1200" dirty="0" smtClean="0">
                <a:solidFill>
                  <a:srgbClr val="FFFF00"/>
                </a:solidFill>
              </a:rPr>
              <a:t> </a:t>
            </a:r>
            <a:r>
              <a:rPr lang="ru-RU" sz="1200" dirty="0" err="1" smtClean="0">
                <a:solidFill>
                  <a:srgbClr val="FFFF00"/>
                </a:solidFill>
              </a:rPr>
              <a:t>кафедри</a:t>
            </a:r>
            <a:r>
              <a:rPr lang="ru-RU" sz="1200" dirty="0" smtClean="0">
                <a:solidFill>
                  <a:srgbClr val="FFFF00"/>
                </a:solidFill>
              </a:rPr>
              <a:t> </a:t>
            </a:r>
            <a:r>
              <a:rPr lang="ru-RU" sz="1200" dirty="0" err="1" smtClean="0">
                <a:solidFill>
                  <a:srgbClr val="FFFF00"/>
                </a:solidFill>
              </a:rPr>
              <a:t>дитячої</a:t>
            </a:r>
            <a:r>
              <a:rPr lang="ru-RU" sz="1200" dirty="0" smtClean="0">
                <a:solidFill>
                  <a:srgbClr val="FFFF00"/>
                </a:solidFill>
              </a:rPr>
              <a:t> </a:t>
            </a:r>
            <a:r>
              <a:rPr lang="ru-RU" sz="1200" dirty="0" err="1" smtClean="0">
                <a:solidFill>
                  <a:srgbClr val="FFFF00"/>
                </a:solidFill>
              </a:rPr>
              <a:t>хірургії</a:t>
            </a:r>
            <a:r>
              <a:rPr lang="ru-RU" sz="1200" dirty="0" smtClean="0">
                <a:solidFill>
                  <a:srgbClr val="FFFF00"/>
                </a:solidFill>
              </a:rPr>
              <a:t> </a:t>
            </a:r>
            <a:r>
              <a:rPr lang="ru-RU" sz="1200" dirty="0" err="1" smtClean="0">
                <a:solidFill>
                  <a:srgbClr val="FFFF00"/>
                </a:solidFill>
              </a:rPr>
              <a:t>протягом</a:t>
            </a:r>
            <a:r>
              <a:rPr lang="ru-RU" sz="1200" dirty="0" smtClean="0">
                <a:solidFill>
                  <a:srgbClr val="FFFF00"/>
                </a:solidFill>
              </a:rPr>
              <a:t> року, </a:t>
            </a:r>
            <a:r>
              <a:rPr lang="ru-RU" sz="1200" dirty="0" err="1" smtClean="0">
                <a:solidFill>
                  <a:srgbClr val="FFFF00"/>
                </a:solidFill>
              </a:rPr>
              <a:t>була</a:t>
            </a:r>
            <a:r>
              <a:rPr lang="ru-RU" sz="1200" dirty="0" smtClean="0">
                <a:solidFill>
                  <a:srgbClr val="FFFF00"/>
                </a:solidFill>
              </a:rPr>
              <a:t> старостою </a:t>
            </a:r>
            <a:r>
              <a:rPr lang="ru-RU" sz="1200" dirty="0" err="1" smtClean="0">
                <a:solidFill>
                  <a:srgbClr val="FFFF00"/>
                </a:solidFill>
              </a:rPr>
              <a:t>Студентського</a:t>
            </a:r>
            <a:r>
              <a:rPr lang="ru-RU" sz="1200" dirty="0" smtClean="0">
                <a:solidFill>
                  <a:srgbClr val="FFFF00"/>
                </a:solidFill>
              </a:rPr>
              <a:t> </a:t>
            </a:r>
            <a:r>
              <a:rPr lang="ru-RU" sz="1200" dirty="0" err="1" smtClean="0">
                <a:solidFill>
                  <a:srgbClr val="FFFF00"/>
                </a:solidFill>
              </a:rPr>
              <a:t>наукового</a:t>
            </a:r>
            <a:r>
              <a:rPr lang="ru-RU" sz="1200" dirty="0" smtClean="0">
                <a:solidFill>
                  <a:srgbClr val="FFFF00"/>
                </a:solidFill>
              </a:rPr>
              <a:t> </a:t>
            </a:r>
            <a:r>
              <a:rPr lang="ru-RU" sz="1200" dirty="0" err="1" smtClean="0">
                <a:solidFill>
                  <a:srgbClr val="FFFF00"/>
                </a:solidFill>
              </a:rPr>
              <a:t>гуртка</a:t>
            </a:r>
            <a:r>
              <a:rPr lang="ru-RU" sz="1200" dirty="0" smtClean="0">
                <a:solidFill>
                  <a:srgbClr val="FFFF00"/>
                </a:solidFill>
              </a:rPr>
              <a:t> </a:t>
            </a:r>
            <a:r>
              <a:rPr lang="ru-RU" sz="1200" dirty="0" err="1" smtClean="0">
                <a:solidFill>
                  <a:srgbClr val="FFFF00"/>
                </a:solidFill>
              </a:rPr>
              <a:t>кафедри</a:t>
            </a:r>
            <a:r>
              <a:rPr lang="ru-RU" sz="1200" dirty="0" smtClean="0">
                <a:solidFill>
                  <a:srgbClr val="FFFF00"/>
                </a:solidFill>
              </a:rPr>
              <a:t> </a:t>
            </a:r>
            <a:r>
              <a:rPr lang="ru-RU" sz="1200" dirty="0" err="1" smtClean="0">
                <a:solidFill>
                  <a:srgbClr val="FFFF00"/>
                </a:solidFill>
              </a:rPr>
              <a:t>загальної</a:t>
            </a:r>
            <a:r>
              <a:rPr lang="ru-RU" sz="1200" dirty="0" smtClean="0">
                <a:solidFill>
                  <a:srgbClr val="FFFF00"/>
                </a:solidFill>
              </a:rPr>
              <a:t> </a:t>
            </a:r>
            <a:r>
              <a:rPr lang="ru-RU" sz="1200" dirty="0" err="1" smtClean="0">
                <a:solidFill>
                  <a:srgbClr val="FFFF00"/>
                </a:solidFill>
              </a:rPr>
              <a:t>хірургії</a:t>
            </a:r>
            <a:r>
              <a:rPr lang="ru-RU" sz="1200" dirty="0" smtClean="0">
                <a:solidFill>
                  <a:srgbClr val="FFFF00"/>
                </a:solidFill>
              </a:rPr>
              <a:t> №2 </a:t>
            </a:r>
            <a:r>
              <a:rPr lang="ru-RU" sz="1200" dirty="0" err="1" smtClean="0">
                <a:solidFill>
                  <a:srgbClr val="FFFF00"/>
                </a:solidFill>
              </a:rPr>
              <a:t>протягом</a:t>
            </a:r>
            <a:r>
              <a:rPr lang="ru-RU" sz="1200" dirty="0" smtClean="0">
                <a:solidFill>
                  <a:srgbClr val="FFFF00"/>
                </a:solidFill>
              </a:rPr>
              <a:t> </a:t>
            </a:r>
            <a:r>
              <a:rPr lang="ru-RU" sz="1200" dirty="0" err="1" smtClean="0">
                <a:solidFill>
                  <a:srgbClr val="FFFF00"/>
                </a:solidFill>
              </a:rPr>
              <a:t>двох</a:t>
            </a:r>
            <a:r>
              <a:rPr lang="ru-RU" sz="1200" dirty="0" smtClean="0">
                <a:solidFill>
                  <a:srgbClr val="FFFF00"/>
                </a:solidFill>
              </a:rPr>
              <a:t> </a:t>
            </a:r>
            <a:r>
              <a:rPr lang="ru-RU" sz="1200" dirty="0" err="1" smtClean="0">
                <a:solidFill>
                  <a:srgbClr val="FFFF00"/>
                </a:solidFill>
              </a:rPr>
              <a:t>років</a:t>
            </a:r>
            <a:r>
              <a:rPr lang="ru-RU" sz="1200" dirty="0" smtClean="0">
                <a:solidFill>
                  <a:srgbClr val="FFFF00"/>
                </a:solidFill>
              </a:rPr>
              <a:t>. </a:t>
            </a:r>
            <a:r>
              <a:rPr lang="ru-RU" sz="1200" dirty="0" err="1" smtClean="0">
                <a:solidFill>
                  <a:srgbClr val="FFFF00"/>
                </a:solidFill>
              </a:rPr>
              <a:t>Займається</a:t>
            </a:r>
            <a:r>
              <a:rPr lang="ru-RU" sz="1200" dirty="0" smtClean="0">
                <a:solidFill>
                  <a:srgbClr val="FFFF00"/>
                </a:solidFill>
              </a:rPr>
              <a:t> в </a:t>
            </a:r>
            <a:r>
              <a:rPr lang="ru-RU" sz="1200" dirty="0" err="1" smtClean="0">
                <a:solidFill>
                  <a:srgbClr val="FFFF00"/>
                </a:solidFill>
              </a:rPr>
              <a:t>студентському</a:t>
            </a:r>
            <a:r>
              <a:rPr lang="ru-RU" sz="1200" dirty="0" smtClean="0">
                <a:solidFill>
                  <a:srgbClr val="FFFF00"/>
                </a:solidFill>
              </a:rPr>
              <a:t> </a:t>
            </a:r>
            <a:r>
              <a:rPr lang="ru-RU" sz="1200" dirty="0" err="1" smtClean="0">
                <a:solidFill>
                  <a:srgbClr val="FFFF00"/>
                </a:solidFill>
              </a:rPr>
              <a:t>гуртку</a:t>
            </a:r>
            <a:r>
              <a:rPr lang="ru-RU" sz="1200" dirty="0" smtClean="0">
                <a:solidFill>
                  <a:srgbClr val="FFFF00"/>
                </a:solidFill>
              </a:rPr>
              <a:t> з </a:t>
            </a:r>
            <a:r>
              <a:rPr lang="ru-RU" sz="1200" dirty="0" err="1" smtClean="0">
                <a:solidFill>
                  <a:srgbClr val="FFFF00"/>
                </a:solidFill>
              </a:rPr>
              <a:t>хірургії</a:t>
            </a:r>
            <a:r>
              <a:rPr lang="ru-RU" sz="1200" dirty="0" smtClean="0">
                <a:solidFill>
                  <a:srgbClr val="FFFF00"/>
                </a:solidFill>
              </a:rPr>
              <a:t> «</a:t>
            </a:r>
            <a:r>
              <a:rPr lang="en-US" sz="1200" dirty="0" err="1" smtClean="0">
                <a:solidFill>
                  <a:srgbClr val="FFFF00"/>
                </a:solidFill>
              </a:rPr>
              <a:t>Armata</a:t>
            </a:r>
            <a:r>
              <a:rPr lang="en-US" sz="1200" dirty="0" smtClean="0">
                <a:solidFill>
                  <a:srgbClr val="FFFF00"/>
                </a:solidFill>
              </a:rPr>
              <a:t> </a:t>
            </a:r>
            <a:r>
              <a:rPr lang="en-US" sz="1200" dirty="0" err="1" smtClean="0">
                <a:solidFill>
                  <a:srgbClr val="FFFF00"/>
                </a:solidFill>
              </a:rPr>
              <a:t>manus</a:t>
            </a:r>
            <a:r>
              <a:rPr lang="en-US" sz="1200" dirty="0" smtClean="0">
                <a:solidFill>
                  <a:srgbClr val="FFFF00"/>
                </a:solidFill>
              </a:rPr>
              <a:t>». </a:t>
            </a:r>
            <a:r>
              <a:rPr lang="ru-RU" sz="1200" dirty="0" err="1">
                <a:solidFill>
                  <a:srgbClr val="FFFF00"/>
                </a:solidFill>
              </a:rPr>
              <a:t>Переможець</a:t>
            </a:r>
            <a:r>
              <a:rPr lang="ru-RU" sz="1200" dirty="0">
                <a:solidFill>
                  <a:srgbClr val="FFFF00"/>
                </a:solidFill>
              </a:rPr>
              <a:t> ІІ </a:t>
            </a:r>
            <a:r>
              <a:rPr lang="ru-RU" sz="1200" dirty="0" err="1">
                <a:solidFill>
                  <a:srgbClr val="FFFF00"/>
                </a:solidFill>
              </a:rPr>
              <a:t>Всеукраїнського</a:t>
            </a:r>
            <a:r>
              <a:rPr lang="ru-RU" sz="1200" dirty="0">
                <a:solidFill>
                  <a:srgbClr val="FFFF00"/>
                </a:solidFill>
              </a:rPr>
              <a:t> конкурсу з </a:t>
            </a:r>
            <a:r>
              <a:rPr lang="ru-RU" sz="1200" dirty="0" err="1">
                <a:solidFill>
                  <a:srgbClr val="FFFF00"/>
                </a:solidFill>
              </a:rPr>
              <a:t>практичної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(диплом І </a:t>
            </a:r>
            <a:r>
              <a:rPr lang="ru-RU" sz="1200" dirty="0" err="1">
                <a:solidFill>
                  <a:srgbClr val="FFFF00"/>
                </a:solidFill>
              </a:rPr>
              <a:t>ступеня</a:t>
            </a:r>
            <a:r>
              <a:rPr lang="ru-RU" sz="1200" dirty="0">
                <a:solidFill>
                  <a:srgbClr val="FFFF00"/>
                </a:solidFill>
              </a:rPr>
              <a:t>) </a:t>
            </a:r>
            <a:r>
              <a:rPr lang="ru-RU" sz="1200" dirty="0" err="1">
                <a:solidFill>
                  <a:srgbClr val="FFFF00"/>
                </a:solidFill>
              </a:rPr>
              <a:t>переможець</a:t>
            </a:r>
            <a:r>
              <a:rPr lang="ru-RU" sz="1200" dirty="0">
                <a:solidFill>
                  <a:srgbClr val="FFFF00"/>
                </a:solidFill>
              </a:rPr>
              <a:t> в </a:t>
            </a:r>
            <a:r>
              <a:rPr lang="ru-RU" sz="1200" dirty="0" err="1">
                <a:solidFill>
                  <a:srgbClr val="FFFF00"/>
                </a:solidFill>
              </a:rPr>
              <a:t>підконкурсі</a:t>
            </a:r>
            <a:r>
              <a:rPr lang="ru-RU" sz="1200" dirty="0">
                <a:solidFill>
                  <a:srgbClr val="FFFF00"/>
                </a:solidFill>
              </a:rPr>
              <a:t> «</a:t>
            </a:r>
            <a:r>
              <a:rPr lang="ru-RU" sz="1200" dirty="0" err="1">
                <a:solidFill>
                  <a:srgbClr val="FFFF00"/>
                </a:solidFill>
              </a:rPr>
              <a:t>Езофагоентероанастомоз</a:t>
            </a:r>
            <a:r>
              <a:rPr lang="ru-RU" sz="1200" dirty="0">
                <a:solidFill>
                  <a:srgbClr val="FFFF00"/>
                </a:solidFill>
              </a:rPr>
              <a:t>» (2015 р.). Автор 8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публікацій</a:t>
            </a:r>
            <a:r>
              <a:rPr lang="ru-RU" sz="1200" dirty="0">
                <a:solidFill>
                  <a:srgbClr val="FFFF00"/>
                </a:solidFill>
              </a:rPr>
              <a:t>. </a:t>
            </a:r>
            <a:r>
              <a:rPr lang="ru-RU" sz="1200" dirty="0" err="1">
                <a:solidFill>
                  <a:srgbClr val="FFFF00"/>
                </a:solidFill>
              </a:rPr>
              <a:t>Приймала</a:t>
            </a:r>
            <a:r>
              <a:rPr lang="ru-RU" sz="1200" dirty="0">
                <a:solidFill>
                  <a:srgbClr val="FFFF00"/>
                </a:solidFill>
              </a:rPr>
              <a:t> участь в </a:t>
            </a:r>
            <a:r>
              <a:rPr lang="ru-RU" sz="1200" dirty="0" err="1">
                <a:solidFill>
                  <a:srgbClr val="FFFF00"/>
                </a:solidFill>
              </a:rPr>
              <a:t>наступних</a:t>
            </a:r>
            <a:r>
              <a:rPr lang="ru-RU" sz="1200" dirty="0">
                <a:solidFill>
                  <a:srgbClr val="FFFF00"/>
                </a:solidFill>
              </a:rPr>
              <a:t> </a:t>
            </a:r>
            <a:r>
              <a:rPr lang="ru-RU" sz="1200" dirty="0" err="1">
                <a:solidFill>
                  <a:srgbClr val="FFFF00"/>
                </a:solidFill>
              </a:rPr>
              <a:t>конференціях</a:t>
            </a:r>
            <a:r>
              <a:rPr lang="ru-RU" sz="1200" dirty="0">
                <a:solidFill>
                  <a:srgbClr val="FFFF00"/>
                </a:solidFill>
              </a:rPr>
              <a:t>: </a:t>
            </a:r>
            <a:r>
              <a:rPr lang="ru-RU" sz="1200" dirty="0" err="1">
                <a:solidFill>
                  <a:srgbClr val="FFFF00"/>
                </a:solidFill>
              </a:rPr>
              <a:t>секретар</a:t>
            </a:r>
            <a:r>
              <a:rPr lang="ru-RU" sz="1200" dirty="0">
                <a:solidFill>
                  <a:srgbClr val="FFFF00"/>
                </a:solidFill>
              </a:rPr>
              <a:t> </a:t>
            </a:r>
            <a:r>
              <a:rPr lang="ru-RU" sz="1200" dirty="0" err="1">
                <a:solidFill>
                  <a:srgbClr val="FFFF00"/>
                </a:solidFill>
              </a:rPr>
              <a:t>секції</a:t>
            </a:r>
            <a:r>
              <a:rPr lang="ru-RU" sz="1200" dirty="0">
                <a:solidFill>
                  <a:srgbClr val="FFFF00"/>
                </a:solidFill>
              </a:rPr>
              <a:t> </a:t>
            </a:r>
            <a:r>
              <a:rPr lang="ru-RU" sz="1200" dirty="0" err="1">
                <a:solidFill>
                  <a:srgbClr val="FFFF00"/>
                </a:solidFill>
              </a:rPr>
              <a:t>дитячої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на </a:t>
            </a:r>
            <a:r>
              <a:rPr lang="ru-RU" sz="1200" dirty="0" err="1">
                <a:solidFill>
                  <a:srgbClr val="FFFF00"/>
                </a:solidFill>
              </a:rPr>
              <a:t>Міжнародному</a:t>
            </a:r>
            <a:r>
              <a:rPr lang="ru-RU" sz="1200" dirty="0">
                <a:solidFill>
                  <a:srgbClr val="FFFF00"/>
                </a:solidFill>
              </a:rPr>
              <a:t> </a:t>
            </a:r>
            <a:r>
              <a:rPr lang="ru-RU" sz="1200" dirty="0" err="1">
                <a:solidFill>
                  <a:srgbClr val="FFFF00"/>
                </a:solidFill>
              </a:rPr>
              <a:t>науково</a:t>
            </a:r>
            <a:r>
              <a:rPr lang="ru-RU" sz="1200" dirty="0">
                <a:solidFill>
                  <a:srgbClr val="FFFF00"/>
                </a:solidFill>
              </a:rPr>
              <a:t>-практичному </a:t>
            </a:r>
            <a:r>
              <a:rPr lang="ru-RU" sz="1200" dirty="0" err="1">
                <a:solidFill>
                  <a:srgbClr val="FFFF00"/>
                </a:solidFill>
              </a:rPr>
              <a:t>конгресі</a:t>
            </a:r>
            <a:r>
              <a:rPr lang="ru-RU" sz="1200" dirty="0">
                <a:solidFill>
                  <a:srgbClr val="FFFF00"/>
                </a:solidFill>
              </a:rPr>
              <a:t> </a:t>
            </a:r>
            <a:r>
              <a:rPr lang="ru-RU" sz="1200" dirty="0" err="1">
                <a:solidFill>
                  <a:srgbClr val="FFFF00"/>
                </a:solidFill>
              </a:rPr>
              <a:t>студентів</a:t>
            </a:r>
            <a:r>
              <a:rPr lang="ru-RU" sz="1200" dirty="0">
                <a:solidFill>
                  <a:srgbClr val="FFFF00"/>
                </a:solidFill>
              </a:rPr>
              <a:t> і </a:t>
            </a:r>
            <a:r>
              <a:rPr lang="ru-RU" sz="1200" dirty="0" err="1">
                <a:solidFill>
                  <a:srgbClr val="FFFF00"/>
                </a:solidFill>
              </a:rPr>
              <a:t>молодих</a:t>
            </a:r>
            <a:r>
              <a:rPr lang="ru-RU" sz="1200" dirty="0">
                <a:solidFill>
                  <a:srgbClr val="FFFF00"/>
                </a:solidFill>
              </a:rPr>
              <a:t> </a:t>
            </a:r>
            <a:r>
              <a:rPr lang="ru-RU" sz="1200" dirty="0" err="1">
                <a:solidFill>
                  <a:srgbClr val="FFFF00"/>
                </a:solidFill>
              </a:rPr>
              <a:t>вчених</a:t>
            </a:r>
            <a:r>
              <a:rPr lang="ru-RU" sz="1200" dirty="0">
                <a:solidFill>
                  <a:srgbClr val="FFFF00"/>
                </a:solidFill>
              </a:rPr>
              <a:t> «</a:t>
            </a:r>
            <a:r>
              <a:rPr lang="ru-RU" sz="1200" dirty="0" err="1">
                <a:solidFill>
                  <a:srgbClr val="FFFF00"/>
                </a:solidFill>
              </a:rPr>
              <a:t>Актуальні</a:t>
            </a:r>
            <a:r>
              <a:rPr lang="ru-RU" sz="1200" dirty="0">
                <a:solidFill>
                  <a:srgbClr val="FFFF00"/>
                </a:solidFill>
              </a:rPr>
              <a:t> </a:t>
            </a:r>
            <a:r>
              <a:rPr lang="ru-RU" sz="1200" dirty="0" err="1">
                <a:solidFill>
                  <a:srgbClr val="FFFF00"/>
                </a:solidFill>
              </a:rPr>
              <a:t>проблеми</a:t>
            </a:r>
            <a:r>
              <a:rPr lang="ru-RU" sz="1200" dirty="0">
                <a:solidFill>
                  <a:srgbClr val="FFFF00"/>
                </a:solidFill>
              </a:rPr>
              <a:t> </a:t>
            </a:r>
            <a:r>
              <a:rPr lang="ru-RU" sz="1200" dirty="0" err="1">
                <a:solidFill>
                  <a:srgbClr val="FFFF00"/>
                </a:solidFill>
              </a:rPr>
              <a:t>сучасної</a:t>
            </a:r>
            <a:r>
              <a:rPr lang="ru-RU" sz="1200" dirty="0">
                <a:solidFill>
                  <a:srgbClr val="FFFF00"/>
                </a:solidFill>
              </a:rPr>
              <a:t> </a:t>
            </a:r>
            <a:r>
              <a:rPr lang="ru-RU" sz="1200" dirty="0" err="1">
                <a:solidFill>
                  <a:srgbClr val="FFFF00"/>
                </a:solidFill>
              </a:rPr>
              <a:t>медицини</a:t>
            </a:r>
            <a:r>
              <a:rPr lang="ru-RU" sz="1200" dirty="0">
                <a:solidFill>
                  <a:srgbClr val="FFFF00"/>
                </a:solidFill>
              </a:rPr>
              <a:t>» (м. </a:t>
            </a:r>
            <a:r>
              <a:rPr lang="ru-RU" sz="1200" dirty="0" err="1">
                <a:solidFill>
                  <a:srgbClr val="FFFF00"/>
                </a:solidFill>
              </a:rPr>
              <a:t>Київ</a:t>
            </a:r>
            <a:r>
              <a:rPr lang="ru-RU" sz="1200" dirty="0">
                <a:solidFill>
                  <a:srgbClr val="FFFF00"/>
                </a:solidFill>
              </a:rPr>
              <a:t>, </a:t>
            </a:r>
            <a:r>
              <a:rPr lang="ru-RU" sz="1200" dirty="0" err="1">
                <a:solidFill>
                  <a:srgbClr val="FFFF00"/>
                </a:solidFill>
              </a:rPr>
              <a:t>Україна</a:t>
            </a:r>
            <a:r>
              <a:rPr lang="ru-RU" sz="1200" dirty="0">
                <a:solidFill>
                  <a:srgbClr val="FFFF00"/>
                </a:solidFill>
              </a:rPr>
              <a:t> 2014 та 2015рік), </a:t>
            </a:r>
            <a:r>
              <a:rPr lang="ru-RU" sz="1200" dirty="0" err="1">
                <a:solidFill>
                  <a:srgbClr val="FFFF00"/>
                </a:solidFill>
              </a:rPr>
              <a:t>Міжнародні</a:t>
            </a:r>
            <a:r>
              <a:rPr lang="ru-RU" sz="1200" dirty="0">
                <a:solidFill>
                  <a:srgbClr val="FFFF00"/>
                </a:solidFill>
              </a:rPr>
              <a:t> </a:t>
            </a:r>
            <a:r>
              <a:rPr lang="ru-RU" sz="1200" dirty="0" err="1">
                <a:solidFill>
                  <a:srgbClr val="FFFF00"/>
                </a:solidFill>
              </a:rPr>
              <a:t>науково-практичні</a:t>
            </a:r>
            <a:r>
              <a:rPr lang="ru-RU" sz="1200" dirty="0">
                <a:solidFill>
                  <a:srgbClr val="FFFF00"/>
                </a:solidFill>
              </a:rPr>
              <a:t> </a:t>
            </a:r>
            <a:r>
              <a:rPr lang="ru-RU" sz="1200" dirty="0" err="1">
                <a:solidFill>
                  <a:srgbClr val="FFFF00"/>
                </a:solidFill>
              </a:rPr>
              <a:t>конференції</a:t>
            </a:r>
            <a:r>
              <a:rPr lang="ru-RU" sz="1200" dirty="0">
                <a:solidFill>
                  <a:srgbClr val="FFFF00"/>
                </a:solidFill>
              </a:rPr>
              <a:t> </a:t>
            </a:r>
            <a:r>
              <a:rPr lang="ru-RU" sz="1200" dirty="0" err="1">
                <a:solidFill>
                  <a:srgbClr val="FFFF00"/>
                </a:solidFill>
              </a:rPr>
              <a:t>присвячені</a:t>
            </a:r>
            <a:r>
              <a:rPr lang="ru-RU" sz="1200" dirty="0">
                <a:solidFill>
                  <a:srgbClr val="FFFF00"/>
                </a:solidFill>
              </a:rPr>
              <a:t> </a:t>
            </a:r>
            <a:r>
              <a:rPr lang="ru-RU" sz="1200" dirty="0" err="1">
                <a:solidFill>
                  <a:srgbClr val="FFFF00"/>
                </a:solidFill>
              </a:rPr>
              <a:t>Всесвітньому</a:t>
            </a:r>
            <a:r>
              <a:rPr lang="ru-RU" sz="1200" dirty="0">
                <a:solidFill>
                  <a:srgbClr val="FFFF00"/>
                </a:solidFill>
              </a:rPr>
              <a:t> дню </a:t>
            </a:r>
            <a:r>
              <a:rPr lang="ru-RU" sz="1200" dirty="0" err="1">
                <a:solidFill>
                  <a:srgbClr val="FFFF00"/>
                </a:solidFill>
              </a:rPr>
              <a:t>здоров´я</a:t>
            </a:r>
            <a:r>
              <a:rPr lang="ru-RU" sz="1200" dirty="0">
                <a:solidFill>
                  <a:srgbClr val="FFFF00"/>
                </a:solidFill>
              </a:rPr>
              <a:t> (м. </a:t>
            </a:r>
            <a:r>
              <a:rPr lang="ru-RU" sz="1200" dirty="0" err="1">
                <a:solidFill>
                  <a:srgbClr val="FFFF00"/>
                </a:solidFill>
              </a:rPr>
              <a:t>Київ</a:t>
            </a:r>
            <a:r>
              <a:rPr lang="ru-RU" sz="1200" dirty="0">
                <a:solidFill>
                  <a:srgbClr val="FFFF00"/>
                </a:solidFill>
              </a:rPr>
              <a:t> </a:t>
            </a:r>
            <a:r>
              <a:rPr lang="ru-RU" sz="1200" dirty="0" err="1">
                <a:solidFill>
                  <a:srgbClr val="FFFF00"/>
                </a:solidFill>
              </a:rPr>
              <a:t>Україна</a:t>
            </a:r>
            <a:r>
              <a:rPr lang="ru-RU" sz="1200" dirty="0">
                <a:solidFill>
                  <a:srgbClr val="FFFF00"/>
                </a:solidFill>
              </a:rPr>
              <a:t> 2013 </a:t>
            </a:r>
            <a:r>
              <a:rPr lang="ru-RU" sz="1200" dirty="0" err="1">
                <a:solidFill>
                  <a:srgbClr val="FFFF00"/>
                </a:solidFill>
              </a:rPr>
              <a:t>рік</a:t>
            </a:r>
            <a:r>
              <a:rPr lang="ru-RU" sz="1200" dirty="0">
                <a:solidFill>
                  <a:srgbClr val="FFFF00"/>
                </a:solidFill>
              </a:rPr>
              <a:t>), І та ІІ </a:t>
            </a:r>
            <a:r>
              <a:rPr lang="ru-RU" sz="1200" dirty="0" err="1">
                <a:solidFill>
                  <a:srgbClr val="FFFF00"/>
                </a:solidFill>
              </a:rPr>
              <a:t>Міжнародна</a:t>
            </a:r>
            <a:r>
              <a:rPr lang="ru-RU" sz="1200" dirty="0">
                <a:solidFill>
                  <a:srgbClr val="FFFF00"/>
                </a:solidFill>
              </a:rPr>
              <a:t> </a:t>
            </a:r>
            <a:r>
              <a:rPr lang="ru-RU" sz="1200" dirty="0" err="1">
                <a:solidFill>
                  <a:srgbClr val="FFFF00"/>
                </a:solidFill>
              </a:rPr>
              <a:t>конференція</a:t>
            </a:r>
            <a:r>
              <a:rPr lang="ru-RU" sz="1200" dirty="0">
                <a:solidFill>
                  <a:srgbClr val="FFFF00"/>
                </a:solidFill>
              </a:rPr>
              <a:t> з </a:t>
            </a:r>
            <a:r>
              <a:rPr lang="ru-RU" sz="1200" dirty="0" err="1">
                <a:solidFill>
                  <a:srgbClr val="FFFF00"/>
                </a:solidFill>
              </a:rPr>
              <a:t>експериментальної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(м. </a:t>
            </a:r>
            <a:r>
              <a:rPr lang="ru-RU" sz="1200" dirty="0" err="1">
                <a:solidFill>
                  <a:srgbClr val="FFFF00"/>
                </a:solidFill>
              </a:rPr>
              <a:t>Київ</a:t>
            </a:r>
            <a:r>
              <a:rPr lang="ru-RU" sz="1200" dirty="0">
                <a:solidFill>
                  <a:srgbClr val="FFFF00"/>
                </a:solidFill>
              </a:rPr>
              <a:t>, </a:t>
            </a:r>
            <a:r>
              <a:rPr lang="ru-RU" sz="1200" dirty="0" err="1">
                <a:solidFill>
                  <a:srgbClr val="FFFF00"/>
                </a:solidFill>
              </a:rPr>
              <a:t>Україна</a:t>
            </a:r>
            <a:r>
              <a:rPr lang="ru-RU" sz="1200" dirty="0">
                <a:solidFill>
                  <a:srgbClr val="FFFF00"/>
                </a:solidFill>
              </a:rPr>
              <a:t> 2014 та 2015 </a:t>
            </a:r>
            <a:r>
              <a:rPr lang="ru-RU" sz="1200" dirty="0" err="1">
                <a:solidFill>
                  <a:srgbClr val="FFFF00"/>
                </a:solidFill>
              </a:rPr>
              <a:t>рік</a:t>
            </a:r>
            <a:r>
              <a:rPr lang="ru-RU" sz="1200" dirty="0">
                <a:solidFill>
                  <a:srgbClr val="FFFF00"/>
                </a:solidFill>
              </a:rPr>
              <a:t>), І</a:t>
            </a:r>
            <a:r>
              <a:rPr lang="en-US" sz="1200" dirty="0">
                <a:solidFill>
                  <a:srgbClr val="FFFF00"/>
                </a:solidFill>
              </a:rPr>
              <a:t>V </a:t>
            </a:r>
            <a:r>
              <a:rPr lang="ru-RU" sz="1200" dirty="0" err="1">
                <a:solidFill>
                  <a:srgbClr val="FFFF00"/>
                </a:solidFill>
              </a:rPr>
              <a:t>Всеукраїнська</a:t>
            </a:r>
            <a:r>
              <a:rPr lang="ru-RU" sz="1200" dirty="0">
                <a:solidFill>
                  <a:srgbClr val="FFFF00"/>
                </a:solidFill>
              </a:rPr>
              <a:t> </a:t>
            </a:r>
            <a:r>
              <a:rPr lang="ru-RU" sz="1200" dirty="0" err="1">
                <a:solidFill>
                  <a:srgbClr val="FFFF00"/>
                </a:solidFill>
              </a:rPr>
              <a:t>студентська</a:t>
            </a:r>
            <a:r>
              <a:rPr lang="ru-RU" sz="1200" dirty="0">
                <a:solidFill>
                  <a:srgbClr val="FFFF00"/>
                </a:solidFill>
              </a:rPr>
              <a:t> </a:t>
            </a:r>
            <a:r>
              <a:rPr lang="ru-RU" sz="1200" dirty="0" err="1">
                <a:solidFill>
                  <a:srgbClr val="FFFF00"/>
                </a:solidFill>
              </a:rPr>
              <a:t>науково</a:t>
            </a:r>
            <a:r>
              <a:rPr lang="ru-RU" sz="1200" dirty="0">
                <a:solidFill>
                  <a:srgbClr val="FFFF00"/>
                </a:solidFill>
              </a:rPr>
              <a:t>-практична </a:t>
            </a:r>
            <a:r>
              <a:rPr lang="ru-RU" sz="1200" dirty="0" err="1">
                <a:solidFill>
                  <a:srgbClr val="FFFF00"/>
                </a:solidFill>
              </a:rPr>
              <a:t>конференція</a:t>
            </a:r>
            <a:r>
              <a:rPr lang="ru-RU" sz="1200" dirty="0">
                <a:solidFill>
                  <a:srgbClr val="FFFF00"/>
                </a:solidFill>
              </a:rPr>
              <a:t> «</a:t>
            </a:r>
            <a:r>
              <a:rPr lang="ru-RU" sz="1200" dirty="0" err="1">
                <a:solidFill>
                  <a:srgbClr val="FFFF00"/>
                </a:solidFill>
              </a:rPr>
              <a:t>Міждисциплінарні</a:t>
            </a:r>
            <a:r>
              <a:rPr lang="ru-RU" sz="1200" dirty="0">
                <a:solidFill>
                  <a:srgbClr val="FFFF00"/>
                </a:solidFill>
              </a:rPr>
              <a:t> </a:t>
            </a:r>
            <a:r>
              <a:rPr lang="ru-RU" sz="1200" dirty="0" err="1">
                <a:solidFill>
                  <a:srgbClr val="FFFF00"/>
                </a:solidFill>
              </a:rPr>
              <a:t>підходи</a:t>
            </a:r>
            <a:r>
              <a:rPr lang="ru-RU" sz="1200" dirty="0">
                <a:solidFill>
                  <a:srgbClr val="FFFF00"/>
                </a:solidFill>
              </a:rPr>
              <a:t> до </a:t>
            </a:r>
            <a:r>
              <a:rPr lang="ru-RU" sz="1200" dirty="0" err="1">
                <a:solidFill>
                  <a:srgbClr val="FFFF00"/>
                </a:solidFill>
              </a:rPr>
              <a:t>діагностики</a:t>
            </a:r>
            <a:r>
              <a:rPr lang="ru-RU" sz="1200" dirty="0">
                <a:solidFill>
                  <a:srgbClr val="FFFF00"/>
                </a:solidFill>
              </a:rPr>
              <a:t> та </a:t>
            </a:r>
            <a:r>
              <a:rPr lang="ru-RU" sz="1200" dirty="0" err="1">
                <a:solidFill>
                  <a:srgbClr val="FFFF00"/>
                </a:solidFill>
              </a:rPr>
              <a:t>лікування</a:t>
            </a:r>
            <a:r>
              <a:rPr lang="ru-RU" sz="1200" dirty="0">
                <a:solidFill>
                  <a:srgbClr val="FFFF00"/>
                </a:solidFill>
              </a:rPr>
              <a:t> </a:t>
            </a:r>
            <a:r>
              <a:rPr lang="ru-RU" sz="1200" dirty="0" err="1">
                <a:solidFill>
                  <a:srgbClr val="FFFF00"/>
                </a:solidFill>
              </a:rPr>
              <a:t>дитячих</a:t>
            </a:r>
            <a:r>
              <a:rPr lang="ru-RU" sz="1200" dirty="0">
                <a:solidFill>
                  <a:srgbClr val="FFFF00"/>
                </a:solidFill>
              </a:rPr>
              <a:t> хвороб» (м. </a:t>
            </a:r>
            <a:r>
              <a:rPr lang="ru-RU" sz="1200" dirty="0" err="1">
                <a:solidFill>
                  <a:srgbClr val="FFFF00"/>
                </a:solidFill>
              </a:rPr>
              <a:t>Київ</a:t>
            </a:r>
            <a:r>
              <a:rPr lang="ru-RU" sz="1200" dirty="0">
                <a:solidFill>
                  <a:srgbClr val="FFFF00"/>
                </a:solidFill>
              </a:rPr>
              <a:t>, </a:t>
            </a:r>
            <a:r>
              <a:rPr lang="ru-RU" sz="1200" dirty="0" err="1">
                <a:solidFill>
                  <a:srgbClr val="FFFF00"/>
                </a:solidFill>
              </a:rPr>
              <a:t>Україна</a:t>
            </a:r>
            <a:r>
              <a:rPr lang="ru-RU" sz="1200" dirty="0">
                <a:solidFill>
                  <a:srgbClr val="FFFF00"/>
                </a:solidFill>
              </a:rPr>
              <a:t> 2015 </a:t>
            </a:r>
            <a:r>
              <a:rPr lang="ru-RU" sz="1200" dirty="0" err="1">
                <a:solidFill>
                  <a:srgbClr val="FFFF00"/>
                </a:solidFill>
              </a:rPr>
              <a:t>рік</a:t>
            </a:r>
            <a:r>
              <a:rPr lang="ru-RU" sz="1200" dirty="0">
                <a:solidFill>
                  <a:srgbClr val="FFFF00"/>
                </a:solidFill>
              </a:rPr>
              <a:t>), І </a:t>
            </a:r>
            <a:r>
              <a:rPr lang="ru-RU" sz="1200" dirty="0" err="1">
                <a:solidFill>
                  <a:srgbClr val="FFFF00"/>
                </a:solidFill>
              </a:rPr>
              <a:t>Грантова</a:t>
            </a:r>
            <a:r>
              <a:rPr lang="ru-RU" sz="1200" dirty="0">
                <a:solidFill>
                  <a:srgbClr val="FFFF00"/>
                </a:solidFill>
              </a:rPr>
              <a:t> </a:t>
            </a:r>
            <a:r>
              <a:rPr lang="ru-RU" sz="1200" dirty="0" err="1">
                <a:solidFill>
                  <a:srgbClr val="FFFF00"/>
                </a:solidFill>
              </a:rPr>
              <a:t>конференція</a:t>
            </a:r>
            <a:r>
              <a:rPr lang="ru-RU" sz="1200" dirty="0">
                <a:solidFill>
                  <a:srgbClr val="FFFF00"/>
                </a:solidFill>
              </a:rPr>
              <a:t> НМУ (м. </a:t>
            </a:r>
            <a:r>
              <a:rPr lang="ru-RU" sz="1200" dirty="0" err="1">
                <a:solidFill>
                  <a:srgbClr val="FFFF00"/>
                </a:solidFill>
              </a:rPr>
              <a:t>Київ</a:t>
            </a:r>
            <a:r>
              <a:rPr lang="ru-RU" sz="1200" dirty="0">
                <a:solidFill>
                  <a:srgbClr val="FFFF00"/>
                </a:solidFill>
              </a:rPr>
              <a:t>, </a:t>
            </a:r>
            <a:r>
              <a:rPr lang="ru-RU" sz="1200" dirty="0" err="1">
                <a:solidFill>
                  <a:srgbClr val="FFFF00"/>
                </a:solidFill>
              </a:rPr>
              <a:t>Україна</a:t>
            </a:r>
            <a:r>
              <a:rPr lang="ru-RU" sz="1200" dirty="0">
                <a:solidFill>
                  <a:srgbClr val="FFFF00"/>
                </a:solidFill>
              </a:rPr>
              <a:t> 2015 </a:t>
            </a:r>
            <a:r>
              <a:rPr lang="ru-RU" sz="1200" dirty="0" err="1">
                <a:solidFill>
                  <a:srgbClr val="FFFF00"/>
                </a:solidFill>
              </a:rPr>
              <a:t>рік</a:t>
            </a:r>
            <a:r>
              <a:rPr lang="ru-RU" sz="1200" dirty="0">
                <a:solidFill>
                  <a:srgbClr val="FFFF00"/>
                </a:solidFill>
              </a:rPr>
              <a:t>).</a:t>
            </a:r>
          </a:p>
        </p:txBody>
      </p:sp>
      <p:pic>
        <p:nvPicPr>
          <p:cNvPr id="7" name="Рисунок 6" descr="C:\Users\Sophia\Desktop\СНТ\Загальні збори 2016\семенів.jpg"/>
          <p:cNvPicPr/>
          <p:nvPr/>
        </p:nvPicPr>
        <p:blipFill rotWithShape="1">
          <a:blip r:embed="rId2" cstate="print">
            <a:extLst>
              <a:ext uri="{28A0092B-C50C-407E-A947-70E740481C1C}">
                <a14:useLocalDpi xmlns:a14="http://schemas.microsoft.com/office/drawing/2010/main" val="0"/>
              </a:ext>
            </a:extLst>
          </a:blip>
          <a:srcRect t="9092" r="6857"/>
          <a:stretch/>
        </p:blipFill>
        <p:spPr bwMode="auto">
          <a:xfrm>
            <a:off x="6705600" y="2743200"/>
            <a:ext cx="2265045" cy="339090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901422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773102"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Стрикун</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Григорій Миколайович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6292522" cy="2308324"/>
          </a:xfrm>
          <a:prstGeom prst="rect">
            <a:avLst/>
          </a:prstGeom>
        </p:spPr>
        <p:txBody>
          <a:bodyPr wrap="square">
            <a:spAutoFit/>
          </a:bodyPr>
          <a:lstStyle/>
          <a:p>
            <a:r>
              <a:rPr lang="ru-RU" sz="1200" dirty="0" smtClean="0">
                <a:solidFill>
                  <a:srgbClr val="FFFF00"/>
                </a:solidFill>
              </a:rPr>
              <a:t>Студент </a:t>
            </a:r>
            <a:r>
              <a:rPr lang="uk-UA" sz="1200" dirty="0" smtClean="0">
                <a:solidFill>
                  <a:srgbClr val="FFFF00"/>
                </a:solidFill>
              </a:rPr>
              <a:t>5</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err="1">
                <a:solidFill>
                  <a:srgbClr val="FFFF00"/>
                </a:solidFill>
              </a:rPr>
              <a:t>Бере</a:t>
            </a:r>
            <a:r>
              <a:rPr lang="ru-RU" sz="1200" dirty="0">
                <a:solidFill>
                  <a:srgbClr val="FFFF00"/>
                </a:solidFill>
              </a:rPr>
              <a:t> </a:t>
            </a:r>
            <a:r>
              <a:rPr lang="ru-RU" sz="1200" dirty="0" err="1">
                <a:solidFill>
                  <a:srgbClr val="FFFF00"/>
                </a:solidFill>
              </a:rPr>
              <a:t>активну</a:t>
            </a:r>
            <a:r>
              <a:rPr lang="ru-RU" sz="1200" dirty="0">
                <a:solidFill>
                  <a:srgbClr val="FFFF00"/>
                </a:solidFill>
              </a:rPr>
              <a:t> участь в </a:t>
            </a:r>
            <a:r>
              <a:rPr lang="ru-RU" sz="1200" dirty="0" err="1">
                <a:solidFill>
                  <a:srgbClr val="FFFF00"/>
                </a:solidFill>
              </a:rPr>
              <a:t>громадському</a:t>
            </a:r>
            <a:r>
              <a:rPr lang="ru-RU" sz="1200" dirty="0">
                <a:solidFill>
                  <a:srgbClr val="FFFF00"/>
                </a:solidFill>
              </a:rPr>
              <a:t> та </a:t>
            </a:r>
            <a:r>
              <a:rPr lang="ru-RU" sz="1200" dirty="0" err="1">
                <a:solidFill>
                  <a:srgbClr val="FFFF00"/>
                </a:solidFill>
              </a:rPr>
              <a:t>науковому</a:t>
            </a:r>
            <a:r>
              <a:rPr lang="ru-RU" sz="1200" dirty="0">
                <a:solidFill>
                  <a:srgbClr val="FFFF00"/>
                </a:solidFill>
              </a:rPr>
              <a:t> </a:t>
            </a:r>
            <a:r>
              <a:rPr lang="ru-RU" sz="1200" dirty="0" err="1">
                <a:solidFill>
                  <a:srgbClr val="FFFF00"/>
                </a:solidFill>
              </a:rPr>
              <a:t>житті</a:t>
            </a:r>
            <a:r>
              <a:rPr lang="ru-RU" sz="1200" dirty="0">
                <a:solidFill>
                  <a:srgbClr val="FFFF00"/>
                </a:solidFill>
              </a:rPr>
              <a:t> </a:t>
            </a:r>
            <a:r>
              <a:rPr lang="ru-RU" sz="1200" dirty="0" err="1">
                <a:solidFill>
                  <a:srgbClr val="FFFF00"/>
                </a:solidFill>
              </a:rPr>
              <a:t>університету</a:t>
            </a:r>
            <a:r>
              <a:rPr lang="ru-RU" sz="1200" dirty="0">
                <a:solidFill>
                  <a:srgbClr val="FFFF00"/>
                </a:solidFill>
              </a:rPr>
              <a:t>, </a:t>
            </a:r>
            <a:r>
              <a:rPr lang="ru-RU" sz="1200" dirty="0" err="1">
                <a:solidFill>
                  <a:srgbClr val="FFFF00"/>
                </a:solidFill>
              </a:rPr>
              <a:t>займається</a:t>
            </a:r>
            <a:r>
              <a:rPr lang="ru-RU" sz="1200" dirty="0">
                <a:solidFill>
                  <a:srgbClr val="FFFF00"/>
                </a:solidFill>
              </a:rPr>
              <a:t> на </a:t>
            </a:r>
            <a:r>
              <a:rPr lang="ru-RU" sz="1200" dirty="0" err="1">
                <a:solidFill>
                  <a:srgbClr val="FFFF00"/>
                </a:solidFill>
              </a:rPr>
              <a:t>гуртках</a:t>
            </a:r>
            <a:r>
              <a:rPr lang="ru-RU" sz="1200" dirty="0">
                <a:solidFill>
                  <a:srgbClr val="FFFF00"/>
                </a:solidFill>
              </a:rPr>
              <a:t> кафедр </a:t>
            </a:r>
            <a:r>
              <a:rPr lang="ru-RU" sz="1200" dirty="0" err="1">
                <a:solidFill>
                  <a:srgbClr val="FFFF00"/>
                </a:solidFill>
              </a:rPr>
              <a:t>урології</a:t>
            </a:r>
            <a:r>
              <a:rPr lang="ru-RU" sz="1200" dirty="0">
                <a:solidFill>
                  <a:srgbClr val="FFFF00"/>
                </a:solidFill>
              </a:rPr>
              <a:t>, </a:t>
            </a:r>
            <a:r>
              <a:rPr lang="ru-RU" sz="1200" dirty="0" err="1">
                <a:solidFill>
                  <a:srgbClr val="FFFF00"/>
                </a:solidFill>
              </a:rPr>
              <a:t>фармакології</a:t>
            </a:r>
            <a:r>
              <a:rPr lang="ru-RU" sz="1200" dirty="0">
                <a:solidFill>
                  <a:srgbClr val="FFFF00"/>
                </a:solidFill>
              </a:rPr>
              <a:t>, </a:t>
            </a:r>
            <a:r>
              <a:rPr lang="ru-RU" sz="1200" dirty="0" err="1">
                <a:solidFill>
                  <a:srgbClr val="FFFF00"/>
                </a:solidFill>
              </a:rPr>
              <a:t>оперативної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та </a:t>
            </a:r>
            <a:r>
              <a:rPr lang="ru-RU" sz="1200" dirty="0" err="1">
                <a:solidFill>
                  <a:srgbClr val="FFFF00"/>
                </a:solidFill>
              </a:rPr>
              <a:t>топографічної</a:t>
            </a:r>
            <a:r>
              <a:rPr lang="ru-RU" sz="1200" dirty="0">
                <a:solidFill>
                  <a:srgbClr val="FFFF00"/>
                </a:solidFill>
              </a:rPr>
              <a:t> </a:t>
            </a:r>
            <a:r>
              <a:rPr lang="ru-RU" sz="1200" dirty="0" err="1">
                <a:solidFill>
                  <a:srgbClr val="FFFF00"/>
                </a:solidFill>
              </a:rPr>
              <a:t>анатомії</a:t>
            </a:r>
            <a:r>
              <a:rPr lang="ru-RU" sz="1200" dirty="0">
                <a:solidFill>
                  <a:srgbClr val="FFFF00"/>
                </a:solidFill>
              </a:rPr>
              <a:t>. Є старостою </a:t>
            </a:r>
            <a:r>
              <a:rPr lang="ru-RU" sz="1200" dirty="0" err="1">
                <a:solidFill>
                  <a:srgbClr val="FFFF00"/>
                </a:solidFill>
              </a:rPr>
              <a:t>гуртка</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урології</a:t>
            </a:r>
            <a:r>
              <a:rPr lang="ru-RU" sz="1200" dirty="0">
                <a:solidFill>
                  <a:srgbClr val="FFFF00"/>
                </a:solidFill>
              </a:rPr>
              <a:t>. З 2015 року є членом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О.А. Кис</a:t>
            </a:r>
          </a:p>
          <a:p>
            <a:r>
              <a:rPr lang="ru-RU" sz="1200" dirty="0">
                <a:solidFill>
                  <a:srgbClr val="FFFF00"/>
                </a:solidFill>
              </a:rPr>
              <a:t>Автор 3 </a:t>
            </a:r>
            <a:r>
              <a:rPr lang="ru-RU" sz="1200" dirty="0" err="1">
                <a:solidFill>
                  <a:srgbClr val="FFFF00"/>
                </a:solidFill>
              </a:rPr>
              <a:t>друкованих</a:t>
            </a:r>
            <a:r>
              <a:rPr lang="ru-RU" sz="1200" dirty="0">
                <a:solidFill>
                  <a:srgbClr val="FFFF00"/>
                </a:solidFill>
              </a:rPr>
              <a:t> </a:t>
            </a:r>
            <a:r>
              <a:rPr lang="ru-RU" sz="1200" dirty="0" err="1">
                <a:solidFill>
                  <a:srgbClr val="FFFF00"/>
                </a:solidFill>
              </a:rPr>
              <a:t>робіт</a:t>
            </a:r>
            <a:r>
              <a:rPr lang="ru-RU" sz="1200" dirty="0">
                <a:solidFill>
                  <a:srgbClr val="FFFF00"/>
                </a:solidFill>
              </a:rPr>
              <a:t>, з них 2 з </a:t>
            </a:r>
            <a:r>
              <a:rPr lang="ru-RU" sz="1200" dirty="0" err="1">
                <a:solidFill>
                  <a:srgbClr val="FFFF00"/>
                </a:solidFill>
              </a:rPr>
              <a:t>усною</a:t>
            </a:r>
            <a:r>
              <a:rPr lang="ru-RU" sz="1200" dirty="0">
                <a:solidFill>
                  <a:srgbClr val="FFFF00"/>
                </a:solidFill>
              </a:rPr>
              <a:t> </a:t>
            </a:r>
            <a:r>
              <a:rPr lang="ru-RU" sz="1200" dirty="0" err="1">
                <a:solidFill>
                  <a:srgbClr val="FFFF00"/>
                </a:solidFill>
              </a:rPr>
              <a:t>доповіддю</a:t>
            </a:r>
            <a:r>
              <a:rPr lang="ru-RU" sz="1200" dirty="0">
                <a:solidFill>
                  <a:srgbClr val="FFFF00"/>
                </a:solidFill>
              </a:rPr>
              <a:t> на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конференціях</a:t>
            </a:r>
            <a:r>
              <a:rPr lang="ru-RU" sz="1200" dirty="0">
                <a:solidFill>
                  <a:srgbClr val="FFFF00"/>
                </a:solidFill>
              </a:rPr>
              <a:t>. Зараз </a:t>
            </a:r>
            <a:r>
              <a:rPr lang="ru-RU" sz="1200" dirty="0" err="1">
                <a:solidFill>
                  <a:srgbClr val="FFFF00"/>
                </a:solidFill>
              </a:rPr>
              <a:t>працює</a:t>
            </a:r>
            <a:r>
              <a:rPr lang="ru-RU" sz="1200" dirty="0">
                <a:solidFill>
                  <a:srgbClr val="FFFF00"/>
                </a:solidFill>
              </a:rPr>
              <a:t> над </a:t>
            </a:r>
            <a:r>
              <a:rPr lang="ru-RU" sz="1200" dirty="0" err="1">
                <a:solidFill>
                  <a:srgbClr val="FFFF00"/>
                </a:solidFill>
              </a:rPr>
              <a:t>науковою</a:t>
            </a:r>
            <a:r>
              <a:rPr lang="ru-RU" sz="1200" dirty="0">
                <a:solidFill>
                  <a:srgbClr val="FFFF00"/>
                </a:solidFill>
              </a:rPr>
              <a:t> </a:t>
            </a:r>
            <a:r>
              <a:rPr lang="ru-RU" sz="1200" dirty="0" err="1">
                <a:solidFill>
                  <a:srgbClr val="FFFF00"/>
                </a:solidFill>
              </a:rPr>
              <a:t>роботою</a:t>
            </a:r>
            <a:r>
              <a:rPr lang="ru-RU" sz="1200" dirty="0">
                <a:solidFill>
                  <a:srgbClr val="FFFF00"/>
                </a:solidFill>
              </a:rPr>
              <a:t> з </a:t>
            </a:r>
            <a:r>
              <a:rPr lang="ru-RU" sz="1200" dirty="0" err="1">
                <a:solidFill>
                  <a:srgbClr val="FFFF00"/>
                </a:solidFill>
              </a:rPr>
              <a:t>анестезіології</a:t>
            </a:r>
            <a:r>
              <a:rPr lang="ru-RU" sz="1200" dirty="0">
                <a:solidFill>
                  <a:srgbClr val="FFFF00"/>
                </a:solidFill>
              </a:rPr>
              <a:t> та </a:t>
            </a:r>
            <a:r>
              <a:rPr lang="ru-RU" sz="1200" dirty="0" err="1">
                <a:solidFill>
                  <a:srgbClr val="FFFF00"/>
                </a:solidFill>
              </a:rPr>
              <a:t>інтенсивної</a:t>
            </a:r>
            <a:r>
              <a:rPr lang="ru-RU" sz="1200" dirty="0">
                <a:solidFill>
                  <a:srgbClr val="FFFF00"/>
                </a:solidFill>
              </a:rPr>
              <a:t> </a:t>
            </a:r>
            <a:r>
              <a:rPr lang="ru-RU" sz="1200" dirty="0" err="1">
                <a:solidFill>
                  <a:srgbClr val="FFFF00"/>
                </a:solidFill>
              </a:rPr>
              <a:t>терапії</a:t>
            </a:r>
            <a:r>
              <a:rPr lang="ru-RU" sz="1200" dirty="0">
                <a:solidFill>
                  <a:srgbClr val="FFFF00"/>
                </a:solidFill>
              </a:rPr>
              <a:t> за тематикою </a:t>
            </a:r>
            <a:r>
              <a:rPr lang="ru-RU" sz="1200" dirty="0" err="1">
                <a:solidFill>
                  <a:srgbClr val="FFFF00"/>
                </a:solidFill>
              </a:rPr>
              <a:t>уросепсису</a:t>
            </a:r>
            <a:r>
              <a:rPr lang="ru-RU" sz="1200" dirty="0">
                <a:solidFill>
                  <a:srgbClr val="FFFF00"/>
                </a:solidFill>
              </a:rPr>
              <a:t> та над </a:t>
            </a:r>
            <a:r>
              <a:rPr lang="ru-RU" sz="1200" dirty="0" err="1">
                <a:solidFill>
                  <a:srgbClr val="FFFF00"/>
                </a:solidFill>
              </a:rPr>
              <a:t>науковою</a:t>
            </a:r>
            <a:r>
              <a:rPr lang="ru-RU" sz="1200" dirty="0">
                <a:solidFill>
                  <a:srgbClr val="FFFF00"/>
                </a:solidFill>
              </a:rPr>
              <a:t> </a:t>
            </a:r>
            <a:r>
              <a:rPr lang="ru-RU" sz="1200" dirty="0" err="1">
                <a:solidFill>
                  <a:srgbClr val="FFFF00"/>
                </a:solidFill>
              </a:rPr>
              <a:t>роботою</a:t>
            </a:r>
            <a:r>
              <a:rPr lang="ru-RU" sz="1200" dirty="0">
                <a:solidFill>
                  <a:srgbClr val="FFFF00"/>
                </a:solidFill>
              </a:rPr>
              <a:t> з </a:t>
            </a:r>
            <a:r>
              <a:rPr lang="ru-RU" sz="1200" dirty="0" err="1">
                <a:solidFill>
                  <a:srgbClr val="FFFF00"/>
                </a:solidFill>
              </a:rPr>
              <a:t>урології</a:t>
            </a:r>
            <a:endParaRPr lang="ru-RU" sz="1200" dirty="0">
              <a:solidFill>
                <a:srgbClr val="FFFF00"/>
              </a:solidFill>
            </a:endParaRPr>
          </a:p>
          <a:p>
            <a:r>
              <a:rPr lang="ru-RU" sz="1200" dirty="0" err="1">
                <a:solidFill>
                  <a:srgbClr val="FFFF00"/>
                </a:solidFill>
              </a:rPr>
              <a:t>еля</a:t>
            </a:r>
            <a:r>
              <a:rPr lang="ru-RU" sz="1200" dirty="0">
                <a:solidFill>
                  <a:srgbClr val="FFFF00"/>
                </a:solidFill>
              </a:rPr>
              <a:t>.</a:t>
            </a:r>
          </a:p>
          <a:p>
            <a:r>
              <a:rPr lang="ru-RU" sz="1200" dirty="0">
                <a:solidFill>
                  <a:srgbClr val="FFFF00"/>
                </a:solidFill>
              </a:rPr>
              <a:t>Тематика </a:t>
            </a:r>
            <a:r>
              <a:rPr lang="ru-RU" sz="1200" dirty="0" err="1">
                <a:solidFill>
                  <a:srgbClr val="FFFF00"/>
                </a:solidFill>
              </a:rPr>
              <a:t>наукової</a:t>
            </a:r>
            <a:r>
              <a:rPr lang="ru-RU" sz="1200" dirty="0">
                <a:solidFill>
                  <a:srgbClr val="FFFF00"/>
                </a:solidFill>
              </a:rPr>
              <a:t> </a:t>
            </a:r>
            <a:r>
              <a:rPr lang="ru-RU" sz="1200" dirty="0" err="1">
                <a:solidFill>
                  <a:srgbClr val="FFFF00"/>
                </a:solidFill>
              </a:rPr>
              <a:t>роботи</a:t>
            </a:r>
            <a:r>
              <a:rPr lang="ru-RU" sz="1200" dirty="0">
                <a:solidFill>
                  <a:srgbClr val="FFFF00"/>
                </a:solidFill>
              </a:rPr>
              <a:t>:</a:t>
            </a:r>
          </a:p>
          <a:p>
            <a:r>
              <a:rPr lang="en-US" sz="1200" dirty="0">
                <a:solidFill>
                  <a:srgbClr val="FFFF00"/>
                </a:solidFill>
              </a:rPr>
              <a:t>o	</a:t>
            </a:r>
            <a:r>
              <a:rPr lang="ru-RU" sz="1200" dirty="0" err="1">
                <a:solidFill>
                  <a:srgbClr val="FFFF00"/>
                </a:solidFill>
              </a:rPr>
              <a:t>Застосування</a:t>
            </a:r>
            <a:r>
              <a:rPr lang="ru-RU" sz="1200" dirty="0">
                <a:solidFill>
                  <a:srgbClr val="FFFF00"/>
                </a:solidFill>
              </a:rPr>
              <a:t> </a:t>
            </a:r>
            <a:r>
              <a:rPr lang="ru-RU" sz="1200" dirty="0" err="1">
                <a:solidFill>
                  <a:srgbClr val="FFFF00"/>
                </a:solidFill>
              </a:rPr>
              <a:t>нанотехнологій</a:t>
            </a:r>
            <a:r>
              <a:rPr lang="ru-RU" sz="1200" dirty="0">
                <a:solidFill>
                  <a:srgbClr val="FFFF00"/>
                </a:solidFill>
              </a:rPr>
              <a:t> в </a:t>
            </a:r>
            <a:r>
              <a:rPr lang="ru-RU" sz="1200" dirty="0" err="1">
                <a:solidFill>
                  <a:srgbClr val="FFFF00"/>
                </a:solidFill>
              </a:rPr>
              <a:t>онкології</a:t>
            </a:r>
            <a:r>
              <a:rPr lang="ru-RU" sz="1200" dirty="0">
                <a:solidFill>
                  <a:srgbClr val="FFFF00"/>
                </a:solidFill>
              </a:rPr>
              <a:t> та </a:t>
            </a:r>
            <a:r>
              <a:rPr lang="ru-RU" sz="1200" dirty="0" err="1">
                <a:solidFill>
                  <a:srgbClr val="FFFF00"/>
                </a:solidFill>
              </a:rPr>
              <a:t>урології</a:t>
            </a:r>
            <a:r>
              <a:rPr lang="ru-RU" sz="1200" dirty="0">
                <a:solidFill>
                  <a:srgbClr val="FFFF00"/>
                </a:solidFill>
              </a:rPr>
              <a:t>;</a:t>
            </a:r>
          </a:p>
          <a:p>
            <a:r>
              <a:rPr lang="en-US" sz="1200" dirty="0">
                <a:solidFill>
                  <a:srgbClr val="FFFF00"/>
                </a:solidFill>
              </a:rPr>
              <a:t>o	</a:t>
            </a:r>
            <a:r>
              <a:rPr lang="ru-RU" sz="1200" dirty="0" err="1">
                <a:solidFill>
                  <a:srgbClr val="FFFF00"/>
                </a:solidFill>
              </a:rPr>
              <a:t>Новітні</a:t>
            </a:r>
            <a:r>
              <a:rPr lang="ru-RU" sz="1200" dirty="0">
                <a:solidFill>
                  <a:srgbClr val="FFFF00"/>
                </a:solidFill>
              </a:rPr>
              <a:t> </a:t>
            </a:r>
            <a:r>
              <a:rPr lang="ru-RU" sz="1200" dirty="0" err="1">
                <a:solidFill>
                  <a:srgbClr val="FFFF00"/>
                </a:solidFill>
              </a:rPr>
              <a:t>методи</a:t>
            </a:r>
            <a:r>
              <a:rPr lang="ru-RU" sz="1200" dirty="0">
                <a:solidFill>
                  <a:srgbClr val="FFFF00"/>
                </a:solidFill>
              </a:rPr>
              <a:t> </a:t>
            </a:r>
            <a:r>
              <a:rPr lang="ru-RU" sz="1200" dirty="0" err="1">
                <a:solidFill>
                  <a:srgbClr val="FFFF00"/>
                </a:solidFill>
              </a:rPr>
              <a:t>діагностики</a:t>
            </a:r>
            <a:r>
              <a:rPr lang="ru-RU" sz="1200" dirty="0">
                <a:solidFill>
                  <a:srgbClr val="FFFF00"/>
                </a:solidFill>
              </a:rPr>
              <a:t> та </a:t>
            </a:r>
            <a:r>
              <a:rPr lang="ru-RU" sz="1200" dirty="0" err="1">
                <a:solidFill>
                  <a:srgbClr val="FFFF00"/>
                </a:solidFill>
              </a:rPr>
              <a:t>лікування</a:t>
            </a:r>
            <a:r>
              <a:rPr lang="ru-RU" sz="1200" dirty="0">
                <a:solidFill>
                  <a:srgbClr val="FFFF00"/>
                </a:solidFill>
              </a:rPr>
              <a:t> в </a:t>
            </a:r>
            <a:r>
              <a:rPr lang="ru-RU" sz="1200" dirty="0" err="1">
                <a:solidFill>
                  <a:srgbClr val="FFFF00"/>
                </a:solidFill>
              </a:rPr>
              <a:t>урології</a:t>
            </a:r>
            <a:r>
              <a:rPr lang="ru-RU" sz="1200" dirty="0">
                <a:solidFill>
                  <a:srgbClr val="FFFF00"/>
                </a:solidFill>
              </a:rPr>
              <a:t>.</a:t>
            </a:r>
          </a:p>
        </p:txBody>
      </p:sp>
      <p:pic>
        <p:nvPicPr>
          <p:cNvPr id="6" name="Рисунок 5" descr="C:\Users\Sophia\Desktop\СНТ\Загальні збори 2016\стрикун.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514600"/>
            <a:ext cx="2257425" cy="3544378"/>
          </a:xfrm>
          <a:prstGeom prst="rect">
            <a:avLst/>
          </a:prstGeom>
          <a:ln>
            <a:noFill/>
          </a:ln>
          <a:effectLst>
            <a:softEdge rad="112500"/>
          </a:effectLst>
        </p:spPr>
      </p:pic>
    </p:spTree>
    <p:extLst>
      <p:ext uri="{BB962C8B-B14F-4D97-AF65-F5344CB8AC3E}">
        <p14:creationId xmlns:p14="http://schemas.microsoft.com/office/powerpoint/2010/main" val="81554801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3783215"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Тіунова</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Іннеса</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Артурівна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149522" cy="3231654"/>
          </a:xfrm>
          <a:prstGeom prst="rect">
            <a:avLst/>
          </a:prstGeom>
        </p:spPr>
        <p:txBody>
          <a:bodyPr wrap="square">
            <a:spAutoFit/>
          </a:bodyPr>
          <a:lstStyle/>
          <a:p>
            <a:r>
              <a:rPr lang="ru-RU" sz="1200" dirty="0" smtClean="0">
                <a:solidFill>
                  <a:srgbClr val="FFFF00"/>
                </a:solidFill>
              </a:rPr>
              <a:t>Студентка </a:t>
            </a:r>
            <a:r>
              <a:rPr lang="uk-UA" sz="1200" dirty="0" smtClean="0">
                <a:solidFill>
                  <a:srgbClr val="FFFF00"/>
                </a:solidFill>
              </a:rPr>
              <a:t>4</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err="1" smtClean="0">
                <a:solidFill>
                  <a:srgbClr val="FFFF00"/>
                </a:solidFill>
              </a:rPr>
              <a:t>Займалась</a:t>
            </a:r>
            <a:r>
              <a:rPr lang="ru-RU" sz="1200" dirty="0" smtClean="0">
                <a:solidFill>
                  <a:srgbClr val="FFFF00"/>
                </a:solidFill>
              </a:rPr>
              <a:t> </a:t>
            </a:r>
            <a:r>
              <a:rPr lang="ru-RU" sz="1200" dirty="0">
                <a:solidFill>
                  <a:srgbClr val="FFFF00"/>
                </a:solidFill>
              </a:rPr>
              <a:t>на </a:t>
            </a:r>
            <a:r>
              <a:rPr lang="ru-RU" sz="1200" dirty="0" err="1">
                <a:solidFill>
                  <a:srgbClr val="FFFF00"/>
                </a:solidFill>
              </a:rPr>
              <a:t>гуртках</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топографічної</a:t>
            </a:r>
            <a:r>
              <a:rPr lang="ru-RU" sz="1200" dirty="0">
                <a:solidFill>
                  <a:srgbClr val="FFFF00"/>
                </a:solidFill>
              </a:rPr>
              <a:t> </a:t>
            </a:r>
            <a:r>
              <a:rPr lang="ru-RU" sz="1200" dirty="0" err="1">
                <a:solidFill>
                  <a:srgbClr val="FFFF00"/>
                </a:solidFill>
              </a:rPr>
              <a:t>анатомії</a:t>
            </a:r>
            <a:r>
              <a:rPr lang="ru-RU" sz="1200" dirty="0">
                <a:solidFill>
                  <a:srgbClr val="FFFF00"/>
                </a:solidFill>
              </a:rPr>
              <a:t> та </a:t>
            </a:r>
            <a:r>
              <a:rPr lang="ru-RU" sz="1200" dirty="0" err="1">
                <a:solidFill>
                  <a:srgbClr val="FFFF00"/>
                </a:solidFill>
              </a:rPr>
              <a:t>оперативної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a:t>
            </a:r>
            <a:r>
              <a:rPr lang="ru-RU" sz="1200" dirty="0" err="1">
                <a:solidFill>
                  <a:srgbClr val="FFFF00"/>
                </a:solidFill>
              </a:rPr>
              <a:t>гістології</a:t>
            </a:r>
            <a:r>
              <a:rPr lang="ru-RU" sz="1200" dirty="0">
                <a:solidFill>
                  <a:srgbClr val="FFFF00"/>
                </a:solidFill>
              </a:rPr>
              <a:t>, </a:t>
            </a:r>
            <a:r>
              <a:rPr lang="ru-RU" sz="1200" dirty="0" err="1">
                <a:solidFill>
                  <a:srgbClr val="FFFF00"/>
                </a:solidFill>
              </a:rPr>
              <a:t>онкології</a:t>
            </a:r>
            <a:r>
              <a:rPr lang="ru-RU" sz="1200" dirty="0">
                <a:solidFill>
                  <a:srgbClr val="FFFF00"/>
                </a:solidFill>
              </a:rPr>
              <a:t>.</a:t>
            </a:r>
            <a:endParaRPr lang="ru-RU" sz="1200" dirty="0" smtClean="0">
              <a:solidFill>
                <a:srgbClr val="FFFF00"/>
              </a:solidFill>
            </a:endParaRPr>
          </a:p>
          <a:p>
            <a:r>
              <a:rPr lang="ru-RU" sz="1200" dirty="0">
                <a:solidFill>
                  <a:srgbClr val="FFFF00"/>
                </a:solidFill>
              </a:rPr>
              <a:t> </a:t>
            </a:r>
            <a:r>
              <a:rPr lang="ru-RU" sz="1200" dirty="0" err="1">
                <a:solidFill>
                  <a:srgbClr val="FFFF00"/>
                </a:solidFill>
              </a:rPr>
              <a:t>Організовувала</a:t>
            </a:r>
            <a:r>
              <a:rPr lang="ru-RU" sz="1200" dirty="0">
                <a:solidFill>
                  <a:srgbClr val="FFFF00"/>
                </a:solidFill>
              </a:rPr>
              <a:t> </a:t>
            </a:r>
            <a:r>
              <a:rPr lang="ru-RU" sz="1200" dirty="0" err="1">
                <a:solidFill>
                  <a:srgbClr val="FFFF00"/>
                </a:solidFill>
              </a:rPr>
              <a:t>конференції</a:t>
            </a:r>
            <a:r>
              <a:rPr lang="ru-RU" sz="1200" dirty="0">
                <a:solidFill>
                  <a:srgbClr val="FFFF00"/>
                </a:solidFill>
              </a:rPr>
              <a:t> на </a:t>
            </a:r>
            <a:r>
              <a:rPr lang="ru-RU" sz="1200" dirty="0" err="1">
                <a:solidFill>
                  <a:srgbClr val="FFFF00"/>
                </a:solidFill>
              </a:rPr>
              <a:t>базі</a:t>
            </a:r>
            <a:r>
              <a:rPr lang="ru-RU" sz="1200" dirty="0">
                <a:solidFill>
                  <a:srgbClr val="FFFF00"/>
                </a:solidFill>
              </a:rPr>
              <a:t> </a:t>
            </a:r>
            <a:r>
              <a:rPr lang="ru-RU" sz="1200" dirty="0" err="1">
                <a:solidFill>
                  <a:srgbClr val="FFFF00"/>
                </a:solidFill>
              </a:rPr>
              <a:t>Донецького</a:t>
            </a:r>
            <a:r>
              <a:rPr lang="ru-RU" sz="1200" dirty="0">
                <a:solidFill>
                  <a:srgbClr val="FFFF00"/>
                </a:solidFill>
              </a:rPr>
              <a:t> </a:t>
            </a:r>
            <a:r>
              <a:rPr lang="ru-RU" sz="1200" dirty="0" err="1">
                <a:solidFill>
                  <a:srgbClr val="FFFF00"/>
                </a:solidFill>
              </a:rPr>
              <a:t>протипухлинного</a:t>
            </a:r>
            <a:r>
              <a:rPr lang="ru-RU" sz="1200" dirty="0">
                <a:solidFill>
                  <a:srgbClr val="FFFF00"/>
                </a:solidFill>
              </a:rPr>
              <a:t> центру, </a:t>
            </a:r>
            <a:r>
              <a:rPr lang="ru-RU" sz="1200" dirty="0" err="1">
                <a:solidFill>
                  <a:srgbClr val="FFFF00"/>
                </a:solidFill>
              </a:rPr>
              <a:t>присвячені</a:t>
            </a:r>
            <a:r>
              <a:rPr lang="ru-RU" sz="1200" dirty="0">
                <a:solidFill>
                  <a:srgbClr val="FFFF00"/>
                </a:solidFill>
              </a:rPr>
              <a:t> </a:t>
            </a:r>
            <a:r>
              <a:rPr lang="ru-RU" sz="1200" dirty="0" err="1">
                <a:solidFill>
                  <a:srgbClr val="FFFF00"/>
                </a:solidFill>
              </a:rPr>
              <a:t>скринінгу</a:t>
            </a:r>
            <a:r>
              <a:rPr lang="ru-RU" sz="1200" dirty="0">
                <a:solidFill>
                  <a:srgbClr val="FFFF00"/>
                </a:solidFill>
              </a:rPr>
              <a:t> </a:t>
            </a:r>
            <a:r>
              <a:rPr lang="ru-RU" sz="1200" dirty="0" err="1">
                <a:solidFill>
                  <a:srgbClr val="FFFF00"/>
                </a:solidFill>
              </a:rPr>
              <a:t>онкологічних</a:t>
            </a:r>
            <a:r>
              <a:rPr lang="ru-RU" sz="1200" dirty="0">
                <a:solidFill>
                  <a:srgbClr val="FFFF00"/>
                </a:solidFill>
              </a:rPr>
              <a:t> </a:t>
            </a:r>
            <a:r>
              <a:rPr lang="ru-RU" sz="1200" dirty="0" err="1">
                <a:solidFill>
                  <a:srgbClr val="FFFF00"/>
                </a:solidFill>
              </a:rPr>
              <a:t>захворювань</a:t>
            </a:r>
            <a:r>
              <a:rPr lang="ru-RU" sz="1200" dirty="0">
                <a:solidFill>
                  <a:srgbClr val="FFFF00"/>
                </a:solidFill>
              </a:rPr>
              <a:t>. З 2014 р. – </a:t>
            </a:r>
            <a:r>
              <a:rPr lang="ru-RU" sz="1200" dirty="0" err="1">
                <a:solidFill>
                  <a:srgbClr val="FFFF00"/>
                </a:solidFill>
              </a:rPr>
              <a:t>навчається</a:t>
            </a:r>
            <a:r>
              <a:rPr lang="ru-RU" sz="1200" dirty="0">
                <a:solidFill>
                  <a:srgbClr val="FFFF00"/>
                </a:solidFill>
              </a:rPr>
              <a:t> в </a:t>
            </a:r>
            <a:r>
              <a:rPr lang="ru-RU" sz="1200" dirty="0" err="1">
                <a:solidFill>
                  <a:srgbClr val="FFFF00"/>
                </a:solidFill>
              </a:rPr>
              <a:t>Національному</a:t>
            </a:r>
            <a:r>
              <a:rPr lang="ru-RU" sz="1200" dirty="0">
                <a:solidFill>
                  <a:srgbClr val="FFFF00"/>
                </a:solidFill>
              </a:rPr>
              <a:t> </a:t>
            </a:r>
            <a:r>
              <a:rPr lang="ru-RU" sz="1200" dirty="0" err="1">
                <a:solidFill>
                  <a:srgbClr val="FFFF00"/>
                </a:solidFill>
              </a:rPr>
              <a:t>медичному</a:t>
            </a:r>
            <a:r>
              <a:rPr lang="ru-RU" sz="1200" dirty="0">
                <a:solidFill>
                  <a:srgbClr val="FFFF00"/>
                </a:solidFill>
              </a:rPr>
              <a:t> </a:t>
            </a:r>
            <a:r>
              <a:rPr lang="ru-RU" sz="1200" dirty="0" err="1">
                <a:solidFill>
                  <a:srgbClr val="FFFF00"/>
                </a:solidFill>
              </a:rPr>
              <a:t>університеті</a:t>
            </a:r>
            <a:r>
              <a:rPr lang="ru-RU" sz="1200" dirty="0">
                <a:solidFill>
                  <a:srgbClr val="FFFF00"/>
                </a:solidFill>
              </a:rPr>
              <a:t> </a:t>
            </a:r>
            <a:r>
              <a:rPr lang="ru-RU" sz="1200" dirty="0" err="1" smtClean="0">
                <a:solidFill>
                  <a:srgbClr val="FFFF00"/>
                </a:solidFill>
              </a:rPr>
              <a:t>імені</a:t>
            </a:r>
            <a:r>
              <a:rPr lang="ru-RU" sz="1200" dirty="0" smtClean="0">
                <a:solidFill>
                  <a:srgbClr val="FFFF00"/>
                </a:solidFill>
              </a:rPr>
              <a:t> О.О</a:t>
            </a:r>
            <a:r>
              <a:rPr lang="ru-RU" sz="1200" dirty="0">
                <a:solidFill>
                  <a:srgbClr val="FFFF00"/>
                </a:solidFill>
              </a:rPr>
              <a:t>. </a:t>
            </a:r>
            <a:r>
              <a:rPr lang="ru-RU" sz="1200" dirty="0" err="1">
                <a:solidFill>
                  <a:srgbClr val="FFFF00"/>
                </a:solidFill>
              </a:rPr>
              <a:t>Богомольця</a:t>
            </a:r>
            <a:r>
              <a:rPr lang="ru-RU" sz="1200" dirty="0">
                <a:solidFill>
                  <a:srgbClr val="FFFF00"/>
                </a:solidFill>
              </a:rPr>
              <a:t> </a:t>
            </a:r>
            <a:endParaRPr lang="ru-RU" sz="1200" dirty="0" smtClean="0">
              <a:solidFill>
                <a:srgbClr val="FFFF00"/>
              </a:solidFill>
            </a:endParaRPr>
          </a:p>
          <a:p>
            <a:r>
              <a:rPr lang="ru-RU" sz="1200" dirty="0" err="1" smtClean="0">
                <a:solidFill>
                  <a:srgbClr val="FFFF00"/>
                </a:solidFill>
              </a:rPr>
              <a:t>Бере</a:t>
            </a:r>
            <a:r>
              <a:rPr lang="ru-RU" sz="1200" dirty="0" smtClean="0">
                <a:solidFill>
                  <a:srgbClr val="FFFF00"/>
                </a:solidFill>
              </a:rPr>
              <a:t> </a:t>
            </a:r>
            <a:r>
              <a:rPr lang="ru-RU" sz="1200" dirty="0" err="1">
                <a:solidFill>
                  <a:srgbClr val="FFFF00"/>
                </a:solidFill>
              </a:rPr>
              <a:t>активну</a:t>
            </a:r>
            <a:r>
              <a:rPr lang="ru-RU" sz="1200" dirty="0">
                <a:solidFill>
                  <a:srgbClr val="FFFF00"/>
                </a:solidFill>
              </a:rPr>
              <a:t> участь у </a:t>
            </a:r>
            <a:r>
              <a:rPr lang="ru-RU" sz="1200" dirty="0" err="1">
                <a:solidFill>
                  <a:srgbClr val="FFFF00"/>
                </a:solidFill>
              </a:rPr>
              <a:t>науковому</a:t>
            </a:r>
            <a:r>
              <a:rPr lang="ru-RU" sz="1200" dirty="0">
                <a:solidFill>
                  <a:srgbClr val="FFFF00"/>
                </a:solidFill>
              </a:rPr>
              <a:t> </a:t>
            </a:r>
            <a:r>
              <a:rPr lang="ru-RU" sz="1200" dirty="0" err="1">
                <a:solidFill>
                  <a:srgbClr val="FFFF00"/>
                </a:solidFill>
              </a:rPr>
              <a:t>житті</a:t>
            </a:r>
            <a:r>
              <a:rPr lang="ru-RU" sz="1200" dirty="0">
                <a:solidFill>
                  <a:srgbClr val="FFFF00"/>
                </a:solidFill>
              </a:rPr>
              <a:t> </a:t>
            </a:r>
            <a:r>
              <a:rPr lang="ru-RU" sz="1200" dirty="0" err="1">
                <a:solidFill>
                  <a:srgbClr val="FFFF00"/>
                </a:solidFill>
              </a:rPr>
              <a:t>університету</a:t>
            </a:r>
            <a:r>
              <a:rPr lang="ru-RU" sz="1200" dirty="0">
                <a:solidFill>
                  <a:srgbClr val="FFFF00"/>
                </a:solidFill>
              </a:rPr>
              <a:t>, </a:t>
            </a:r>
            <a:r>
              <a:rPr lang="ru-RU" sz="1200" dirty="0" err="1">
                <a:solidFill>
                  <a:srgbClr val="FFFF00"/>
                </a:solidFill>
              </a:rPr>
              <a:t>займається</a:t>
            </a:r>
            <a:r>
              <a:rPr lang="ru-RU" sz="1200" dirty="0">
                <a:solidFill>
                  <a:srgbClr val="FFFF00"/>
                </a:solidFill>
              </a:rPr>
              <a:t> на </a:t>
            </a:r>
            <a:r>
              <a:rPr lang="ru-RU" sz="1200" dirty="0" err="1">
                <a:solidFill>
                  <a:srgbClr val="FFFF00"/>
                </a:solidFill>
              </a:rPr>
              <a:t>гуртку</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онкології</a:t>
            </a:r>
            <a:r>
              <a:rPr lang="ru-RU" sz="1200" dirty="0">
                <a:solidFill>
                  <a:srgbClr val="FFFF00"/>
                </a:solidFill>
              </a:rPr>
              <a:t>. З 2014 року є членом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О.А. Киселя. З 2015 р.- староста </a:t>
            </a:r>
            <a:r>
              <a:rPr lang="ru-RU" sz="1200" dirty="0" err="1">
                <a:solidFill>
                  <a:srgbClr val="FFFF00"/>
                </a:solidFill>
              </a:rPr>
              <a:t>гуртка</a:t>
            </a:r>
            <a:r>
              <a:rPr lang="ru-RU" sz="1200" dirty="0">
                <a:solidFill>
                  <a:srgbClr val="FFFF00"/>
                </a:solidFill>
              </a:rPr>
              <a:t> </a:t>
            </a:r>
            <a:r>
              <a:rPr lang="ru-RU" sz="1200" dirty="0" err="1">
                <a:solidFill>
                  <a:srgbClr val="FFFF00"/>
                </a:solidFill>
              </a:rPr>
              <a:t>онкології</a:t>
            </a:r>
            <a:r>
              <a:rPr lang="ru-RU" sz="1200" dirty="0">
                <a:solidFill>
                  <a:srgbClr val="FFFF00"/>
                </a:solidFill>
              </a:rPr>
              <a:t>. Проходить </a:t>
            </a:r>
            <a:r>
              <a:rPr lang="ru-RU" sz="1200" dirty="0" err="1">
                <a:solidFill>
                  <a:srgbClr val="FFFF00"/>
                </a:solidFill>
              </a:rPr>
              <a:t>стажування</a:t>
            </a:r>
            <a:r>
              <a:rPr lang="ru-RU" sz="1200" dirty="0">
                <a:solidFill>
                  <a:srgbClr val="FFFF00"/>
                </a:solidFill>
              </a:rPr>
              <a:t>  в </a:t>
            </a:r>
            <a:r>
              <a:rPr lang="ru-RU" sz="1200" dirty="0" err="1">
                <a:solidFill>
                  <a:srgbClr val="FFFF00"/>
                </a:solidFill>
              </a:rPr>
              <a:t>Національному</a:t>
            </a:r>
            <a:r>
              <a:rPr lang="ru-RU" sz="1200" dirty="0">
                <a:solidFill>
                  <a:srgbClr val="FFFF00"/>
                </a:solidFill>
              </a:rPr>
              <a:t> </a:t>
            </a:r>
            <a:r>
              <a:rPr lang="ru-RU" sz="1200" dirty="0" err="1">
                <a:solidFill>
                  <a:srgbClr val="FFFF00"/>
                </a:solidFill>
              </a:rPr>
              <a:t>інституті</a:t>
            </a:r>
            <a:r>
              <a:rPr lang="ru-RU" sz="1200" dirty="0">
                <a:solidFill>
                  <a:srgbClr val="FFFF00"/>
                </a:solidFill>
              </a:rPr>
              <a:t> раку на  </a:t>
            </a:r>
            <a:r>
              <a:rPr lang="ru-RU" sz="1200" dirty="0" err="1">
                <a:solidFill>
                  <a:srgbClr val="FFFF00"/>
                </a:solidFill>
              </a:rPr>
              <a:t>базі</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онкології</a:t>
            </a:r>
            <a:r>
              <a:rPr lang="ru-RU" sz="1200" dirty="0">
                <a:solidFill>
                  <a:srgbClr val="FFFF00"/>
                </a:solidFill>
              </a:rPr>
              <a:t>: </a:t>
            </a:r>
            <a:r>
              <a:rPr lang="ru-RU" sz="1200" dirty="0" err="1">
                <a:solidFill>
                  <a:srgbClr val="FFFF00"/>
                </a:solidFill>
              </a:rPr>
              <a:t>бере</a:t>
            </a:r>
            <a:r>
              <a:rPr lang="ru-RU" sz="1200" dirty="0">
                <a:solidFill>
                  <a:srgbClr val="FFFF00"/>
                </a:solidFill>
              </a:rPr>
              <a:t> участь в </a:t>
            </a:r>
            <a:r>
              <a:rPr lang="ru-RU" sz="1200" dirty="0" err="1">
                <a:solidFill>
                  <a:srgbClr val="FFFF00"/>
                </a:solidFill>
              </a:rPr>
              <a:t>обстеженні</a:t>
            </a:r>
            <a:r>
              <a:rPr lang="ru-RU" sz="1200" dirty="0">
                <a:solidFill>
                  <a:srgbClr val="FFFF00"/>
                </a:solidFill>
              </a:rPr>
              <a:t> </a:t>
            </a:r>
            <a:r>
              <a:rPr lang="ru-RU" sz="1200" dirty="0" err="1">
                <a:solidFill>
                  <a:srgbClr val="FFFF00"/>
                </a:solidFill>
              </a:rPr>
              <a:t>хворих</a:t>
            </a:r>
            <a:r>
              <a:rPr lang="ru-RU" sz="1200" dirty="0">
                <a:solidFill>
                  <a:srgbClr val="FFFF00"/>
                </a:solidFill>
              </a:rPr>
              <a:t>, в </a:t>
            </a:r>
            <a:r>
              <a:rPr lang="ru-RU" sz="1200" dirty="0" err="1">
                <a:solidFill>
                  <a:srgbClr val="FFFF00"/>
                </a:solidFill>
              </a:rPr>
              <a:t>лікуванні</a:t>
            </a:r>
            <a:r>
              <a:rPr lang="ru-RU" sz="1200" dirty="0">
                <a:solidFill>
                  <a:srgbClr val="FFFF00"/>
                </a:solidFill>
              </a:rPr>
              <a:t> </a:t>
            </a:r>
            <a:r>
              <a:rPr lang="ru-RU" sz="1200" dirty="0" err="1">
                <a:solidFill>
                  <a:srgbClr val="FFFF00"/>
                </a:solidFill>
              </a:rPr>
              <a:t>хворих</a:t>
            </a:r>
            <a:r>
              <a:rPr lang="ru-RU" sz="1200" dirty="0">
                <a:solidFill>
                  <a:srgbClr val="FFFF00"/>
                </a:solidFill>
              </a:rPr>
              <a:t>, в тому </a:t>
            </a:r>
            <a:r>
              <a:rPr lang="ru-RU" sz="1200" dirty="0" err="1">
                <a:solidFill>
                  <a:srgbClr val="FFFF00"/>
                </a:solidFill>
              </a:rPr>
              <a:t>числі</a:t>
            </a:r>
            <a:r>
              <a:rPr lang="ru-RU" sz="1200" dirty="0">
                <a:solidFill>
                  <a:srgbClr val="FFFF00"/>
                </a:solidFill>
              </a:rPr>
              <a:t> й </a:t>
            </a:r>
            <a:r>
              <a:rPr lang="ru-RU" sz="1200" dirty="0" err="1">
                <a:solidFill>
                  <a:srgbClr val="FFFF00"/>
                </a:solidFill>
              </a:rPr>
              <a:t>хірургічних</a:t>
            </a:r>
            <a:r>
              <a:rPr lang="ru-RU" sz="1200" dirty="0">
                <a:solidFill>
                  <a:srgbClr val="FFFF00"/>
                </a:solidFill>
              </a:rPr>
              <a:t> </a:t>
            </a:r>
            <a:r>
              <a:rPr lang="ru-RU" sz="1200" dirty="0" err="1">
                <a:solidFill>
                  <a:srgbClr val="FFFF00"/>
                </a:solidFill>
              </a:rPr>
              <a:t>втручаннях</a:t>
            </a:r>
            <a:r>
              <a:rPr lang="ru-RU" sz="1200" dirty="0">
                <a:solidFill>
                  <a:srgbClr val="FFFF00"/>
                </a:solidFill>
              </a:rPr>
              <a:t>. Автор 4 </a:t>
            </a:r>
            <a:r>
              <a:rPr lang="ru-RU" sz="1200" dirty="0" err="1">
                <a:solidFill>
                  <a:srgbClr val="FFFF00"/>
                </a:solidFill>
              </a:rPr>
              <a:t>друкованих</a:t>
            </a:r>
            <a:r>
              <a:rPr lang="ru-RU" sz="1200" dirty="0">
                <a:solidFill>
                  <a:srgbClr val="FFFF00"/>
                </a:solidFill>
              </a:rPr>
              <a:t> </a:t>
            </a:r>
            <a:r>
              <a:rPr lang="ru-RU" sz="1200" dirty="0" err="1">
                <a:solidFill>
                  <a:srgbClr val="FFFF00"/>
                </a:solidFill>
              </a:rPr>
              <a:t>робіт</a:t>
            </a:r>
            <a:r>
              <a:rPr lang="ru-RU" sz="1200" dirty="0">
                <a:solidFill>
                  <a:srgbClr val="FFFF00"/>
                </a:solidFill>
              </a:rPr>
              <a:t>.</a:t>
            </a:r>
          </a:p>
          <a:p>
            <a:r>
              <a:rPr lang="ru-RU" sz="1200" dirty="0">
                <a:solidFill>
                  <a:srgbClr val="FFFF00"/>
                </a:solidFill>
              </a:rPr>
              <a:t>Тематика </a:t>
            </a:r>
            <a:r>
              <a:rPr lang="ru-RU" sz="1200" dirty="0" err="1">
                <a:solidFill>
                  <a:srgbClr val="FFFF00"/>
                </a:solidFill>
              </a:rPr>
              <a:t>наукової</a:t>
            </a:r>
            <a:r>
              <a:rPr lang="ru-RU" sz="1200" dirty="0">
                <a:solidFill>
                  <a:srgbClr val="FFFF00"/>
                </a:solidFill>
              </a:rPr>
              <a:t> </a:t>
            </a:r>
            <a:r>
              <a:rPr lang="ru-RU" sz="1200" dirty="0" err="1">
                <a:solidFill>
                  <a:srgbClr val="FFFF00"/>
                </a:solidFill>
              </a:rPr>
              <a:t>роботи</a:t>
            </a:r>
            <a:r>
              <a:rPr lang="ru-RU" sz="1200" dirty="0">
                <a:solidFill>
                  <a:srgbClr val="FFFF00"/>
                </a:solidFill>
              </a:rPr>
              <a:t>:</a:t>
            </a:r>
          </a:p>
          <a:p>
            <a:r>
              <a:rPr lang="en-US" sz="1200" dirty="0">
                <a:solidFill>
                  <a:srgbClr val="FFFF00"/>
                </a:solidFill>
              </a:rPr>
              <a:t>o	</a:t>
            </a:r>
            <a:r>
              <a:rPr lang="ru-RU" sz="1200" dirty="0" err="1">
                <a:solidFill>
                  <a:srgbClr val="FFFF00"/>
                </a:solidFill>
              </a:rPr>
              <a:t>Хірургічне</a:t>
            </a:r>
            <a:r>
              <a:rPr lang="ru-RU" sz="1200" dirty="0">
                <a:solidFill>
                  <a:srgbClr val="FFFF00"/>
                </a:solidFill>
              </a:rPr>
              <a:t> </a:t>
            </a:r>
            <a:r>
              <a:rPr lang="ru-RU" sz="1200" dirty="0" err="1">
                <a:solidFill>
                  <a:srgbClr val="FFFF00"/>
                </a:solidFill>
              </a:rPr>
              <a:t>лікування</a:t>
            </a:r>
            <a:r>
              <a:rPr lang="ru-RU" sz="1200" dirty="0">
                <a:solidFill>
                  <a:srgbClr val="FFFF00"/>
                </a:solidFill>
              </a:rPr>
              <a:t> </a:t>
            </a:r>
            <a:r>
              <a:rPr lang="ru-RU" sz="1200" dirty="0" err="1">
                <a:solidFill>
                  <a:srgbClr val="FFFF00"/>
                </a:solidFill>
              </a:rPr>
              <a:t>пухлин</a:t>
            </a:r>
            <a:r>
              <a:rPr lang="ru-RU" sz="1200" dirty="0">
                <a:solidFill>
                  <a:srgbClr val="FFFF00"/>
                </a:solidFill>
              </a:rPr>
              <a:t> </a:t>
            </a:r>
            <a:r>
              <a:rPr lang="ru-RU" sz="1200" dirty="0" err="1">
                <a:solidFill>
                  <a:srgbClr val="FFFF00"/>
                </a:solidFill>
              </a:rPr>
              <a:t>підшлункової</a:t>
            </a:r>
            <a:r>
              <a:rPr lang="ru-RU" sz="1200" dirty="0">
                <a:solidFill>
                  <a:srgbClr val="FFFF00"/>
                </a:solidFill>
              </a:rPr>
              <a:t> </a:t>
            </a:r>
            <a:r>
              <a:rPr lang="ru-RU" sz="1200" dirty="0" err="1">
                <a:solidFill>
                  <a:srgbClr val="FFFF00"/>
                </a:solidFill>
              </a:rPr>
              <a:t>залози</a:t>
            </a:r>
            <a:r>
              <a:rPr lang="ru-RU" sz="1200" dirty="0">
                <a:solidFill>
                  <a:srgbClr val="FFFF00"/>
                </a:solidFill>
              </a:rPr>
              <a:t>;</a:t>
            </a:r>
          </a:p>
          <a:p>
            <a:r>
              <a:rPr lang="en-US" sz="1200" dirty="0">
                <a:solidFill>
                  <a:srgbClr val="FFFF00"/>
                </a:solidFill>
              </a:rPr>
              <a:t>o	</a:t>
            </a:r>
            <a:r>
              <a:rPr lang="ru-RU" sz="1200" dirty="0" err="1">
                <a:solidFill>
                  <a:srgbClr val="FFFF00"/>
                </a:solidFill>
              </a:rPr>
              <a:t>Хірургічне</a:t>
            </a:r>
            <a:r>
              <a:rPr lang="ru-RU" sz="1200" dirty="0">
                <a:solidFill>
                  <a:srgbClr val="FFFF00"/>
                </a:solidFill>
              </a:rPr>
              <a:t> </a:t>
            </a:r>
            <a:r>
              <a:rPr lang="ru-RU" sz="1200" dirty="0" err="1">
                <a:solidFill>
                  <a:srgbClr val="FFFF00"/>
                </a:solidFill>
              </a:rPr>
              <a:t>лікування</a:t>
            </a:r>
            <a:r>
              <a:rPr lang="ru-RU" sz="1200" dirty="0">
                <a:solidFill>
                  <a:srgbClr val="FFFF00"/>
                </a:solidFill>
              </a:rPr>
              <a:t> </a:t>
            </a:r>
            <a:r>
              <a:rPr lang="ru-RU" sz="1200" dirty="0" err="1">
                <a:solidFill>
                  <a:srgbClr val="FFFF00"/>
                </a:solidFill>
              </a:rPr>
              <a:t>пухлин</a:t>
            </a:r>
            <a:r>
              <a:rPr lang="ru-RU" sz="1200" dirty="0">
                <a:solidFill>
                  <a:srgbClr val="FFFF00"/>
                </a:solidFill>
              </a:rPr>
              <a:t> </a:t>
            </a:r>
            <a:r>
              <a:rPr lang="ru-RU" sz="1200" dirty="0" err="1">
                <a:solidFill>
                  <a:srgbClr val="FFFF00"/>
                </a:solidFill>
              </a:rPr>
              <a:t>печінки</a:t>
            </a:r>
            <a:r>
              <a:rPr lang="ru-RU" sz="1200" dirty="0">
                <a:solidFill>
                  <a:srgbClr val="FFFF00"/>
                </a:solidFill>
              </a:rPr>
              <a:t>.</a:t>
            </a:r>
          </a:p>
        </p:txBody>
      </p:sp>
      <p:pic>
        <p:nvPicPr>
          <p:cNvPr id="7" name="Рисунок 6" descr="C:\Users\Sophia\Desktop\СНТ\Загальні збори 2016\тіунова.jpg"/>
          <p:cNvPicPr/>
          <p:nvPr/>
        </p:nvPicPr>
        <p:blipFill rotWithShape="1">
          <a:blip r:embed="rId2">
            <a:extLst>
              <a:ext uri="{28A0092B-C50C-407E-A947-70E740481C1C}">
                <a14:useLocalDpi xmlns:a14="http://schemas.microsoft.com/office/drawing/2010/main" val="0"/>
              </a:ext>
            </a:extLst>
          </a:blip>
          <a:srcRect l="10874" t="5576" r="17473" b="13011"/>
          <a:stretch/>
        </p:blipFill>
        <p:spPr bwMode="auto">
          <a:xfrm>
            <a:off x="5638800" y="3124200"/>
            <a:ext cx="3505200" cy="297942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5587984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3783215" cy="587148"/>
          </a:xfrm>
          <a:prstGeom prst="rect">
            <a:avLst/>
          </a:prstGeom>
        </p:spPr>
        <p:txBody>
          <a:bodyPr wrap="none">
            <a:spAutoFit/>
          </a:bodyPr>
          <a:lstStyle/>
          <a:p>
            <a:pPr>
              <a:lnSpc>
                <a:spcPct val="150000"/>
              </a:lnSpc>
              <a:spcAft>
                <a:spcPts val="0"/>
              </a:spcAft>
            </a:pPr>
            <a:r>
              <a:rPr lang="uk-UA" sz="24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Трачук</a:t>
            </a: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Роман Сергійович</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89278" y="2971800"/>
            <a:ext cx="5454322" cy="2862322"/>
          </a:xfrm>
          <a:prstGeom prst="rect">
            <a:avLst/>
          </a:prstGeom>
        </p:spPr>
        <p:txBody>
          <a:bodyPr wrap="square">
            <a:spAutoFit/>
          </a:bodyPr>
          <a:lstStyle/>
          <a:p>
            <a:r>
              <a:rPr lang="ru-RU" sz="1200" dirty="0" smtClean="0">
                <a:solidFill>
                  <a:srgbClr val="FFFF00"/>
                </a:solidFill>
              </a:rPr>
              <a:t>Студент </a:t>
            </a:r>
            <a:r>
              <a:rPr lang="uk-UA" sz="1200" dirty="0" smtClean="0">
                <a:solidFill>
                  <a:srgbClr val="FFFF00"/>
                </a:solidFill>
              </a:rPr>
              <a:t>5</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a:solidFill>
                  <a:srgbClr val="FFFF00"/>
                </a:solidFill>
              </a:rPr>
              <a:t>Є членом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гуртків</a:t>
            </a:r>
            <a:r>
              <a:rPr lang="ru-RU" sz="1200" dirty="0">
                <a:solidFill>
                  <a:srgbClr val="FFFF00"/>
                </a:solidFill>
              </a:rPr>
              <a:t> кафедр </a:t>
            </a:r>
            <a:r>
              <a:rPr lang="ru-RU" sz="1200" dirty="0" err="1">
                <a:solidFill>
                  <a:srgbClr val="FFFF00"/>
                </a:solidFill>
              </a:rPr>
              <a:t>патологічної</a:t>
            </a:r>
            <a:r>
              <a:rPr lang="ru-RU" sz="1200" dirty="0">
                <a:solidFill>
                  <a:srgbClr val="FFFF00"/>
                </a:solidFill>
              </a:rPr>
              <a:t> </a:t>
            </a:r>
            <a:r>
              <a:rPr lang="ru-RU" sz="1200" dirty="0" err="1">
                <a:solidFill>
                  <a:srgbClr val="FFFF00"/>
                </a:solidFill>
              </a:rPr>
              <a:t>анатомії</a:t>
            </a:r>
            <a:r>
              <a:rPr lang="ru-RU" sz="1200" dirty="0">
                <a:solidFill>
                  <a:srgbClr val="FFFF00"/>
                </a:solidFill>
              </a:rPr>
              <a:t> та </a:t>
            </a:r>
            <a:r>
              <a:rPr lang="ru-RU" sz="1200" dirty="0" err="1">
                <a:solidFill>
                  <a:srgbClr val="FFFF00"/>
                </a:solidFill>
              </a:rPr>
              <a:t>хірургії</a:t>
            </a:r>
            <a:r>
              <a:rPr lang="ru-RU" sz="1200" dirty="0">
                <a:solidFill>
                  <a:srgbClr val="FFFF00"/>
                </a:solidFill>
              </a:rPr>
              <a:t> №3. Є автором </a:t>
            </a:r>
            <a:r>
              <a:rPr lang="ru-RU" sz="1200" dirty="0" err="1">
                <a:solidFill>
                  <a:srgbClr val="FFFF00"/>
                </a:solidFill>
              </a:rPr>
              <a:t>понад</a:t>
            </a:r>
            <a:r>
              <a:rPr lang="ru-RU" sz="1200" dirty="0">
                <a:solidFill>
                  <a:srgbClr val="FFFF00"/>
                </a:solidFill>
              </a:rPr>
              <a:t> 10 </a:t>
            </a:r>
            <a:r>
              <a:rPr lang="ru-RU" sz="1200" dirty="0" err="1">
                <a:solidFill>
                  <a:srgbClr val="FFFF00"/>
                </a:solidFill>
              </a:rPr>
              <a:t>друкованих</a:t>
            </a:r>
            <a:r>
              <a:rPr lang="ru-RU" sz="1200" dirty="0">
                <a:solidFill>
                  <a:srgbClr val="FFFF00"/>
                </a:solidFill>
              </a:rPr>
              <a:t> </a:t>
            </a:r>
            <a:r>
              <a:rPr lang="ru-RU" sz="1200" dirty="0" err="1">
                <a:solidFill>
                  <a:srgbClr val="FFFF00"/>
                </a:solidFill>
              </a:rPr>
              <a:t>робіт</a:t>
            </a:r>
            <a:r>
              <a:rPr lang="ru-RU" sz="1200" dirty="0">
                <a:solidFill>
                  <a:srgbClr val="FFFF00"/>
                </a:solidFill>
              </a:rPr>
              <a:t>, в тому </a:t>
            </a:r>
            <a:r>
              <a:rPr lang="ru-RU" sz="1200" dirty="0" err="1">
                <a:solidFill>
                  <a:srgbClr val="FFFF00"/>
                </a:solidFill>
              </a:rPr>
              <a:t>числі</a:t>
            </a:r>
            <a:r>
              <a:rPr lang="ru-RU" sz="1200" dirty="0">
                <a:solidFill>
                  <a:srgbClr val="FFFF00"/>
                </a:solidFill>
              </a:rPr>
              <a:t> </a:t>
            </a:r>
            <a:r>
              <a:rPr lang="ru-RU" sz="1200" dirty="0" err="1">
                <a:solidFill>
                  <a:srgbClr val="FFFF00"/>
                </a:solidFill>
              </a:rPr>
              <a:t>англійською</a:t>
            </a:r>
            <a:r>
              <a:rPr lang="ru-RU" sz="1200" dirty="0">
                <a:solidFill>
                  <a:srgbClr val="FFFF00"/>
                </a:solidFill>
              </a:rPr>
              <a:t> </a:t>
            </a:r>
            <a:r>
              <a:rPr lang="ru-RU" sz="1200" dirty="0" err="1">
                <a:solidFill>
                  <a:srgbClr val="FFFF00"/>
                </a:solidFill>
              </a:rPr>
              <a:t>мовою</a:t>
            </a:r>
            <a:r>
              <a:rPr lang="ru-RU" sz="1200" dirty="0">
                <a:solidFill>
                  <a:srgbClr val="FFFF00"/>
                </a:solidFill>
              </a:rPr>
              <a:t>. У </a:t>
            </a:r>
            <a:r>
              <a:rPr lang="ru-RU" sz="1200" dirty="0" err="1">
                <a:solidFill>
                  <a:srgbClr val="FFFF00"/>
                </a:solidFill>
              </a:rPr>
              <a:t>березні</a:t>
            </a:r>
            <a:r>
              <a:rPr lang="ru-RU" sz="1200" dirty="0">
                <a:solidFill>
                  <a:srgbClr val="FFFF00"/>
                </a:solidFill>
              </a:rPr>
              <a:t> 2015 р. </a:t>
            </a:r>
            <a:r>
              <a:rPr lang="ru-RU" sz="1200" dirty="0" err="1">
                <a:solidFill>
                  <a:srgbClr val="FFFF00"/>
                </a:solidFill>
              </a:rPr>
              <a:t>приймав</a:t>
            </a:r>
            <a:r>
              <a:rPr lang="ru-RU" sz="1200" dirty="0">
                <a:solidFill>
                  <a:srgbClr val="FFFF00"/>
                </a:solidFill>
              </a:rPr>
              <a:t> участь у 9й </a:t>
            </a:r>
            <a:r>
              <a:rPr lang="ru-RU" sz="1200" dirty="0" err="1">
                <a:solidFill>
                  <a:srgbClr val="FFFF00"/>
                </a:solidFill>
              </a:rPr>
              <a:t>міжнародній</a:t>
            </a:r>
            <a:r>
              <a:rPr lang="ru-RU" sz="1200" dirty="0">
                <a:solidFill>
                  <a:srgbClr val="FFFF00"/>
                </a:solidFill>
              </a:rPr>
              <a:t> </a:t>
            </a:r>
            <a:r>
              <a:rPr lang="ru-RU" sz="1200" dirty="0" err="1">
                <a:solidFill>
                  <a:srgbClr val="FFFF00"/>
                </a:solidFill>
              </a:rPr>
              <a:t>медичній</a:t>
            </a:r>
            <a:r>
              <a:rPr lang="ru-RU" sz="1200" dirty="0">
                <a:solidFill>
                  <a:srgbClr val="FFFF00"/>
                </a:solidFill>
              </a:rPr>
              <a:t> </a:t>
            </a:r>
            <a:r>
              <a:rPr lang="ru-RU" sz="1200" dirty="0" err="1">
                <a:solidFill>
                  <a:srgbClr val="FFFF00"/>
                </a:solidFill>
              </a:rPr>
              <a:t>студентській</a:t>
            </a:r>
            <a:r>
              <a:rPr lang="ru-RU" sz="1200" dirty="0">
                <a:solidFill>
                  <a:srgbClr val="FFFF00"/>
                </a:solidFill>
              </a:rPr>
              <a:t> </a:t>
            </a:r>
            <a:r>
              <a:rPr lang="ru-RU" sz="1200" dirty="0" err="1">
                <a:solidFill>
                  <a:srgbClr val="FFFF00"/>
                </a:solidFill>
              </a:rPr>
              <a:t>конференції</a:t>
            </a:r>
            <a:r>
              <a:rPr lang="ru-RU" sz="1200" dirty="0">
                <a:solidFill>
                  <a:srgbClr val="FFFF00"/>
                </a:solidFill>
              </a:rPr>
              <a:t> “</a:t>
            </a:r>
            <a:r>
              <a:rPr lang="en-US" sz="1200" dirty="0">
                <a:solidFill>
                  <a:srgbClr val="FFFF00"/>
                </a:solidFill>
              </a:rPr>
              <a:t>Key to the Future”, </a:t>
            </a:r>
            <a:r>
              <a:rPr lang="ru-RU" sz="1200" dirty="0">
                <a:solidFill>
                  <a:srgbClr val="FFFF00"/>
                </a:solidFill>
              </a:rPr>
              <a:t>Лейден, </a:t>
            </a:r>
            <a:r>
              <a:rPr lang="ru-RU" sz="1200" dirty="0" err="1">
                <a:solidFill>
                  <a:srgbClr val="FFFF00"/>
                </a:solidFill>
              </a:rPr>
              <a:t>Нідерланди</a:t>
            </a:r>
            <a:r>
              <a:rPr lang="ru-RU" sz="1200" dirty="0">
                <a:solidFill>
                  <a:srgbClr val="FFFF00"/>
                </a:solidFill>
              </a:rPr>
              <a:t>.</a:t>
            </a:r>
          </a:p>
          <a:p>
            <a:r>
              <a:rPr lang="ru-RU" sz="1200" dirty="0">
                <a:solidFill>
                  <a:srgbClr val="FFFF00"/>
                </a:solidFill>
              </a:rPr>
              <a:t>З 2014 р. є </a:t>
            </a:r>
            <a:r>
              <a:rPr lang="ru-RU" sz="1200" dirty="0" err="1">
                <a:solidFill>
                  <a:srgbClr val="FFFF00"/>
                </a:solidFill>
              </a:rPr>
              <a:t>діючим</a:t>
            </a:r>
            <a:r>
              <a:rPr lang="ru-RU" sz="1200" dirty="0">
                <a:solidFill>
                  <a:srgbClr val="FFFF00"/>
                </a:solidFill>
              </a:rPr>
              <a:t> членом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 А. Киселя. Брав участь в </a:t>
            </a:r>
            <a:r>
              <a:rPr lang="ru-RU" sz="1200" dirty="0" err="1">
                <a:solidFill>
                  <a:srgbClr val="FFFF00"/>
                </a:solidFill>
              </a:rPr>
              <a:t>організації</a:t>
            </a:r>
            <a:r>
              <a:rPr lang="ru-RU" sz="1200" dirty="0">
                <a:solidFill>
                  <a:srgbClr val="FFFF00"/>
                </a:solidFill>
              </a:rPr>
              <a:t> </a:t>
            </a:r>
            <a:r>
              <a:rPr lang="en-US" sz="1200" dirty="0">
                <a:solidFill>
                  <a:srgbClr val="FFFF00"/>
                </a:solidFill>
              </a:rPr>
              <a:t>V</a:t>
            </a:r>
            <a:r>
              <a:rPr lang="ru-RU" sz="1200" dirty="0">
                <a:solidFill>
                  <a:srgbClr val="FFFF00"/>
                </a:solidFill>
              </a:rPr>
              <a:t>І (68) </a:t>
            </a:r>
            <a:r>
              <a:rPr lang="ru-RU" sz="1200" dirty="0" err="1">
                <a:solidFill>
                  <a:srgbClr val="FFFF00"/>
                </a:solidFill>
              </a:rPr>
              <a:t>Міжнародного</a:t>
            </a:r>
            <a:r>
              <a:rPr lang="ru-RU" sz="1200" dirty="0">
                <a:solidFill>
                  <a:srgbClr val="FFFF00"/>
                </a:solidFill>
              </a:rPr>
              <a:t> </a:t>
            </a:r>
            <a:r>
              <a:rPr lang="ru-RU" sz="1200" dirty="0" err="1">
                <a:solidFill>
                  <a:srgbClr val="FFFF00"/>
                </a:solidFill>
              </a:rPr>
              <a:t>науково</a:t>
            </a:r>
            <a:r>
              <a:rPr lang="ru-RU" sz="1200" dirty="0">
                <a:solidFill>
                  <a:srgbClr val="FFFF00"/>
                </a:solidFill>
              </a:rPr>
              <a:t>-практичного </a:t>
            </a:r>
            <a:r>
              <a:rPr lang="ru-RU" sz="1200" dirty="0" err="1">
                <a:solidFill>
                  <a:srgbClr val="FFFF00"/>
                </a:solidFill>
              </a:rPr>
              <a:t>конгресу</a:t>
            </a:r>
            <a:r>
              <a:rPr lang="ru-RU" sz="1200" dirty="0">
                <a:solidFill>
                  <a:srgbClr val="FFFF00"/>
                </a:solidFill>
              </a:rPr>
              <a:t> </a:t>
            </a:r>
            <a:r>
              <a:rPr lang="ru-RU" sz="1200" dirty="0" err="1">
                <a:solidFill>
                  <a:srgbClr val="FFFF00"/>
                </a:solidFill>
              </a:rPr>
              <a:t>студентів</a:t>
            </a:r>
            <a:r>
              <a:rPr lang="ru-RU" sz="1200" dirty="0">
                <a:solidFill>
                  <a:srgbClr val="FFFF00"/>
                </a:solidFill>
              </a:rPr>
              <a:t> та </a:t>
            </a:r>
            <a:r>
              <a:rPr lang="ru-RU" sz="1200" dirty="0" err="1">
                <a:solidFill>
                  <a:srgbClr val="FFFF00"/>
                </a:solidFill>
              </a:rPr>
              <a:t>молодих</a:t>
            </a:r>
            <a:r>
              <a:rPr lang="ru-RU" sz="1200" dirty="0">
                <a:solidFill>
                  <a:srgbClr val="FFFF00"/>
                </a:solidFill>
              </a:rPr>
              <a:t> </a:t>
            </a:r>
            <a:r>
              <a:rPr lang="ru-RU" sz="1200" dirty="0" err="1">
                <a:solidFill>
                  <a:srgbClr val="FFFF00"/>
                </a:solidFill>
              </a:rPr>
              <a:t>вчених</a:t>
            </a:r>
            <a:r>
              <a:rPr lang="ru-RU" sz="1200" dirty="0">
                <a:solidFill>
                  <a:srgbClr val="FFFF00"/>
                </a:solidFill>
              </a:rPr>
              <a:t> ”</a:t>
            </a:r>
            <a:r>
              <a:rPr lang="ru-RU" sz="1200" dirty="0" err="1">
                <a:solidFill>
                  <a:srgbClr val="FFFF00"/>
                </a:solidFill>
              </a:rPr>
              <a:t>Актуальні</a:t>
            </a:r>
            <a:r>
              <a:rPr lang="ru-RU" sz="1200" dirty="0">
                <a:solidFill>
                  <a:srgbClr val="FFFF00"/>
                </a:solidFill>
              </a:rPr>
              <a:t> </a:t>
            </a:r>
            <a:r>
              <a:rPr lang="ru-RU" sz="1200" dirty="0" err="1">
                <a:solidFill>
                  <a:srgbClr val="FFFF00"/>
                </a:solidFill>
              </a:rPr>
              <a:t>проблеми</a:t>
            </a:r>
            <a:r>
              <a:rPr lang="ru-RU" sz="1200" dirty="0">
                <a:solidFill>
                  <a:srgbClr val="FFFF00"/>
                </a:solidFill>
              </a:rPr>
              <a:t> </a:t>
            </a:r>
            <a:r>
              <a:rPr lang="ru-RU" sz="1200" dirty="0" err="1">
                <a:solidFill>
                  <a:srgbClr val="FFFF00"/>
                </a:solidFill>
              </a:rPr>
              <a:t>сучасної</a:t>
            </a:r>
            <a:r>
              <a:rPr lang="ru-RU" sz="1200" dirty="0">
                <a:solidFill>
                  <a:srgbClr val="FFFF00"/>
                </a:solidFill>
              </a:rPr>
              <a:t> </a:t>
            </a:r>
            <a:r>
              <a:rPr lang="ru-RU" sz="1200" dirty="0" err="1">
                <a:solidFill>
                  <a:srgbClr val="FFFF00"/>
                </a:solidFill>
              </a:rPr>
              <a:t>медицини</a:t>
            </a:r>
            <a:r>
              <a:rPr lang="ru-RU" sz="1200" dirty="0">
                <a:solidFill>
                  <a:srgbClr val="FFFF00"/>
                </a:solidFill>
              </a:rPr>
              <a:t>” (2014) та </a:t>
            </a:r>
            <a:r>
              <a:rPr lang="ru-RU" sz="1200" dirty="0" err="1">
                <a:solidFill>
                  <a:srgbClr val="FFFF00"/>
                </a:solidFill>
              </a:rPr>
              <a:t>Міжнародної</a:t>
            </a:r>
            <a:r>
              <a:rPr lang="ru-RU" sz="1200" dirty="0">
                <a:solidFill>
                  <a:srgbClr val="FFFF00"/>
                </a:solidFill>
              </a:rPr>
              <a:t> </a:t>
            </a:r>
            <a:r>
              <a:rPr lang="ru-RU" sz="1200" dirty="0" err="1">
                <a:solidFill>
                  <a:srgbClr val="FFFF00"/>
                </a:solidFill>
              </a:rPr>
              <a:t>науково-практичної</a:t>
            </a:r>
            <a:r>
              <a:rPr lang="ru-RU" sz="1200" dirty="0">
                <a:solidFill>
                  <a:srgbClr val="FFFF00"/>
                </a:solidFill>
              </a:rPr>
              <a:t> </a:t>
            </a:r>
            <a:r>
              <a:rPr lang="ru-RU" sz="1200" dirty="0" err="1">
                <a:solidFill>
                  <a:srgbClr val="FFFF00"/>
                </a:solidFill>
              </a:rPr>
              <a:t>конференції</a:t>
            </a:r>
            <a:r>
              <a:rPr lang="ru-RU" sz="1200" dirty="0">
                <a:solidFill>
                  <a:srgbClr val="FFFF00"/>
                </a:solidFill>
              </a:rPr>
              <a:t>, </a:t>
            </a:r>
            <a:r>
              <a:rPr lang="ru-RU" sz="1200" dirty="0" err="1">
                <a:solidFill>
                  <a:srgbClr val="FFFF00"/>
                </a:solidFill>
              </a:rPr>
              <a:t>присвяченої</a:t>
            </a:r>
            <a:r>
              <a:rPr lang="ru-RU" sz="1200" dirty="0">
                <a:solidFill>
                  <a:srgbClr val="FFFF00"/>
                </a:solidFill>
              </a:rPr>
              <a:t> </a:t>
            </a:r>
            <a:r>
              <a:rPr lang="ru-RU" sz="1200" dirty="0" err="1">
                <a:solidFill>
                  <a:srgbClr val="FFFF00"/>
                </a:solidFill>
              </a:rPr>
              <a:t>Всесвітньому</a:t>
            </a:r>
            <a:r>
              <a:rPr lang="ru-RU" sz="1200" dirty="0">
                <a:solidFill>
                  <a:srgbClr val="FFFF00"/>
                </a:solidFill>
              </a:rPr>
              <a:t> дню </a:t>
            </a:r>
            <a:r>
              <a:rPr lang="ru-RU" sz="1200" dirty="0" err="1">
                <a:solidFill>
                  <a:srgbClr val="FFFF00"/>
                </a:solidFill>
              </a:rPr>
              <a:t>здоров’я</a:t>
            </a:r>
            <a:r>
              <a:rPr lang="ru-RU" sz="1200" dirty="0">
                <a:solidFill>
                  <a:srgbClr val="FFFF00"/>
                </a:solidFill>
              </a:rPr>
              <a:t> (2015).</a:t>
            </a:r>
          </a:p>
          <a:p>
            <a:r>
              <a:rPr lang="ru-RU" sz="1200" dirty="0">
                <a:solidFill>
                  <a:srgbClr val="FFFF00"/>
                </a:solidFill>
              </a:rPr>
              <a:t>Тематика </a:t>
            </a:r>
            <a:r>
              <a:rPr lang="ru-RU" sz="1200" dirty="0" err="1">
                <a:solidFill>
                  <a:srgbClr val="FFFF00"/>
                </a:solidFill>
              </a:rPr>
              <a:t>наукової</a:t>
            </a:r>
            <a:r>
              <a:rPr lang="ru-RU" sz="1200" dirty="0">
                <a:solidFill>
                  <a:srgbClr val="FFFF00"/>
                </a:solidFill>
              </a:rPr>
              <a:t> </a:t>
            </a:r>
            <a:r>
              <a:rPr lang="ru-RU" sz="1200" dirty="0" err="1">
                <a:solidFill>
                  <a:srgbClr val="FFFF00"/>
                </a:solidFill>
              </a:rPr>
              <a:t>роботи</a:t>
            </a:r>
            <a:r>
              <a:rPr lang="ru-RU" sz="1200" dirty="0">
                <a:solidFill>
                  <a:srgbClr val="FFFF00"/>
                </a:solidFill>
              </a:rPr>
              <a:t>:</a:t>
            </a:r>
          </a:p>
          <a:p>
            <a:pPr marL="171450" indent="-171450">
              <a:buFont typeface="Arial" panose="020B0604020202020204" pitchFamily="34" charset="0"/>
              <a:buChar char="•"/>
            </a:pPr>
            <a:r>
              <a:rPr lang="ru-RU" sz="1200" dirty="0" err="1" smtClean="0">
                <a:solidFill>
                  <a:srgbClr val="FFFF00"/>
                </a:solidFill>
              </a:rPr>
              <a:t>Імуногістохімічне</a:t>
            </a:r>
            <a:r>
              <a:rPr lang="ru-RU" sz="1200" dirty="0" smtClean="0">
                <a:solidFill>
                  <a:srgbClr val="FFFF00"/>
                </a:solidFill>
              </a:rPr>
              <a:t> </a:t>
            </a:r>
            <a:r>
              <a:rPr lang="ru-RU" sz="1200" dirty="0" err="1">
                <a:solidFill>
                  <a:srgbClr val="FFFF00"/>
                </a:solidFill>
              </a:rPr>
              <a:t>дослідження</a:t>
            </a:r>
            <a:r>
              <a:rPr lang="ru-RU" sz="1200" dirty="0">
                <a:solidFill>
                  <a:srgbClr val="FFFF00"/>
                </a:solidFill>
              </a:rPr>
              <a:t> </a:t>
            </a:r>
            <a:r>
              <a:rPr lang="ru-RU" sz="1200" dirty="0" err="1">
                <a:solidFill>
                  <a:srgbClr val="FFFF00"/>
                </a:solidFill>
              </a:rPr>
              <a:t>простатичної</a:t>
            </a:r>
            <a:r>
              <a:rPr lang="ru-RU" sz="1200" dirty="0">
                <a:solidFill>
                  <a:srgbClr val="FFFF00"/>
                </a:solidFill>
              </a:rPr>
              <a:t> </a:t>
            </a:r>
            <a:r>
              <a:rPr lang="ru-RU" sz="1200" dirty="0" err="1">
                <a:solidFill>
                  <a:srgbClr val="FFFF00"/>
                </a:solidFill>
              </a:rPr>
              <a:t>інтраепітеліальної</a:t>
            </a:r>
            <a:r>
              <a:rPr lang="ru-RU" sz="1200" dirty="0">
                <a:solidFill>
                  <a:srgbClr val="FFFF00"/>
                </a:solidFill>
              </a:rPr>
              <a:t> </a:t>
            </a:r>
            <a:r>
              <a:rPr lang="ru-RU" sz="1200" dirty="0" err="1">
                <a:solidFill>
                  <a:srgbClr val="FFFF00"/>
                </a:solidFill>
              </a:rPr>
              <a:t>неоплазії</a:t>
            </a:r>
            <a:r>
              <a:rPr lang="ru-RU" sz="1200" dirty="0">
                <a:solidFill>
                  <a:srgbClr val="FFFF00"/>
                </a:solidFill>
              </a:rPr>
              <a:t> і раку </a:t>
            </a:r>
            <a:r>
              <a:rPr lang="ru-RU" sz="1200" dirty="0" err="1">
                <a:solidFill>
                  <a:srgbClr val="FFFF00"/>
                </a:solidFill>
              </a:rPr>
              <a:t>передміхурової</a:t>
            </a:r>
            <a:r>
              <a:rPr lang="ru-RU" sz="1200" dirty="0">
                <a:solidFill>
                  <a:srgbClr val="FFFF00"/>
                </a:solidFill>
              </a:rPr>
              <a:t> </a:t>
            </a:r>
            <a:r>
              <a:rPr lang="ru-RU" sz="1200" dirty="0" err="1">
                <a:solidFill>
                  <a:srgbClr val="FFFF00"/>
                </a:solidFill>
              </a:rPr>
              <a:t>залози</a:t>
            </a:r>
            <a:r>
              <a:rPr lang="ru-RU" sz="1200" dirty="0">
                <a:solidFill>
                  <a:srgbClr val="FFFF00"/>
                </a:solidFill>
              </a:rPr>
              <a:t>;</a:t>
            </a:r>
          </a:p>
          <a:p>
            <a:pPr marL="171450" indent="-171450">
              <a:buFont typeface="Arial" panose="020B0604020202020204" pitchFamily="34" charset="0"/>
              <a:buChar char="•"/>
            </a:pPr>
            <a:r>
              <a:rPr lang="ru-RU" sz="1200" dirty="0" err="1" smtClean="0">
                <a:solidFill>
                  <a:srgbClr val="FFFF00"/>
                </a:solidFill>
              </a:rPr>
              <a:t>Морфологічна</a:t>
            </a:r>
            <a:r>
              <a:rPr lang="ru-RU" sz="1200" dirty="0" smtClean="0">
                <a:solidFill>
                  <a:srgbClr val="FFFF00"/>
                </a:solidFill>
              </a:rPr>
              <a:t> </a:t>
            </a:r>
            <a:r>
              <a:rPr lang="ru-RU" sz="1200" dirty="0" err="1">
                <a:solidFill>
                  <a:srgbClr val="FFFF00"/>
                </a:solidFill>
              </a:rPr>
              <a:t>оцінка</a:t>
            </a:r>
            <a:r>
              <a:rPr lang="ru-RU" sz="1200" dirty="0">
                <a:solidFill>
                  <a:srgbClr val="FFFF00"/>
                </a:solidFill>
              </a:rPr>
              <a:t> </a:t>
            </a:r>
            <a:r>
              <a:rPr lang="ru-RU" sz="1200" dirty="0" err="1">
                <a:solidFill>
                  <a:srgbClr val="FFFF00"/>
                </a:solidFill>
              </a:rPr>
              <a:t>дії</a:t>
            </a:r>
            <a:r>
              <a:rPr lang="ru-RU" sz="1200" dirty="0">
                <a:solidFill>
                  <a:srgbClr val="FFFF00"/>
                </a:solidFill>
              </a:rPr>
              <a:t> лазера на тканину </a:t>
            </a:r>
            <a:r>
              <a:rPr lang="ru-RU" sz="1200" dirty="0" err="1">
                <a:solidFill>
                  <a:srgbClr val="FFFF00"/>
                </a:solidFill>
              </a:rPr>
              <a:t>передміхурової</a:t>
            </a:r>
            <a:r>
              <a:rPr lang="ru-RU" sz="1200" dirty="0">
                <a:solidFill>
                  <a:srgbClr val="FFFF00"/>
                </a:solidFill>
              </a:rPr>
              <a:t> </a:t>
            </a:r>
            <a:r>
              <a:rPr lang="ru-RU" sz="1200" dirty="0" err="1">
                <a:solidFill>
                  <a:srgbClr val="FFFF00"/>
                </a:solidFill>
              </a:rPr>
              <a:t>залози</a:t>
            </a:r>
            <a:r>
              <a:rPr lang="ru-RU" sz="1200" dirty="0">
                <a:solidFill>
                  <a:srgbClr val="FFFF00"/>
                </a:solidFill>
              </a:rPr>
              <a:t>;</a:t>
            </a:r>
          </a:p>
          <a:p>
            <a:pPr marL="171450" indent="-171450">
              <a:buFont typeface="Arial" panose="020B0604020202020204" pitchFamily="34" charset="0"/>
              <a:buChar char="•"/>
            </a:pPr>
            <a:r>
              <a:rPr lang="ru-RU" sz="1200" dirty="0" err="1" smtClean="0">
                <a:solidFill>
                  <a:srgbClr val="FFFF00"/>
                </a:solidFill>
              </a:rPr>
              <a:t>Ендоскопічна</a:t>
            </a:r>
            <a:r>
              <a:rPr lang="ru-RU" sz="1200" dirty="0" smtClean="0">
                <a:solidFill>
                  <a:srgbClr val="FFFF00"/>
                </a:solidFill>
              </a:rPr>
              <a:t> </a:t>
            </a:r>
            <a:r>
              <a:rPr lang="ru-RU" sz="1200" dirty="0">
                <a:solidFill>
                  <a:srgbClr val="FFFF00"/>
                </a:solidFill>
              </a:rPr>
              <a:t>та </a:t>
            </a:r>
            <a:r>
              <a:rPr lang="ru-RU" sz="1200" dirty="0" err="1">
                <a:solidFill>
                  <a:srgbClr val="FFFF00"/>
                </a:solidFill>
              </a:rPr>
              <a:t>морфологічна</a:t>
            </a:r>
            <a:r>
              <a:rPr lang="ru-RU" sz="1200" dirty="0">
                <a:solidFill>
                  <a:srgbClr val="FFFF00"/>
                </a:solidFill>
              </a:rPr>
              <a:t> </a:t>
            </a:r>
            <a:r>
              <a:rPr lang="ru-RU" sz="1200" dirty="0" err="1">
                <a:solidFill>
                  <a:srgbClr val="FFFF00"/>
                </a:solidFill>
              </a:rPr>
              <a:t>діагностика</a:t>
            </a:r>
            <a:r>
              <a:rPr lang="ru-RU" sz="1200" dirty="0">
                <a:solidFill>
                  <a:srgbClr val="FFFF00"/>
                </a:solidFill>
              </a:rPr>
              <a:t> </a:t>
            </a:r>
            <a:r>
              <a:rPr lang="ru-RU" sz="1200" dirty="0" err="1">
                <a:solidFill>
                  <a:srgbClr val="FFFF00"/>
                </a:solidFill>
              </a:rPr>
              <a:t>колоректальних</a:t>
            </a:r>
            <a:r>
              <a:rPr lang="ru-RU" sz="1200" dirty="0">
                <a:solidFill>
                  <a:srgbClr val="FFFF00"/>
                </a:solidFill>
              </a:rPr>
              <a:t> аденом.</a:t>
            </a:r>
          </a:p>
        </p:txBody>
      </p:sp>
      <p:pic>
        <p:nvPicPr>
          <p:cNvPr id="6" name="Рисунок 5" descr="C:\Users\Sophia\Desktop\СНТ\Загальні збори 2016\трачук.jpg"/>
          <p:cNvPicPr/>
          <p:nvPr/>
        </p:nvPicPr>
        <p:blipFill rotWithShape="1">
          <a:blip r:embed="rId2" cstate="print">
            <a:extLst>
              <a:ext uri="{28A0092B-C50C-407E-A947-70E740481C1C}">
                <a14:useLocalDpi xmlns:a14="http://schemas.microsoft.com/office/drawing/2010/main" val="0"/>
              </a:ext>
            </a:extLst>
          </a:blip>
          <a:srcRect l="28221" t="35842" r="20360" b="1"/>
          <a:stretch/>
        </p:blipFill>
        <p:spPr bwMode="auto">
          <a:xfrm>
            <a:off x="6019801" y="3200400"/>
            <a:ext cx="3124200" cy="280987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1380563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381000" y="230188"/>
            <a:ext cx="8382000" cy="1495794"/>
          </a:xfrm>
        </p:spPr>
        <p:txBody>
          <a:bodyPr>
            <a:noAutofit/>
          </a:bodyPr>
          <a:lstStyle/>
          <a:p>
            <a:pPr algn="ct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ПРЕТЕНДЕНТИ НА РОБОТУ В РАДІ СТУДЕНТСЬКОГО НАУКОВОГО ТОВАРИСТВА імені </a:t>
            </a:r>
            <a:r>
              <a:rPr lang="uk-UA" sz="3600" spc="-150" dirty="0" err="1">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О.А.Киселя</a:t>
            </a:r>
            <a:endPar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0" name="Прямоугольник 9"/>
          <p:cNvSpPr/>
          <p:nvPr/>
        </p:nvSpPr>
        <p:spPr>
          <a:xfrm>
            <a:off x="489279" y="2362200"/>
            <a:ext cx="4071179" cy="587148"/>
          </a:xfrm>
          <a:prstGeom prst="rect">
            <a:avLst/>
          </a:prstGeom>
        </p:spPr>
        <p:txBody>
          <a:bodyPr wrap="none">
            <a:spAutoFit/>
          </a:bodyPr>
          <a:lstStyle/>
          <a:p>
            <a:pPr>
              <a:lnSpc>
                <a:spcPct val="150000"/>
              </a:lnSpc>
              <a:spcAft>
                <a:spcPts val="0"/>
              </a:spcAft>
            </a:pPr>
            <a:r>
              <a:rPr lang="uk-UA"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Федьків Віталіна Андріївна</a:t>
            </a:r>
            <a:endParaRPr lang="uk-UA"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19278" y="2949348"/>
            <a:ext cx="5454322" cy="3416320"/>
          </a:xfrm>
          <a:prstGeom prst="rect">
            <a:avLst/>
          </a:prstGeom>
        </p:spPr>
        <p:txBody>
          <a:bodyPr wrap="square">
            <a:spAutoFit/>
          </a:bodyPr>
          <a:lstStyle/>
          <a:p>
            <a:r>
              <a:rPr lang="ru-RU" sz="1200" dirty="0" smtClean="0">
                <a:solidFill>
                  <a:srgbClr val="FFFF00"/>
                </a:solidFill>
              </a:rPr>
              <a:t>Студентка </a:t>
            </a:r>
            <a:r>
              <a:rPr lang="uk-UA" sz="1200" dirty="0" smtClean="0">
                <a:solidFill>
                  <a:srgbClr val="FFFF00"/>
                </a:solidFill>
              </a:rPr>
              <a:t>4</a:t>
            </a:r>
            <a:r>
              <a:rPr lang="ru-RU" sz="1200" dirty="0" smtClean="0">
                <a:solidFill>
                  <a:srgbClr val="FFFF00"/>
                </a:solidFill>
              </a:rPr>
              <a:t> </a:t>
            </a:r>
            <a:r>
              <a:rPr lang="ru-RU" sz="1200" dirty="0">
                <a:solidFill>
                  <a:srgbClr val="FFFF00"/>
                </a:solidFill>
              </a:rPr>
              <a:t>курсу. </a:t>
            </a:r>
            <a:endParaRPr lang="ru-RU" sz="1200" dirty="0" smtClean="0">
              <a:solidFill>
                <a:srgbClr val="FFFF00"/>
              </a:solidFill>
            </a:endParaRPr>
          </a:p>
          <a:p>
            <a:r>
              <a:rPr lang="ru-RU" sz="1200" dirty="0" err="1">
                <a:solidFill>
                  <a:srgbClr val="FFFF00"/>
                </a:solidFill>
              </a:rPr>
              <a:t>Бере</a:t>
            </a:r>
            <a:r>
              <a:rPr lang="ru-RU" sz="1200" dirty="0">
                <a:solidFill>
                  <a:srgbClr val="FFFF00"/>
                </a:solidFill>
              </a:rPr>
              <a:t> </a:t>
            </a:r>
            <a:r>
              <a:rPr lang="ru-RU" sz="1200" dirty="0" err="1">
                <a:solidFill>
                  <a:srgbClr val="FFFF00"/>
                </a:solidFill>
              </a:rPr>
              <a:t>активну</a:t>
            </a:r>
            <a:r>
              <a:rPr lang="ru-RU" sz="1200" dirty="0">
                <a:solidFill>
                  <a:srgbClr val="FFFF00"/>
                </a:solidFill>
              </a:rPr>
              <a:t> участь у </a:t>
            </a:r>
            <a:r>
              <a:rPr lang="ru-RU" sz="1200" dirty="0" err="1">
                <a:solidFill>
                  <a:srgbClr val="FFFF00"/>
                </a:solidFill>
              </a:rPr>
              <a:t>науковому</a:t>
            </a:r>
            <a:r>
              <a:rPr lang="ru-RU" sz="1200" dirty="0">
                <a:solidFill>
                  <a:srgbClr val="FFFF00"/>
                </a:solidFill>
              </a:rPr>
              <a:t> </a:t>
            </a:r>
            <a:r>
              <a:rPr lang="ru-RU" sz="1200" dirty="0" err="1">
                <a:solidFill>
                  <a:srgbClr val="FFFF00"/>
                </a:solidFill>
              </a:rPr>
              <a:t>житті</a:t>
            </a:r>
            <a:r>
              <a:rPr lang="ru-RU" sz="1200" dirty="0">
                <a:solidFill>
                  <a:srgbClr val="FFFF00"/>
                </a:solidFill>
              </a:rPr>
              <a:t> </a:t>
            </a:r>
            <a:r>
              <a:rPr lang="ru-RU" sz="1200" dirty="0" err="1">
                <a:solidFill>
                  <a:srgbClr val="FFFF00"/>
                </a:solidFill>
              </a:rPr>
              <a:t>університету</a:t>
            </a:r>
            <a:r>
              <a:rPr lang="ru-RU" sz="1200" dirty="0">
                <a:solidFill>
                  <a:srgbClr val="FFFF00"/>
                </a:solidFill>
              </a:rPr>
              <a:t>, </a:t>
            </a:r>
            <a:r>
              <a:rPr lang="ru-RU" sz="1200" dirty="0" err="1">
                <a:solidFill>
                  <a:srgbClr val="FFFF00"/>
                </a:solidFill>
              </a:rPr>
              <a:t>займається</a:t>
            </a:r>
            <a:r>
              <a:rPr lang="ru-RU" sz="1200" dirty="0">
                <a:solidFill>
                  <a:srgbClr val="FFFF00"/>
                </a:solidFill>
              </a:rPr>
              <a:t> на </a:t>
            </a:r>
            <a:r>
              <a:rPr lang="ru-RU" sz="1200" dirty="0" err="1">
                <a:solidFill>
                  <a:srgbClr val="FFFF00"/>
                </a:solidFill>
              </a:rPr>
              <a:t>гуртках</a:t>
            </a:r>
            <a:r>
              <a:rPr lang="ru-RU" sz="1200" dirty="0">
                <a:solidFill>
                  <a:srgbClr val="FFFF00"/>
                </a:solidFill>
              </a:rPr>
              <a:t> </a:t>
            </a:r>
            <a:r>
              <a:rPr lang="ru-RU" sz="1200" dirty="0" err="1">
                <a:solidFill>
                  <a:srgbClr val="FFFF00"/>
                </a:solidFill>
              </a:rPr>
              <a:t>кафедри</a:t>
            </a:r>
            <a:r>
              <a:rPr lang="ru-RU" sz="1200" dirty="0">
                <a:solidFill>
                  <a:srgbClr val="FFFF00"/>
                </a:solidFill>
              </a:rPr>
              <a:t> </a:t>
            </a:r>
            <a:r>
              <a:rPr lang="ru-RU" sz="1200" dirty="0" err="1">
                <a:solidFill>
                  <a:srgbClr val="FFFF00"/>
                </a:solidFill>
              </a:rPr>
              <a:t>радіології</a:t>
            </a:r>
            <a:r>
              <a:rPr lang="ru-RU" sz="1200" dirty="0">
                <a:solidFill>
                  <a:srgbClr val="FFFF00"/>
                </a:solidFill>
              </a:rPr>
              <a:t> та </a:t>
            </a:r>
            <a:r>
              <a:rPr lang="ru-RU" sz="1200" dirty="0" err="1">
                <a:solidFill>
                  <a:srgbClr val="FFFF00"/>
                </a:solidFill>
              </a:rPr>
              <a:t>радіаційної</a:t>
            </a:r>
            <a:r>
              <a:rPr lang="ru-RU" sz="1200" dirty="0">
                <a:solidFill>
                  <a:srgbClr val="FFFF00"/>
                </a:solidFill>
              </a:rPr>
              <a:t> </a:t>
            </a:r>
            <a:r>
              <a:rPr lang="ru-RU" sz="1200" dirty="0" err="1">
                <a:solidFill>
                  <a:srgbClr val="FFFF00"/>
                </a:solidFill>
              </a:rPr>
              <a:t>медицини</a:t>
            </a:r>
            <a:r>
              <a:rPr lang="ru-RU" sz="1200" dirty="0">
                <a:solidFill>
                  <a:srgbClr val="FFFF00"/>
                </a:solidFill>
              </a:rPr>
              <a:t>, </a:t>
            </a:r>
            <a:r>
              <a:rPr lang="ru-RU" sz="1200" dirty="0" err="1">
                <a:solidFill>
                  <a:srgbClr val="FFFF00"/>
                </a:solidFill>
              </a:rPr>
              <a:t>факультетської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№1, </a:t>
            </a:r>
            <a:r>
              <a:rPr lang="ru-RU" sz="1200" dirty="0" err="1">
                <a:solidFill>
                  <a:srgbClr val="FFFF00"/>
                </a:solidFill>
              </a:rPr>
              <a:t>фармакології</a:t>
            </a:r>
            <a:r>
              <a:rPr lang="ru-RU" sz="1200" dirty="0">
                <a:solidFill>
                  <a:srgbClr val="FFFF00"/>
                </a:solidFill>
              </a:rPr>
              <a:t>, </a:t>
            </a:r>
            <a:r>
              <a:rPr lang="ru-RU" sz="1200" dirty="0" err="1">
                <a:solidFill>
                  <a:srgbClr val="FFFF00"/>
                </a:solidFill>
              </a:rPr>
              <a:t>оперативної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та </a:t>
            </a:r>
            <a:r>
              <a:rPr lang="ru-RU" sz="1200" dirty="0" err="1">
                <a:solidFill>
                  <a:srgbClr val="FFFF00"/>
                </a:solidFill>
              </a:rPr>
              <a:t>топографічної</a:t>
            </a:r>
            <a:r>
              <a:rPr lang="ru-RU" sz="1200" dirty="0">
                <a:solidFill>
                  <a:srgbClr val="FFFF00"/>
                </a:solidFill>
              </a:rPr>
              <a:t> </a:t>
            </a:r>
            <a:r>
              <a:rPr lang="ru-RU" sz="1200" dirty="0" err="1">
                <a:solidFill>
                  <a:srgbClr val="FFFF00"/>
                </a:solidFill>
              </a:rPr>
              <a:t>анатомії</a:t>
            </a:r>
            <a:r>
              <a:rPr lang="ru-RU" sz="1200" dirty="0">
                <a:solidFill>
                  <a:srgbClr val="FFFF00"/>
                </a:solidFill>
              </a:rPr>
              <a:t>. </a:t>
            </a:r>
          </a:p>
          <a:p>
            <a:r>
              <a:rPr lang="ru-RU" sz="1200" dirty="0">
                <a:solidFill>
                  <a:srgbClr val="FFFF00"/>
                </a:solidFill>
              </a:rPr>
              <a:t>Автор 4 </a:t>
            </a:r>
            <a:r>
              <a:rPr lang="ru-RU" sz="1200" dirty="0" err="1">
                <a:solidFill>
                  <a:srgbClr val="FFFF00"/>
                </a:solidFill>
              </a:rPr>
              <a:t>друкованих</a:t>
            </a:r>
            <a:r>
              <a:rPr lang="ru-RU" sz="1200" dirty="0">
                <a:solidFill>
                  <a:srgbClr val="FFFF00"/>
                </a:solidFill>
              </a:rPr>
              <a:t> </a:t>
            </a:r>
            <a:r>
              <a:rPr lang="ru-RU" sz="1200" dirty="0" err="1">
                <a:solidFill>
                  <a:srgbClr val="FFFF00"/>
                </a:solidFill>
              </a:rPr>
              <a:t>робіт</a:t>
            </a:r>
            <a:r>
              <a:rPr lang="ru-RU" sz="1200" dirty="0">
                <a:solidFill>
                  <a:srgbClr val="FFFF00"/>
                </a:solidFill>
              </a:rPr>
              <a:t>. З 2015 року є членом </a:t>
            </a:r>
            <a:r>
              <a:rPr lang="ru-RU" sz="1200" dirty="0" err="1">
                <a:solidFill>
                  <a:srgbClr val="FFFF00"/>
                </a:solidFill>
              </a:rPr>
              <a:t>Студентського</a:t>
            </a:r>
            <a:r>
              <a:rPr lang="ru-RU" sz="1200" dirty="0">
                <a:solidFill>
                  <a:srgbClr val="FFFF00"/>
                </a:solidFill>
              </a:rPr>
              <a:t> </a:t>
            </a:r>
            <a:r>
              <a:rPr lang="ru-RU" sz="1200" dirty="0" err="1">
                <a:solidFill>
                  <a:srgbClr val="FFFF00"/>
                </a:solidFill>
              </a:rPr>
              <a:t>наукового</a:t>
            </a:r>
            <a:r>
              <a:rPr lang="ru-RU" sz="1200" dirty="0">
                <a:solidFill>
                  <a:srgbClr val="FFFF00"/>
                </a:solidFill>
              </a:rPr>
              <a:t> </a:t>
            </a:r>
            <a:r>
              <a:rPr lang="ru-RU" sz="1200" dirty="0" err="1">
                <a:solidFill>
                  <a:srgbClr val="FFFF00"/>
                </a:solidFill>
              </a:rPr>
              <a:t>товариства</a:t>
            </a:r>
            <a:r>
              <a:rPr lang="ru-RU" sz="1200" dirty="0">
                <a:solidFill>
                  <a:srgbClr val="FFFF00"/>
                </a:solidFill>
              </a:rPr>
              <a:t> </a:t>
            </a:r>
            <a:r>
              <a:rPr lang="ru-RU" sz="1200" dirty="0" err="1">
                <a:solidFill>
                  <a:srgbClr val="FFFF00"/>
                </a:solidFill>
              </a:rPr>
              <a:t>імені</a:t>
            </a:r>
            <a:r>
              <a:rPr lang="ru-RU" sz="1200" dirty="0">
                <a:solidFill>
                  <a:srgbClr val="FFFF00"/>
                </a:solidFill>
              </a:rPr>
              <a:t> О.А. Киселя. Заступник старост </a:t>
            </a:r>
            <a:r>
              <a:rPr lang="ru-RU" sz="1200" dirty="0" err="1">
                <a:solidFill>
                  <a:srgbClr val="FFFF00"/>
                </a:solidFill>
              </a:rPr>
              <a:t>гуртків</a:t>
            </a:r>
            <a:r>
              <a:rPr lang="ru-RU" sz="1200" dirty="0">
                <a:solidFill>
                  <a:srgbClr val="FFFF00"/>
                </a:solidFill>
              </a:rPr>
              <a:t> кафедр </a:t>
            </a:r>
            <a:r>
              <a:rPr lang="ru-RU" sz="1200" dirty="0" err="1">
                <a:solidFill>
                  <a:srgbClr val="FFFF00"/>
                </a:solidFill>
              </a:rPr>
              <a:t>радіології</a:t>
            </a:r>
            <a:r>
              <a:rPr lang="ru-RU" sz="1200" dirty="0">
                <a:solidFill>
                  <a:srgbClr val="FFFF00"/>
                </a:solidFill>
              </a:rPr>
              <a:t> та </a:t>
            </a:r>
            <a:r>
              <a:rPr lang="ru-RU" sz="1200" dirty="0" err="1">
                <a:solidFill>
                  <a:srgbClr val="FFFF00"/>
                </a:solidFill>
              </a:rPr>
              <a:t>радіаційної</a:t>
            </a:r>
            <a:r>
              <a:rPr lang="ru-RU" sz="1200" dirty="0">
                <a:solidFill>
                  <a:srgbClr val="FFFF00"/>
                </a:solidFill>
              </a:rPr>
              <a:t> </a:t>
            </a:r>
            <a:r>
              <a:rPr lang="ru-RU" sz="1200" dirty="0" err="1">
                <a:solidFill>
                  <a:srgbClr val="FFFF00"/>
                </a:solidFill>
              </a:rPr>
              <a:t>медицини</a:t>
            </a:r>
            <a:r>
              <a:rPr lang="ru-RU" sz="1200" dirty="0">
                <a:solidFill>
                  <a:srgbClr val="FFFF00"/>
                </a:solidFill>
              </a:rPr>
              <a:t> та  </a:t>
            </a:r>
            <a:r>
              <a:rPr lang="ru-RU" sz="1200" dirty="0" err="1">
                <a:solidFill>
                  <a:srgbClr val="FFFF00"/>
                </a:solidFill>
              </a:rPr>
              <a:t>факультетської</a:t>
            </a:r>
            <a:r>
              <a:rPr lang="ru-RU" sz="1200" dirty="0">
                <a:solidFill>
                  <a:srgbClr val="FFFF00"/>
                </a:solidFill>
              </a:rPr>
              <a:t> </a:t>
            </a:r>
            <a:r>
              <a:rPr lang="ru-RU" sz="1200" dirty="0" err="1">
                <a:solidFill>
                  <a:srgbClr val="FFFF00"/>
                </a:solidFill>
              </a:rPr>
              <a:t>хірургії</a:t>
            </a:r>
            <a:r>
              <a:rPr lang="ru-RU" sz="1200" dirty="0">
                <a:solidFill>
                  <a:srgbClr val="FFFF00"/>
                </a:solidFill>
              </a:rPr>
              <a:t> №1. З 2015 </a:t>
            </a:r>
            <a:r>
              <a:rPr lang="ru-RU" sz="1200" dirty="0" err="1">
                <a:solidFill>
                  <a:srgbClr val="FFFF00"/>
                </a:solidFill>
              </a:rPr>
              <a:t>в.о</a:t>
            </a:r>
            <a:r>
              <a:rPr lang="ru-RU" sz="1200" dirty="0">
                <a:solidFill>
                  <a:srgbClr val="FFFF00"/>
                </a:solidFill>
              </a:rPr>
              <a:t>. Координатора з </a:t>
            </a:r>
            <a:r>
              <a:rPr lang="ru-RU" sz="1200" dirty="0" err="1">
                <a:solidFill>
                  <a:srgbClr val="FFFF00"/>
                </a:solidFill>
              </a:rPr>
              <a:t>міжнародних</a:t>
            </a:r>
            <a:r>
              <a:rPr lang="ru-RU" sz="1200" dirty="0">
                <a:solidFill>
                  <a:srgbClr val="FFFF00"/>
                </a:solidFill>
              </a:rPr>
              <a:t> та </a:t>
            </a:r>
            <a:r>
              <a:rPr lang="ru-RU" sz="1200" dirty="0" err="1">
                <a:solidFill>
                  <a:srgbClr val="FFFF00"/>
                </a:solidFill>
              </a:rPr>
              <a:t>міжвузівських</a:t>
            </a:r>
            <a:r>
              <a:rPr lang="ru-RU" sz="1200" dirty="0">
                <a:solidFill>
                  <a:srgbClr val="FFFF00"/>
                </a:solidFill>
              </a:rPr>
              <a:t> </a:t>
            </a:r>
            <a:r>
              <a:rPr lang="ru-RU" sz="1200" dirty="0" err="1">
                <a:solidFill>
                  <a:srgbClr val="FFFF00"/>
                </a:solidFill>
              </a:rPr>
              <a:t>зв'язків</a:t>
            </a:r>
            <a:r>
              <a:rPr lang="ru-RU" sz="1200" dirty="0">
                <a:solidFill>
                  <a:srgbClr val="FFFF00"/>
                </a:solidFill>
              </a:rPr>
              <a:t> Ради СНТ. </a:t>
            </a:r>
            <a:r>
              <a:rPr lang="ru-RU" sz="1200" dirty="0" err="1">
                <a:solidFill>
                  <a:srgbClr val="FFFF00"/>
                </a:solidFill>
              </a:rPr>
              <a:t>Бере</a:t>
            </a:r>
            <a:r>
              <a:rPr lang="ru-RU" sz="1200" dirty="0">
                <a:solidFill>
                  <a:srgbClr val="FFFF00"/>
                </a:solidFill>
              </a:rPr>
              <a:t> </a:t>
            </a:r>
            <a:r>
              <a:rPr lang="ru-RU" sz="1200" dirty="0" err="1">
                <a:solidFill>
                  <a:srgbClr val="FFFF00"/>
                </a:solidFill>
              </a:rPr>
              <a:t>активну</a:t>
            </a:r>
            <a:r>
              <a:rPr lang="ru-RU" sz="1200" dirty="0">
                <a:solidFill>
                  <a:srgbClr val="FFFF00"/>
                </a:solidFill>
              </a:rPr>
              <a:t> участь в </a:t>
            </a:r>
            <a:r>
              <a:rPr lang="ru-RU" sz="1200" dirty="0" err="1">
                <a:solidFill>
                  <a:srgbClr val="FFFF00"/>
                </a:solidFill>
              </a:rPr>
              <a:t>організації</a:t>
            </a:r>
            <a:r>
              <a:rPr lang="ru-RU" sz="1200" dirty="0">
                <a:solidFill>
                  <a:srgbClr val="FFFF00"/>
                </a:solidFill>
              </a:rPr>
              <a:t> </a:t>
            </a:r>
            <a:r>
              <a:rPr lang="ru-RU" sz="1200" dirty="0" err="1">
                <a:solidFill>
                  <a:srgbClr val="FFFF00"/>
                </a:solidFill>
              </a:rPr>
              <a:t>наукових</a:t>
            </a:r>
            <a:r>
              <a:rPr lang="ru-RU" sz="1200" dirty="0">
                <a:solidFill>
                  <a:srgbClr val="FFFF00"/>
                </a:solidFill>
              </a:rPr>
              <a:t> </a:t>
            </a:r>
            <a:r>
              <a:rPr lang="ru-RU" sz="1200" dirty="0" err="1">
                <a:solidFill>
                  <a:srgbClr val="FFFF00"/>
                </a:solidFill>
              </a:rPr>
              <a:t>форумів</a:t>
            </a:r>
            <a:r>
              <a:rPr lang="ru-RU" sz="1200" dirty="0">
                <a:solidFill>
                  <a:srgbClr val="FFFF00"/>
                </a:solidFill>
              </a:rPr>
              <a:t>, </a:t>
            </a:r>
            <a:r>
              <a:rPr lang="ru-RU" sz="1200" dirty="0" err="1">
                <a:solidFill>
                  <a:srgbClr val="FFFF00"/>
                </a:solidFill>
              </a:rPr>
              <a:t>які</a:t>
            </a:r>
            <a:r>
              <a:rPr lang="ru-RU" sz="1200" dirty="0">
                <a:solidFill>
                  <a:srgbClr val="FFFF00"/>
                </a:solidFill>
              </a:rPr>
              <a:t> проводить СНТ. Брала участь в </a:t>
            </a:r>
            <a:r>
              <a:rPr lang="ru-RU" sz="1200" dirty="0" err="1">
                <a:solidFill>
                  <a:srgbClr val="FFFF00"/>
                </a:solidFill>
              </a:rPr>
              <a:t>організації</a:t>
            </a:r>
            <a:r>
              <a:rPr lang="ru-RU" sz="1200" dirty="0">
                <a:solidFill>
                  <a:srgbClr val="FFFF00"/>
                </a:solidFill>
              </a:rPr>
              <a:t> та </a:t>
            </a:r>
            <a:r>
              <a:rPr lang="ru-RU" sz="1200" dirty="0" err="1">
                <a:solidFill>
                  <a:srgbClr val="FFFF00"/>
                </a:solidFill>
              </a:rPr>
              <a:t>проведенні</a:t>
            </a:r>
            <a:r>
              <a:rPr lang="ru-RU" sz="1200" dirty="0">
                <a:solidFill>
                  <a:srgbClr val="FFFF00"/>
                </a:solidFill>
              </a:rPr>
              <a:t> </a:t>
            </a:r>
            <a:r>
              <a:rPr lang="ru-RU" sz="1200" dirty="0" err="1">
                <a:solidFill>
                  <a:srgbClr val="FFFF00"/>
                </a:solidFill>
              </a:rPr>
              <a:t>щорічної</a:t>
            </a:r>
            <a:r>
              <a:rPr lang="ru-RU" sz="1200" dirty="0">
                <a:solidFill>
                  <a:srgbClr val="FFFF00"/>
                </a:solidFill>
              </a:rPr>
              <a:t> </a:t>
            </a:r>
            <a:r>
              <a:rPr lang="ru-RU" sz="1200" dirty="0" err="1">
                <a:solidFill>
                  <a:srgbClr val="FFFF00"/>
                </a:solidFill>
              </a:rPr>
              <a:t>медичної</a:t>
            </a:r>
            <a:r>
              <a:rPr lang="ru-RU" sz="1200" dirty="0">
                <a:solidFill>
                  <a:srgbClr val="FFFF00"/>
                </a:solidFill>
              </a:rPr>
              <a:t> </a:t>
            </a:r>
            <a:r>
              <a:rPr lang="ru-RU" sz="1200" dirty="0" err="1">
                <a:solidFill>
                  <a:srgbClr val="FFFF00"/>
                </a:solidFill>
              </a:rPr>
              <a:t>конференції</a:t>
            </a:r>
            <a:r>
              <a:rPr lang="ru-RU" sz="1200" dirty="0">
                <a:solidFill>
                  <a:srgbClr val="FFFF00"/>
                </a:solidFill>
              </a:rPr>
              <a:t> </a:t>
            </a:r>
            <a:r>
              <a:rPr lang="ru-RU" sz="1200" dirty="0" err="1">
                <a:solidFill>
                  <a:srgbClr val="FFFF00"/>
                </a:solidFill>
              </a:rPr>
              <a:t>молодих</a:t>
            </a:r>
            <a:r>
              <a:rPr lang="ru-RU" sz="1200" dirty="0">
                <a:solidFill>
                  <a:srgbClr val="FFFF00"/>
                </a:solidFill>
              </a:rPr>
              <a:t> </a:t>
            </a:r>
            <a:r>
              <a:rPr lang="ru-RU" sz="1200" dirty="0" err="1">
                <a:solidFill>
                  <a:srgbClr val="FFFF00"/>
                </a:solidFill>
              </a:rPr>
              <a:t>науковців</a:t>
            </a:r>
            <a:r>
              <a:rPr lang="ru-RU" sz="1200" dirty="0">
                <a:solidFill>
                  <a:srgbClr val="FFFF00"/>
                </a:solidFill>
              </a:rPr>
              <a:t> у 2015 </a:t>
            </a:r>
            <a:r>
              <a:rPr lang="ru-RU" sz="1200" dirty="0" err="1">
                <a:solidFill>
                  <a:srgbClr val="FFFF00"/>
                </a:solidFill>
              </a:rPr>
              <a:t>році</a:t>
            </a:r>
            <a:r>
              <a:rPr lang="ru-RU" sz="1200" dirty="0">
                <a:solidFill>
                  <a:srgbClr val="FFFF00"/>
                </a:solidFill>
              </a:rPr>
              <a:t>. Активно </a:t>
            </a:r>
            <a:r>
              <a:rPr lang="ru-RU" sz="1200" dirty="0" err="1">
                <a:solidFill>
                  <a:srgbClr val="FFFF00"/>
                </a:solidFill>
              </a:rPr>
              <a:t>приймає</a:t>
            </a:r>
            <a:r>
              <a:rPr lang="ru-RU" sz="1200" dirty="0">
                <a:solidFill>
                  <a:srgbClr val="FFFF00"/>
                </a:solidFill>
              </a:rPr>
              <a:t> участь в </a:t>
            </a:r>
            <a:r>
              <a:rPr lang="ru-RU" sz="1200" dirty="0" err="1">
                <a:solidFill>
                  <a:srgbClr val="FFFF00"/>
                </a:solidFill>
              </a:rPr>
              <a:t>інтелектуальних</a:t>
            </a:r>
            <a:r>
              <a:rPr lang="ru-RU" sz="1200" dirty="0">
                <a:solidFill>
                  <a:srgbClr val="FFFF00"/>
                </a:solidFill>
              </a:rPr>
              <a:t> </a:t>
            </a:r>
            <a:r>
              <a:rPr lang="ru-RU" sz="1200" dirty="0" err="1">
                <a:solidFill>
                  <a:srgbClr val="FFFF00"/>
                </a:solidFill>
              </a:rPr>
              <a:t>іграх</a:t>
            </a:r>
            <a:r>
              <a:rPr lang="ru-RU" sz="1200" dirty="0">
                <a:solidFill>
                  <a:srgbClr val="FFFF00"/>
                </a:solidFill>
              </a:rPr>
              <a:t> НМУ, </a:t>
            </a:r>
            <a:r>
              <a:rPr lang="ru-RU" sz="1200" dirty="0" err="1">
                <a:solidFill>
                  <a:srgbClr val="FFFF00"/>
                </a:solidFill>
              </a:rPr>
              <a:t>нагороджена</a:t>
            </a:r>
            <a:r>
              <a:rPr lang="ru-RU" sz="1200" dirty="0">
                <a:solidFill>
                  <a:srgbClr val="FFFF00"/>
                </a:solidFill>
              </a:rPr>
              <a:t> дипломом за 1 </a:t>
            </a:r>
            <a:r>
              <a:rPr lang="ru-RU" sz="1200" dirty="0" err="1">
                <a:solidFill>
                  <a:srgbClr val="FFFF00"/>
                </a:solidFill>
              </a:rPr>
              <a:t>місце</a:t>
            </a:r>
            <a:r>
              <a:rPr lang="ru-RU" sz="1200" dirty="0">
                <a:solidFill>
                  <a:srgbClr val="FFFF00"/>
                </a:solidFill>
              </a:rPr>
              <a:t> «НМУ </a:t>
            </a:r>
            <a:r>
              <a:rPr lang="ru-RU" sz="1200" dirty="0" err="1">
                <a:solidFill>
                  <a:srgbClr val="FFFF00"/>
                </a:solidFill>
              </a:rPr>
              <a:t>Еверест</a:t>
            </a:r>
            <a:r>
              <a:rPr lang="ru-RU" sz="1200" dirty="0">
                <a:solidFill>
                  <a:srgbClr val="FFFF00"/>
                </a:solidFill>
              </a:rPr>
              <a:t>». </a:t>
            </a:r>
          </a:p>
          <a:p>
            <a:r>
              <a:rPr lang="ru-RU" sz="1200" dirty="0">
                <a:solidFill>
                  <a:srgbClr val="FFFF00"/>
                </a:solidFill>
              </a:rPr>
              <a:t>Тематика </a:t>
            </a:r>
            <a:r>
              <a:rPr lang="ru-RU" sz="1200" dirty="0" err="1">
                <a:solidFill>
                  <a:srgbClr val="FFFF00"/>
                </a:solidFill>
              </a:rPr>
              <a:t>наукової</a:t>
            </a:r>
            <a:r>
              <a:rPr lang="ru-RU" sz="1200" dirty="0">
                <a:solidFill>
                  <a:srgbClr val="FFFF00"/>
                </a:solidFill>
              </a:rPr>
              <a:t> </a:t>
            </a:r>
            <a:r>
              <a:rPr lang="ru-RU" sz="1200" dirty="0" err="1">
                <a:solidFill>
                  <a:srgbClr val="FFFF00"/>
                </a:solidFill>
              </a:rPr>
              <a:t>роботи</a:t>
            </a:r>
            <a:r>
              <a:rPr lang="ru-RU" sz="1200" dirty="0">
                <a:solidFill>
                  <a:srgbClr val="FFFF00"/>
                </a:solidFill>
              </a:rPr>
              <a:t>:</a:t>
            </a:r>
          </a:p>
          <a:p>
            <a:pPr marL="171450" indent="-171450">
              <a:buFont typeface="Arial" panose="020B0604020202020204" pitchFamily="34" charset="0"/>
              <a:buChar char="•"/>
            </a:pPr>
            <a:r>
              <a:rPr lang="ru-RU" sz="1200" dirty="0" smtClean="0">
                <a:solidFill>
                  <a:srgbClr val="FFFF00"/>
                </a:solidFill>
              </a:rPr>
              <a:t>МРТ</a:t>
            </a:r>
            <a:r>
              <a:rPr lang="ru-RU" sz="1200" dirty="0">
                <a:solidFill>
                  <a:srgbClr val="FFFF00"/>
                </a:solidFill>
              </a:rPr>
              <a:t>, </a:t>
            </a:r>
            <a:r>
              <a:rPr lang="ru-RU" sz="1200" dirty="0" err="1">
                <a:solidFill>
                  <a:srgbClr val="FFFF00"/>
                </a:solidFill>
              </a:rPr>
              <a:t>Ехо</a:t>
            </a:r>
            <a:r>
              <a:rPr lang="ru-RU" sz="1200" dirty="0">
                <a:solidFill>
                  <a:srgbClr val="FFFF00"/>
                </a:solidFill>
              </a:rPr>
              <a:t>-КГ та ЕКГ </a:t>
            </a:r>
            <a:r>
              <a:rPr lang="ru-RU" sz="1200" dirty="0" err="1">
                <a:solidFill>
                  <a:srgbClr val="FFFF00"/>
                </a:solidFill>
              </a:rPr>
              <a:t>критерії</a:t>
            </a:r>
            <a:r>
              <a:rPr lang="ru-RU" sz="1200" dirty="0">
                <a:solidFill>
                  <a:srgbClr val="FFFF00"/>
                </a:solidFill>
              </a:rPr>
              <a:t> у </a:t>
            </a:r>
            <a:r>
              <a:rPr lang="ru-RU" sz="1200" dirty="0" err="1">
                <a:solidFill>
                  <a:srgbClr val="FFFF00"/>
                </a:solidFill>
              </a:rPr>
              <a:t>діагностиці</a:t>
            </a:r>
            <a:r>
              <a:rPr lang="ru-RU" sz="1200" dirty="0">
                <a:solidFill>
                  <a:srgbClr val="FFFF00"/>
                </a:solidFill>
              </a:rPr>
              <a:t> </a:t>
            </a:r>
            <a:r>
              <a:rPr lang="ru-RU" sz="1200" dirty="0" err="1">
                <a:solidFill>
                  <a:srgbClr val="FFFF00"/>
                </a:solidFill>
              </a:rPr>
              <a:t>міокардитів</a:t>
            </a:r>
            <a:r>
              <a:rPr lang="ru-RU" sz="1200" dirty="0">
                <a:solidFill>
                  <a:srgbClr val="FFFF00"/>
                </a:solidFill>
              </a:rPr>
              <a:t>;</a:t>
            </a:r>
          </a:p>
          <a:p>
            <a:pPr marL="171450" indent="-171450">
              <a:buFont typeface="Arial" panose="020B0604020202020204" pitchFamily="34" charset="0"/>
              <a:buChar char="•"/>
            </a:pPr>
            <a:r>
              <a:rPr lang="ru-RU" sz="1200" dirty="0" err="1" smtClean="0">
                <a:solidFill>
                  <a:srgbClr val="FFFF00"/>
                </a:solidFill>
              </a:rPr>
              <a:t>Епідеміологія</a:t>
            </a:r>
            <a:r>
              <a:rPr lang="ru-RU" sz="1200" dirty="0" smtClean="0">
                <a:solidFill>
                  <a:srgbClr val="FFFF00"/>
                </a:solidFill>
              </a:rPr>
              <a:t> </a:t>
            </a:r>
            <a:r>
              <a:rPr lang="ru-RU" sz="1200" dirty="0">
                <a:solidFill>
                  <a:srgbClr val="FFFF00"/>
                </a:solidFill>
              </a:rPr>
              <a:t>ТЕЛА та алгоритм </a:t>
            </a:r>
            <a:r>
              <a:rPr lang="ru-RU" sz="1200" dirty="0" err="1">
                <a:solidFill>
                  <a:srgbClr val="FFFF00"/>
                </a:solidFill>
              </a:rPr>
              <a:t>діагностики</a:t>
            </a:r>
            <a:r>
              <a:rPr lang="ru-RU" sz="1200" dirty="0">
                <a:solidFill>
                  <a:srgbClr val="FFFF00"/>
                </a:solidFill>
              </a:rPr>
              <a:t> </a:t>
            </a:r>
            <a:r>
              <a:rPr lang="ru-RU" sz="1200" dirty="0" err="1">
                <a:solidFill>
                  <a:srgbClr val="FFFF00"/>
                </a:solidFill>
              </a:rPr>
              <a:t>хворих</a:t>
            </a:r>
            <a:r>
              <a:rPr lang="ru-RU" sz="1200" dirty="0">
                <a:solidFill>
                  <a:srgbClr val="FFFF00"/>
                </a:solidFill>
              </a:rPr>
              <a:t>;</a:t>
            </a:r>
          </a:p>
          <a:p>
            <a:pPr marL="171450" indent="-171450">
              <a:buFont typeface="Arial" panose="020B0604020202020204" pitchFamily="34" charset="0"/>
              <a:buChar char="•"/>
            </a:pPr>
            <a:r>
              <a:rPr lang="ru-RU" sz="1200" dirty="0" err="1" smtClean="0">
                <a:solidFill>
                  <a:srgbClr val="FFFF00"/>
                </a:solidFill>
              </a:rPr>
              <a:t>Мікроваскулярна</a:t>
            </a:r>
            <a:r>
              <a:rPr lang="ru-RU" sz="1200" dirty="0" smtClean="0">
                <a:solidFill>
                  <a:srgbClr val="FFFF00"/>
                </a:solidFill>
              </a:rPr>
              <a:t> </a:t>
            </a:r>
            <a:r>
              <a:rPr lang="ru-RU" sz="1200" dirty="0" err="1">
                <a:solidFill>
                  <a:srgbClr val="FFFF00"/>
                </a:solidFill>
              </a:rPr>
              <a:t>обструкція</a:t>
            </a:r>
            <a:r>
              <a:rPr lang="ru-RU" sz="1200" dirty="0">
                <a:solidFill>
                  <a:srgbClr val="FFFF00"/>
                </a:solidFill>
              </a:rPr>
              <a:t> </a:t>
            </a:r>
            <a:r>
              <a:rPr lang="ru-RU" sz="1200" dirty="0" err="1">
                <a:solidFill>
                  <a:srgbClr val="FFFF00"/>
                </a:solidFill>
              </a:rPr>
              <a:t>міокарду</a:t>
            </a:r>
            <a:r>
              <a:rPr lang="ru-RU" sz="1200" dirty="0">
                <a:solidFill>
                  <a:srgbClr val="FFFF00"/>
                </a:solidFill>
              </a:rPr>
              <a:t> як </a:t>
            </a:r>
            <a:r>
              <a:rPr lang="ru-RU" sz="1200" dirty="0" err="1">
                <a:solidFill>
                  <a:srgbClr val="FFFF00"/>
                </a:solidFill>
              </a:rPr>
              <a:t>віддалений</a:t>
            </a:r>
            <a:r>
              <a:rPr lang="ru-RU" sz="1200" dirty="0">
                <a:solidFill>
                  <a:srgbClr val="FFFF00"/>
                </a:solidFill>
              </a:rPr>
              <a:t> </a:t>
            </a:r>
            <a:r>
              <a:rPr lang="ru-RU" sz="1200" dirty="0" err="1">
                <a:solidFill>
                  <a:srgbClr val="FFFF00"/>
                </a:solidFill>
              </a:rPr>
              <a:t>наслідок</a:t>
            </a:r>
            <a:r>
              <a:rPr lang="ru-RU" sz="1200" dirty="0">
                <a:solidFill>
                  <a:srgbClr val="FFFF00"/>
                </a:solidFill>
              </a:rPr>
              <a:t> </a:t>
            </a:r>
            <a:r>
              <a:rPr lang="ru-RU" sz="1200" dirty="0" err="1">
                <a:solidFill>
                  <a:srgbClr val="FFFF00"/>
                </a:solidFill>
              </a:rPr>
              <a:t>стентування</a:t>
            </a:r>
            <a:r>
              <a:rPr lang="ru-RU" sz="1200" dirty="0">
                <a:solidFill>
                  <a:srgbClr val="FFFF00"/>
                </a:solidFill>
              </a:rPr>
              <a:t> у </a:t>
            </a:r>
            <a:r>
              <a:rPr lang="ru-RU" sz="1200" dirty="0" err="1">
                <a:solidFill>
                  <a:srgbClr val="FFFF00"/>
                </a:solidFill>
              </a:rPr>
              <a:t>хворих</a:t>
            </a:r>
            <a:r>
              <a:rPr lang="ru-RU" sz="1200" dirty="0">
                <a:solidFill>
                  <a:srgbClr val="FFFF00"/>
                </a:solidFill>
              </a:rPr>
              <a:t> </a:t>
            </a:r>
            <a:r>
              <a:rPr lang="ru-RU" sz="1200" dirty="0" err="1">
                <a:solidFill>
                  <a:srgbClr val="FFFF00"/>
                </a:solidFill>
              </a:rPr>
              <a:t>перенесених</a:t>
            </a:r>
            <a:r>
              <a:rPr lang="ru-RU" sz="1200" dirty="0">
                <a:solidFill>
                  <a:srgbClr val="FFFF00"/>
                </a:solidFill>
              </a:rPr>
              <a:t> </a:t>
            </a:r>
            <a:r>
              <a:rPr lang="ru-RU" sz="1200" dirty="0" smtClean="0">
                <a:solidFill>
                  <a:srgbClr val="FFFF00"/>
                </a:solidFill>
              </a:rPr>
              <a:t>ІМ</a:t>
            </a:r>
            <a:endParaRPr lang="ru-RU" sz="1200" dirty="0">
              <a:solidFill>
                <a:srgbClr val="FFFF00"/>
              </a:solidFill>
            </a:endParaRPr>
          </a:p>
        </p:txBody>
      </p:sp>
      <p:pic>
        <p:nvPicPr>
          <p:cNvPr id="7" name="Рисунок 6" descr="C:\Users\Sophia\Desktop\СНТ\Загальні збори 2016\федьків.jpg"/>
          <p:cNvPicPr/>
          <p:nvPr/>
        </p:nvPicPr>
        <p:blipFill rotWithShape="1">
          <a:blip r:embed="rId2">
            <a:extLst>
              <a:ext uri="{28A0092B-C50C-407E-A947-70E740481C1C}">
                <a14:useLocalDpi xmlns:a14="http://schemas.microsoft.com/office/drawing/2010/main" val="0"/>
              </a:ext>
            </a:extLst>
          </a:blip>
          <a:srcRect l="9339" t="17690" r="13793"/>
          <a:stretch/>
        </p:blipFill>
        <p:spPr bwMode="auto">
          <a:xfrm>
            <a:off x="5867400" y="3581400"/>
            <a:ext cx="3242095" cy="247650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639479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90600" y="228600"/>
            <a:ext cx="7162800" cy="664797"/>
          </a:xfrm>
          <a:prstGeom prst="rect">
            <a:avLst/>
          </a:prstGeom>
        </p:spPr>
        <p:txBody>
          <a:bodyPr vert="horz" wrap="square" lIns="0" tIns="0" rIns="0" bIns="0" rtlCol="0" anchor="t">
            <a:no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uk-UA" sz="4800" b="0"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ОРГАНІЗАЦІЙНА РОБОТА</a:t>
            </a:r>
            <a:endParaRPr kumimoji="0" lang="en-US" sz="48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endParaRPr>
          </a:p>
        </p:txBody>
      </p:sp>
      <p:graphicFrame>
        <p:nvGraphicFramePr>
          <p:cNvPr id="8" name="Схема 7"/>
          <p:cNvGraphicFramePr/>
          <p:nvPr>
            <p:extLst>
              <p:ext uri="{D42A27DB-BD31-4B8C-83A1-F6EECF244321}">
                <p14:modId xmlns:p14="http://schemas.microsoft.com/office/powerpoint/2010/main" val="3571757747"/>
              </p:ext>
            </p:extLst>
          </p:nvPr>
        </p:nvGraphicFramePr>
        <p:xfrm>
          <a:off x="1981200" y="969597"/>
          <a:ext cx="7048500" cy="116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69597"/>
            <a:ext cx="2019868"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64" y="2154603"/>
            <a:ext cx="4011244" cy="2674685"/>
          </a:xfrm>
          <a:prstGeom prst="rect">
            <a:avLst/>
          </a:prstGeom>
          <a:ln>
            <a:noFill/>
          </a:ln>
          <a:effectLst>
            <a:softEdge rad="112500"/>
          </a:effectLst>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2538" y="4293254"/>
            <a:ext cx="1875370" cy="2080585"/>
          </a:xfrm>
          <a:prstGeom prst="rect">
            <a:avLst/>
          </a:prstGeom>
          <a:ln>
            <a:noFill/>
          </a:ln>
          <a:effectLst>
            <a:softEdge rad="112500"/>
          </a:effectLst>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4953000"/>
            <a:ext cx="2411493" cy="1688650"/>
          </a:xfrm>
          <a:prstGeom prst="rect">
            <a:avLst/>
          </a:prstGeom>
          <a:ln>
            <a:noFill/>
          </a:ln>
          <a:effectLst>
            <a:softEdge rad="112500"/>
          </a:effectLst>
        </p:spPr>
      </p:pic>
      <p:sp>
        <p:nvSpPr>
          <p:cNvPr id="5" name="TextBox 4"/>
          <p:cNvSpPr txBox="1"/>
          <p:nvPr/>
        </p:nvSpPr>
        <p:spPr>
          <a:xfrm>
            <a:off x="4267200" y="2451653"/>
            <a:ext cx="2514600" cy="1040292"/>
          </a:xfrm>
          <a:prstGeom prst="rect">
            <a:avLst/>
          </a:prstGeom>
          <a:noFill/>
        </p:spPr>
        <p:txBody>
          <a:bodyPr wrap="square" rtlCol="0">
            <a:spAutoFit/>
          </a:bodyPr>
          <a:lstStyle/>
          <a:p>
            <a:endParaRPr lang="ru-RU" dirty="0"/>
          </a:p>
        </p:txBody>
      </p:sp>
      <p:graphicFrame>
        <p:nvGraphicFramePr>
          <p:cNvPr id="17" name="Диаграмма 16"/>
          <p:cNvGraphicFramePr/>
          <p:nvPr>
            <p:extLst>
              <p:ext uri="{D42A27DB-BD31-4B8C-83A1-F6EECF244321}">
                <p14:modId xmlns:p14="http://schemas.microsoft.com/office/powerpoint/2010/main" val="2036254496"/>
              </p:ext>
            </p:extLst>
          </p:nvPr>
        </p:nvGraphicFramePr>
        <p:xfrm>
          <a:off x="4838992" y="2209800"/>
          <a:ext cx="4191000" cy="2286000"/>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28600" y="228600"/>
            <a:ext cx="8610600" cy="664797"/>
          </a:xfrm>
          <a:prstGeom prst="rect">
            <a:avLst/>
          </a:prstGeom>
        </p:spPr>
        <p:txBody>
          <a:bodyPr vert="horz" wrap="square" lIns="0" tIns="0" rIns="0" bIns="0" rtlCol="0" anchor="t">
            <a:noAutofit/>
          </a:bodyPr>
          <a:lstStyle/>
          <a:p>
            <a:pPr lvl="0" algn="ctr" defTabSz="914363" fontAlgn="auto">
              <a:lnSpc>
                <a:spcPct val="90000"/>
              </a:lnSpc>
              <a:spcAft>
                <a:spcPts val="0"/>
              </a:spcAft>
              <a:defRPr/>
            </a:pPr>
            <a:r>
              <a:rPr lang="uk-UA" sz="3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ВСЕУКРАЇНСЬКИЙ КОНКУРС СТУДЕНТСЬКИХ НАУКОВИХ РОБІТ </a:t>
            </a:r>
            <a:r>
              <a:rPr lang="ru-RU" sz="3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З ПРИРОДНИЧИХ, ТЕХНІЧНИХ ТА ГУМАНІТАРНИХ НАУК  2014/2015</a:t>
            </a:r>
            <a:endParaRPr kumimoji="0" lang="en-US" sz="32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40" y="1909620"/>
            <a:ext cx="3600091" cy="2401936"/>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73" y="4310118"/>
            <a:ext cx="3820627" cy="2547881"/>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9989" y="3116017"/>
            <a:ext cx="3500094" cy="2285999"/>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2593" y="1557742"/>
            <a:ext cx="3034974" cy="2022526"/>
          </a:xfrm>
          <a:prstGeom prst="rect">
            <a:avLst/>
          </a:prstGeom>
          <a:ln>
            <a:noFill/>
          </a:ln>
          <a:effectLst>
            <a:softEdge rad="112500"/>
          </a:effectLst>
        </p:spPr>
      </p:pic>
      <p:sp>
        <p:nvSpPr>
          <p:cNvPr id="10" name="TextBox 9"/>
          <p:cNvSpPr txBox="1"/>
          <p:nvPr/>
        </p:nvSpPr>
        <p:spPr>
          <a:xfrm>
            <a:off x="3962400" y="5584058"/>
            <a:ext cx="3124200" cy="369332"/>
          </a:xfrm>
          <a:prstGeom prst="rect">
            <a:avLst/>
          </a:prstGeom>
          <a:noFill/>
        </p:spPr>
        <p:txBody>
          <a:bodyPr wrap="square" rtlCol="0">
            <a:spAutoFit/>
          </a:bodyPr>
          <a:lstStyle/>
          <a:p>
            <a:pPr marL="285750" indent="-285750">
              <a:buFont typeface="Arial" panose="020B0604020202020204" pitchFamily="34" charset="0"/>
              <a:buChar char="•"/>
            </a:pPr>
            <a:r>
              <a:rPr lang="uk-UA" dirty="0" smtClean="0">
                <a:solidFill>
                  <a:srgbClr val="FFFF00"/>
                </a:solidFill>
              </a:rPr>
              <a:t>9 переможців</a:t>
            </a:r>
            <a:endParaRPr lang="ru-RU"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a:xfrm>
            <a:off x="1143000" y="76200"/>
            <a:ext cx="7043208" cy="1523494"/>
          </a:xfrm>
          <a:prstGeom prst="rect">
            <a:avLst/>
          </a:prstGeom>
        </p:spPr>
        <p:txBody>
          <a:bodyPr vert="horz" wrap="square" lIns="0" tIns="0" rIns="0" bIns="0" rtlCol="0" anchor="ctr" anchorCtr="0">
            <a:noAutofit/>
          </a:bodyPr>
          <a:lstStyle>
            <a:lvl1pPr algn="l" defTabSz="912813" rtl="0" eaLnBrk="0" fontAlgn="base" hangingPunct="0">
              <a:lnSpc>
                <a:spcPct val="90000"/>
              </a:lnSpc>
              <a:spcBef>
                <a:spcPct val="0"/>
              </a:spcBef>
              <a:spcAft>
                <a:spcPct val="0"/>
              </a:spcAft>
              <a:defRPr lang="en-US" sz="5400"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uk-UA" sz="54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Грантова Конференція сту</a:t>
            </a:r>
            <a:r>
              <a:rPr kumimoji="0" lang="ru-RU" sz="54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д</a:t>
            </a:r>
            <a:r>
              <a:rPr kumimoji="0" lang="uk-UA" sz="54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ентів НМУ</a:t>
            </a:r>
            <a:endParaRPr kumimoji="0" lang="uk-UA" sz="54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endParaRPr>
          </a:p>
        </p:txBody>
      </p:sp>
      <p:sp>
        <p:nvSpPr>
          <p:cNvPr id="13" name="Подзаголовок 2"/>
          <p:cNvSpPr txBox="1">
            <a:spLocks/>
          </p:cNvSpPr>
          <p:nvPr/>
        </p:nvSpPr>
        <p:spPr bwMode="auto">
          <a:xfrm>
            <a:off x="76200" y="2058483"/>
            <a:ext cx="7696200" cy="46166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defTabSz="912813" rtl="0" eaLnBrk="0" fontAlgn="base" hangingPunct="0">
              <a:lnSpc>
                <a:spcPct val="90000"/>
              </a:lnSpc>
              <a:spcBef>
                <a:spcPts val="0"/>
              </a:spcBef>
              <a:spcAft>
                <a:spcPct val="0"/>
              </a:spcAft>
              <a:buNone/>
              <a:defRPr sz="3200" kern="1200">
                <a:solidFill>
                  <a:schemeClr val="tx1">
                    <a:tint val="75000"/>
                  </a:schemeClr>
                </a:solidFill>
                <a:latin typeface="+mn-lt"/>
                <a:ea typeface="+mn-ea"/>
                <a:cs typeface="+mn-cs"/>
              </a:defRPr>
            </a:lvl1pPr>
            <a:lvl2pPr marL="457182" indent="0" algn="ctr" defTabSz="912813" rtl="0" eaLnBrk="0" fontAlgn="base" hangingPunct="0">
              <a:lnSpc>
                <a:spcPct val="90000"/>
              </a:lnSpc>
              <a:spcBef>
                <a:spcPct val="20000"/>
              </a:spcBef>
              <a:spcAft>
                <a:spcPct val="0"/>
              </a:spcAft>
              <a:buNone/>
              <a:defRPr sz="2800" kern="1200">
                <a:solidFill>
                  <a:schemeClr val="tx1">
                    <a:tint val="75000"/>
                  </a:schemeClr>
                </a:solidFill>
                <a:latin typeface="+mn-lt"/>
                <a:ea typeface="+mn-ea"/>
                <a:cs typeface="+mn-cs"/>
              </a:defRPr>
            </a:lvl2pPr>
            <a:lvl3pPr marL="914363"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3pPr>
            <a:lvl4pPr marL="1371545"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4pPr>
            <a:lvl5pPr marL="1828727"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2813" rtl="0" eaLnBrk="0" fontAlgn="base" latinLnBrk="0" hangingPunct="0">
              <a:lnSpc>
                <a:spcPct val="90000"/>
              </a:lnSpc>
              <a:spcBef>
                <a:spcPts val="0"/>
              </a:spcBef>
              <a:spcAft>
                <a:spcPct val="0"/>
              </a:spcAft>
              <a:buClrTx/>
              <a:buSzTx/>
              <a:buFontTx/>
              <a:buNone/>
              <a:tabLst/>
              <a:defRPr/>
            </a:pPr>
            <a:r>
              <a:rPr kumimoji="0" lang="uk-UA" sz="2800" b="0" i="0" u="none" strike="noStrike" kern="1200" cap="none" spc="0" normalizeH="0" baseline="0" noProof="0" smtClean="0">
                <a:ln>
                  <a:noFill/>
                </a:ln>
                <a:solidFill>
                  <a:srgbClr val="FFFFFF">
                    <a:tint val="75000"/>
                  </a:srgbClr>
                </a:solidFill>
                <a:effectLst/>
                <a:uLnTx/>
                <a:uFillTx/>
                <a:latin typeface="Calibri"/>
                <a:ea typeface="+mn-ea"/>
                <a:cs typeface="+mn-cs"/>
              </a:rPr>
              <a:t>Переможці</a:t>
            </a:r>
            <a:r>
              <a:rPr kumimoji="0" lang="en-US" sz="2800" b="0" i="0" u="none" strike="noStrike" kern="1200" cap="none" spc="0" normalizeH="0" baseline="0" noProof="0" smtClean="0">
                <a:ln>
                  <a:noFill/>
                </a:ln>
                <a:solidFill>
                  <a:srgbClr val="FFFFFF">
                    <a:tint val="75000"/>
                  </a:srgbClr>
                </a:solidFill>
                <a:effectLst/>
                <a:uLnTx/>
                <a:uFillTx/>
                <a:latin typeface="Calibri"/>
                <a:ea typeface="+mn-ea"/>
                <a:cs typeface="+mn-cs"/>
              </a:rPr>
              <a:t>:</a:t>
            </a:r>
            <a:endParaRPr kumimoji="0" lang="uk-UA" sz="2800" b="0" i="0" u="none" strike="noStrike" kern="1200" cap="none" spc="0" normalizeH="0" baseline="0" noProof="0" smtClean="0">
              <a:ln>
                <a:noFill/>
              </a:ln>
              <a:solidFill>
                <a:srgbClr val="FFFFFF">
                  <a:tint val="75000"/>
                </a:srgbClr>
              </a:solidFill>
              <a:effectLst/>
              <a:uLnTx/>
              <a:uFillTx/>
              <a:latin typeface="Calibri"/>
              <a:ea typeface="+mn-ea"/>
              <a:cs typeface="+mn-cs"/>
            </a:endParaRPr>
          </a:p>
          <a:p>
            <a:pPr marL="514350" marR="0" lvl="0" indent="-514350" algn="just" defTabSz="912813" rtl="0" eaLnBrk="0" fontAlgn="base" latinLnBrk="0" hangingPunct="0">
              <a:lnSpc>
                <a:spcPct val="90000"/>
              </a:lnSpc>
              <a:spcBef>
                <a:spcPts val="0"/>
              </a:spcBef>
              <a:spcAft>
                <a:spcPct val="0"/>
              </a:spcAft>
              <a:buClrTx/>
              <a:buSzTx/>
              <a:buFont typeface="+mj-lt"/>
              <a:buAutoNum type="arabicPeriod"/>
              <a:tabLst/>
              <a:defRPr/>
            </a:pPr>
            <a:r>
              <a:rPr kumimoji="0" lang="en-US" sz="2800" b="0" i="0" u="none" strike="noStrike" kern="1200" cap="none" spc="0" normalizeH="0" baseline="0" noProof="0" smtClean="0">
                <a:ln>
                  <a:noFill/>
                </a:ln>
                <a:solidFill>
                  <a:srgbClr val="FFFFFF">
                    <a:tint val="75000"/>
                  </a:srgbClr>
                </a:solidFill>
                <a:effectLst/>
                <a:uLnTx/>
                <a:uFillTx/>
                <a:latin typeface="Calibri"/>
                <a:ea typeface="+mn-ea"/>
                <a:cs typeface="+mn-cs"/>
              </a:rPr>
              <a:t>C</a:t>
            </a:r>
            <a:r>
              <a:rPr kumimoji="0" lang="ru-RU" sz="2800" b="0" i="0" u="none" strike="noStrike" kern="1200" cap="none" spc="0" normalizeH="0" baseline="0" noProof="0" smtClean="0">
                <a:ln>
                  <a:noFill/>
                </a:ln>
                <a:solidFill>
                  <a:srgbClr val="FFFFFF">
                    <a:tint val="75000"/>
                  </a:srgbClr>
                </a:solidFill>
                <a:effectLst/>
                <a:uLnTx/>
                <a:uFillTx/>
                <a:latin typeface="Calibri"/>
                <a:ea typeface="+mn-ea"/>
                <a:cs typeface="+mn-cs"/>
              </a:rPr>
              <a:t>тудент 6 курсу медичного факультету № 2 </a:t>
            </a:r>
            <a:r>
              <a:rPr kumimoji="0" lang="ru-RU" sz="2800" b="1" i="0" u="none" strike="noStrike" kern="1200" cap="none" spc="0" normalizeH="0" baseline="0" noProof="0" smtClean="0">
                <a:ln>
                  <a:noFill/>
                </a:ln>
                <a:solidFill>
                  <a:srgbClr val="FFFFFF">
                    <a:tint val="75000"/>
                  </a:srgbClr>
                </a:solidFill>
                <a:effectLst/>
                <a:uLnTx/>
                <a:uFillTx/>
                <a:latin typeface="Calibri"/>
                <a:ea typeface="+mn-ea"/>
                <a:cs typeface="+mn-cs"/>
              </a:rPr>
              <a:t>Колотило М.О., </a:t>
            </a:r>
          </a:p>
          <a:p>
            <a:pPr marL="514350" marR="0" lvl="0" indent="-514350" algn="just" defTabSz="912813" rtl="0" eaLnBrk="0" fontAlgn="base" latinLnBrk="0" hangingPunct="0">
              <a:lnSpc>
                <a:spcPct val="90000"/>
              </a:lnSpc>
              <a:spcBef>
                <a:spcPts val="0"/>
              </a:spcBef>
              <a:spcAft>
                <a:spcPct val="0"/>
              </a:spcAft>
              <a:buClrTx/>
              <a:buSzTx/>
              <a:buFont typeface="+mj-lt"/>
              <a:buAutoNum type="arabicPeriod"/>
              <a:tabLst/>
              <a:defRPr/>
            </a:pPr>
            <a:r>
              <a:rPr kumimoji="0" lang="en-US" sz="2800" b="0" i="0" u="none" strike="noStrike" kern="1200" cap="none" spc="0" normalizeH="0" baseline="0" noProof="0" smtClean="0">
                <a:ln>
                  <a:noFill/>
                </a:ln>
                <a:solidFill>
                  <a:srgbClr val="FFFFFF">
                    <a:tint val="75000"/>
                  </a:srgbClr>
                </a:solidFill>
                <a:effectLst/>
                <a:uLnTx/>
                <a:uFillTx/>
                <a:latin typeface="Calibri"/>
                <a:ea typeface="+mn-ea"/>
                <a:cs typeface="+mn-cs"/>
              </a:rPr>
              <a:t>C</a:t>
            </a:r>
            <a:r>
              <a:rPr kumimoji="0" lang="ru-RU" sz="2800" b="0" i="0" u="none" strike="noStrike" kern="1200" cap="none" spc="0" normalizeH="0" baseline="0" noProof="0" smtClean="0">
                <a:ln>
                  <a:noFill/>
                </a:ln>
                <a:solidFill>
                  <a:srgbClr val="FFFFFF">
                    <a:tint val="75000"/>
                  </a:srgbClr>
                </a:solidFill>
                <a:effectLst/>
                <a:uLnTx/>
                <a:uFillTx/>
                <a:latin typeface="Calibri"/>
                <a:ea typeface="+mn-ea"/>
                <a:cs typeface="+mn-cs"/>
              </a:rPr>
              <a:t>тудент 2 курсу медичного факультету № 3 </a:t>
            </a:r>
            <a:r>
              <a:rPr kumimoji="0" lang="ru-RU" sz="2800" b="1" i="0" u="none" strike="noStrike" kern="1200" cap="none" spc="0" normalizeH="0" baseline="0" noProof="0" smtClean="0">
                <a:ln>
                  <a:noFill/>
                </a:ln>
                <a:solidFill>
                  <a:srgbClr val="FFFFFF">
                    <a:tint val="75000"/>
                  </a:srgbClr>
                </a:solidFill>
                <a:effectLst/>
                <a:uLnTx/>
                <a:uFillTx/>
                <a:latin typeface="Calibri"/>
                <a:ea typeface="+mn-ea"/>
                <a:cs typeface="+mn-cs"/>
              </a:rPr>
              <a:t>Джума А.А., </a:t>
            </a:r>
          </a:p>
          <a:p>
            <a:pPr marL="514350" marR="0" lvl="0" indent="-514350" algn="just" defTabSz="912813" rtl="0" eaLnBrk="0" fontAlgn="base" latinLnBrk="0" hangingPunct="0">
              <a:lnSpc>
                <a:spcPct val="90000"/>
              </a:lnSpc>
              <a:spcBef>
                <a:spcPts val="0"/>
              </a:spcBef>
              <a:spcAft>
                <a:spcPct val="0"/>
              </a:spcAft>
              <a:buClrTx/>
              <a:buSzTx/>
              <a:buFont typeface="+mj-lt"/>
              <a:buAutoNum type="arabicPeriod"/>
              <a:tabLst/>
              <a:defRPr/>
            </a:pPr>
            <a:r>
              <a:rPr kumimoji="0" lang="en-US" sz="2800" b="0" i="0" u="none" strike="noStrike" kern="1200" cap="none" spc="0" normalizeH="0" baseline="0" noProof="0" smtClean="0">
                <a:ln>
                  <a:noFill/>
                </a:ln>
                <a:solidFill>
                  <a:srgbClr val="FFFFFF">
                    <a:tint val="75000"/>
                  </a:srgbClr>
                </a:solidFill>
                <a:effectLst/>
                <a:uLnTx/>
                <a:uFillTx/>
                <a:latin typeface="Calibri"/>
                <a:ea typeface="+mn-ea"/>
                <a:cs typeface="+mn-cs"/>
              </a:rPr>
              <a:t>C</a:t>
            </a:r>
            <a:r>
              <a:rPr kumimoji="0" lang="ru-RU" sz="2800" b="0" i="0" u="none" strike="noStrike" kern="1200" cap="none" spc="0" normalizeH="0" baseline="0" noProof="0" smtClean="0">
                <a:ln>
                  <a:noFill/>
                </a:ln>
                <a:solidFill>
                  <a:srgbClr val="FFFFFF">
                    <a:tint val="75000"/>
                  </a:srgbClr>
                </a:solidFill>
                <a:effectLst/>
                <a:uLnTx/>
                <a:uFillTx/>
                <a:latin typeface="Calibri"/>
                <a:ea typeface="+mn-ea"/>
                <a:cs typeface="+mn-cs"/>
              </a:rPr>
              <a:t>тудентка 4 курсу медичного факультету № 1 </a:t>
            </a:r>
            <a:r>
              <a:rPr kumimoji="0" lang="ru-RU" sz="2800" b="1" i="0" u="none" strike="noStrike" kern="1200" cap="none" spc="0" normalizeH="0" baseline="0" noProof="0" smtClean="0">
                <a:ln>
                  <a:noFill/>
                </a:ln>
                <a:solidFill>
                  <a:srgbClr val="FFFFFF">
                    <a:tint val="75000"/>
                  </a:srgbClr>
                </a:solidFill>
                <a:effectLst/>
                <a:uLnTx/>
                <a:uFillTx/>
                <a:latin typeface="Calibri"/>
                <a:ea typeface="+mn-ea"/>
                <a:cs typeface="+mn-cs"/>
              </a:rPr>
              <a:t>Семенів С.Я.</a:t>
            </a:r>
            <a:endParaRPr kumimoji="0" lang="uk-UA" sz="2800" b="1" i="0" u="none" strike="noStrike" kern="1200" cap="none" spc="0" normalizeH="0" baseline="0" noProof="0" dirty="0">
              <a:ln>
                <a:noFill/>
              </a:ln>
              <a:solidFill>
                <a:srgbClr val="FFFFFF">
                  <a:tint val="75000"/>
                </a:srgbClr>
              </a:solidFill>
              <a:effectLst/>
              <a:uLnTx/>
              <a:uFillTx/>
              <a:latin typeface="Calibri"/>
              <a:ea typeface="+mn-ea"/>
              <a:cs typeface="+mn-cs"/>
            </a:endParaRPr>
          </a:p>
        </p:txBody>
      </p:sp>
      <p:sp>
        <p:nvSpPr>
          <p:cNvPr id="14" name="Текст 3"/>
          <p:cNvSpPr txBox="1">
            <a:spLocks/>
          </p:cNvSpPr>
          <p:nvPr/>
        </p:nvSpPr>
        <p:spPr bwMode="auto">
          <a:xfrm>
            <a:off x="819547" y="1599694"/>
            <a:ext cx="7690114" cy="1384994"/>
          </a:xfrm>
          <a:prstGeom prst="rect">
            <a:avLst/>
          </a:prstGeom>
          <a:noFill/>
          <a:ln w="9525">
            <a:noFill/>
            <a:miter lim="800000"/>
            <a:headEnd/>
            <a:tailEnd/>
          </a:ln>
        </p:spPr>
        <p:txBody>
          <a:bodyPr vert="horz" wrap="square" lIns="0" tIns="0" rIns="0" bIns="0" numCol="1" anchor="t" anchorCtr="0" compatLnSpc="1">
            <a:prstTxWarp prst="textNoShape">
              <a:avLst/>
            </a:prstTxWarp>
            <a:noAutofit/>
            <a:scene3d>
              <a:camera prst="orthographicFront"/>
              <a:lightRig rig="flat" dir="t"/>
            </a:scene3d>
            <a:sp3d extrusionH="88900" contourW="2540">
              <a:bevelT w="38100" h="31750"/>
              <a:contourClr>
                <a:srgbClr val="F4A234"/>
              </a:contourClr>
            </a:sp3d>
          </a:bodyPr>
          <a:lstStyle>
            <a:lvl1pPr marL="0" indent="0" algn="l" defTabSz="912813" rtl="0" eaLnBrk="0" fontAlgn="base" hangingPunct="0">
              <a:lnSpc>
                <a:spcPct val="90000"/>
              </a:lnSpc>
              <a:spcBef>
                <a:spcPct val="20000"/>
              </a:spcBef>
              <a:spcAft>
                <a:spcPct val="0"/>
              </a:spcAft>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2"/>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2"/>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2"/>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813" rtl="0" eaLnBrk="0" fontAlgn="base" latinLnBrk="0" hangingPunct="0">
              <a:lnSpc>
                <a:spcPct val="90000"/>
              </a:lnSpc>
              <a:spcBef>
                <a:spcPct val="20000"/>
              </a:spcBef>
              <a:spcAft>
                <a:spcPct val="0"/>
              </a:spcAft>
              <a:buClrTx/>
              <a:buSzTx/>
              <a:buFont typeface="Arial" pitchFamily="34" charset="0"/>
              <a:buNone/>
              <a:tabLst/>
              <a:defRPr/>
            </a:pPr>
            <a:r>
              <a:rPr kumimoji="0" lang="uk-UA" sz="3200" b="0" i="0" u="none" strike="noStrike" kern="1200" cap="none" spc="0" normalizeH="0" baseline="0" noProof="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rPr>
              <a:t>27 травня 2015 р.</a:t>
            </a:r>
            <a:endParaRPr kumimoji="0" lang="uk-UA" sz="3200" b="0" i="0" u="none" strike="noStrike" kern="1200" cap="none" spc="0" normalizeH="0" baseline="0" noProof="0" dirty="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Calibri"/>
              <a:ea typeface="+mn-ea"/>
              <a:cs typeface="+mn-cs"/>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604" y="5084595"/>
            <a:ext cx="2608854" cy="1740595"/>
          </a:xfrm>
          <a:prstGeom prst="rect">
            <a:avLst/>
          </a:prstGeom>
          <a:ln>
            <a:noFill/>
          </a:ln>
          <a:effectLst>
            <a:softEdge rad="112500"/>
          </a:effectLst>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62800" y="4434490"/>
            <a:ext cx="1593800" cy="2390700"/>
          </a:xfrm>
          <a:prstGeom prst="rect">
            <a:avLst/>
          </a:prstGeom>
          <a:ln>
            <a:noFill/>
          </a:ln>
          <a:effectLst>
            <a:softEdge rad="112500"/>
          </a:effectLst>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3658" y="5282618"/>
            <a:ext cx="2361228" cy="1575382"/>
          </a:xfrm>
          <a:prstGeom prst="rect">
            <a:avLst/>
          </a:prstGeom>
          <a:ln>
            <a:noFill/>
          </a:ln>
          <a:effectLst>
            <a:softEdge rad="112500"/>
          </a:effectLst>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88" y="4738265"/>
            <a:ext cx="1451518" cy="2177276"/>
          </a:xfrm>
          <a:prstGeom prst="rect">
            <a:avLst/>
          </a:prstGeom>
          <a:ln>
            <a:noFill/>
          </a:ln>
          <a:effectLst>
            <a:softEdge rad="112500"/>
          </a:effectLst>
        </p:spPr>
      </p:pic>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600" y="4412322"/>
            <a:ext cx="2083039" cy="1389778"/>
          </a:xfrm>
          <a:prstGeom prst="rect">
            <a:avLst/>
          </a:prstGeom>
          <a:ln>
            <a:noFill/>
          </a:ln>
          <a:effectLst>
            <a:softEdge rad="112500"/>
          </a:effectLst>
        </p:spPr>
      </p:pic>
    </p:spTree>
    <p:extLst>
      <p:ext uri="{BB962C8B-B14F-4D97-AF65-F5344CB8AC3E}">
        <p14:creationId xmlns:p14="http://schemas.microsoft.com/office/powerpoint/2010/main" val="207612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одзаголовок 2"/>
          <p:cNvSpPr txBox="1">
            <a:spLocks/>
          </p:cNvSpPr>
          <p:nvPr/>
        </p:nvSpPr>
        <p:spPr bwMode="auto">
          <a:xfrm>
            <a:off x="290035" y="1320072"/>
            <a:ext cx="6477000" cy="13716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defTabSz="912813" rtl="0" eaLnBrk="0" fontAlgn="base" hangingPunct="0">
              <a:lnSpc>
                <a:spcPct val="90000"/>
              </a:lnSpc>
              <a:spcBef>
                <a:spcPts val="0"/>
              </a:spcBef>
              <a:spcAft>
                <a:spcPct val="0"/>
              </a:spcAft>
              <a:buNone/>
              <a:defRPr sz="3200" kern="1200">
                <a:solidFill>
                  <a:schemeClr val="tx1">
                    <a:tint val="75000"/>
                  </a:schemeClr>
                </a:solidFill>
                <a:latin typeface="+mn-lt"/>
                <a:ea typeface="+mn-ea"/>
                <a:cs typeface="+mn-cs"/>
              </a:defRPr>
            </a:lvl1pPr>
            <a:lvl2pPr marL="457182" indent="0" algn="ctr" defTabSz="912813" rtl="0" eaLnBrk="0" fontAlgn="base" hangingPunct="0">
              <a:lnSpc>
                <a:spcPct val="90000"/>
              </a:lnSpc>
              <a:spcBef>
                <a:spcPct val="20000"/>
              </a:spcBef>
              <a:spcAft>
                <a:spcPct val="0"/>
              </a:spcAft>
              <a:buNone/>
              <a:defRPr sz="2800" kern="1200">
                <a:solidFill>
                  <a:schemeClr val="tx1">
                    <a:tint val="75000"/>
                  </a:schemeClr>
                </a:solidFill>
                <a:latin typeface="+mn-lt"/>
                <a:ea typeface="+mn-ea"/>
                <a:cs typeface="+mn-cs"/>
              </a:defRPr>
            </a:lvl2pPr>
            <a:lvl3pPr marL="914363"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3pPr>
            <a:lvl4pPr marL="1371545"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4pPr>
            <a:lvl5pPr marL="1828727" indent="0" algn="ctr" defTabSz="912813" rtl="0" eaLnBrk="0" fontAlgn="base" hangingPunct="0">
              <a:lnSpc>
                <a:spcPct val="90000"/>
              </a:lnSpc>
              <a:spcBef>
                <a:spcPct val="20000"/>
              </a:spcBef>
              <a:spcAft>
                <a:spcPct val="0"/>
              </a:spcAft>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2813" rtl="0" eaLnBrk="0" fontAlgn="base" latinLnBrk="0" hangingPunct="0">
              <a:lnSpc>
                <a:spcPct val="90000"/>
              </a:lnSpc>
              <a:spcBef>
                <a:spcPts val="0"/>
              </a:spcBef>
              <a:spcAft>
                <a:spcPct val="0"/>
              </a:spcAft>
              <a:buClrTx/>
              <a:buSzTx/>
              <a:buFontTx/>
              <a:buNone/>
              <a:tabLst/>
              <a:defRPr/>
            </a:pPr>
            <a:r>
              <a:rPr kumimoji="0" lang="uk-UA" sz="2400" b="0" i="0" u="none" strike="noStrike" kern="1200" cap="none" spc="0" normalizeH="0" baseline="0" noProof="0" smtClean="0">
                <a:ln>
                  <a:noFill/>
                </a:ln>
                <a:solidFill>
                  <a:srgbClr val="FFFFFF">
                    <a:tint val="75000"/>
                  </a:srgbClr>
                </a:solidFill>
                <a:effectLst/>
                <a:uLnTx/>
                <a:uFillTx/>
                <a:latin typeface="Calibri"/>
                <a:ea typeface="+mn-ea"/>
                <a:cs typeface="+mn-cs"/>
              </a:rPr>
              <a:t>- 5 ігор формату "Що?Де?Коли?" - одну тематичну з психіатрії та 4 в рамках чемпіонату;</a:t>
            </a:r>
            <a:br>
              <a:rPr kumimoji="0" lang="uk-UA" sz="2400" b="0" i="0" u="none" strike="noStrike" kern="1200" cap="none" spc="0" normalizeH="0" baseline="0" noProof="0" smtClean="0">
                <a:ln>
                  <a:noFill/>
                </a:ln>
                <a:solidFill>
                  <a:srgbClr val="FFFFFF">
                    <a:tint val="75000"/>
                  </a:srgbClr>
                </a:solidFill>
                <a:effectLst/>
                <a:uLnTx/>
                <a:uFillTx/>
                <a:latin typeface="Calibri"/>
                <a:ea typeface="+mn-ea"/>
                <a:cs typeface="+mn-cs"/>
              </a:rPr>
            </a:br>
            <a:r>
              <a:rPr kumimoji="0" lang="uk-UA" sz="2400" b="0" i="0" u="none" strike="noStrike" kern="1200" cap="none" spc="0" normalizeH="0" baseline="0" noProof="0" smtClean="0">
                <a:ln>
                  <a:noFill/>
                </a:ln>
                <a:solidFill>
                  <a:srgbClr val="FFFFFF">
                    <a:tint val="75000"/>
                  </a:srgbClr>
                </a:solidFill>
                <a:effectLst/>
                <a:uLnTx/>
                <a:uFillTx/>
                <a:latin typeface="Calibri"/>
                <a:ea typeface="+mn-ea"/>
                <a:cs typeface="+mn-cs"/>
              </a:rPr>
              <a:t>- 2 університетських брейн-ринги - хірургічний і терапевтичний;</a:t>
            </a:r>
            <a:br>
              <a:rPr kumimoji="0" lang="uk-UA" sz="2400" b="0" i="0" u="none" strike="noStrike" kern="1200" cap="none" spc="0" normalizeH="0" baseline="0" noProof="0" smtClean="0">
                <a:ln>
                  <a:noFill/>
                </a:ln>
                <a:solidFill>
                  <a:srgbClr val="FFFFFF">
                    <a:tint val="75000"/>
                  </a:srgbClr>
                </a:solidFill>
                <a:effectLst/>
                <a:uLnTx/>
                <a:uFillTx/>
                <a:latin typeface="Calibri"/>
                <a:ea typeface="+mn-ea"/>
                <a:cs typeface="+mn-cs"/>
              </a:rPr>
            </a:br>
            <a:r>
              <a:rPr kumimoji="0" lang="uk-UA" sz="2400" b="0" i="0" u="none" strike="noStrike" kern="1200" cap="none" spc="0" normalizeH="0" baseline="0" noProof="0" smtClean="0">
                <a:ln>
                  <a:noFill/>
                </a:ln>
                <a:solidFill>
                  <a:srgbClr val="FFFFFF">
                    <a:tint val="75000"/>
                  </a:srgbClr>
                </a:solidFill>
                <a:effectLst/>
                <a:uLnTx/>
                <a:uFillTx/>
                <a:latin typeface="Calibri"/>
                <a:ea typeface="+mn-ea"/>
                <a:cs typeface="+mn-cs"/>
              </a:rPr>
              <a:t>- "Свою гру" з медицини.</a:t>
            </a:r>
            <a:endParaRPr kumimoji="0" lang="uk-UA" sz="2400" b="0" i="0" u="none" strike="noStrike" kern="1200" cap="none" spc="0" normalizeH="0" baseline="0" noProof="0" dirty="0">
              <a:ln>
                <a:noFill/>
              </a:ln>
              <a:solidFill>
                <a:srgbClr val="FFFFFF">
                  <a:tint val="75000"/>
                </a:srgbClr>
              </a:solidFill>
              <a:effectLst/>
              <a:uLnTx/>
              <a:uFillTx/>
              <a:latin typeface="Calibri"/>
              <a:ea typeface="+mn-ea"/>
              <a:cs typeface="+mn-cs"/>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4329" y="1016156"/>
            <a:ext cx="1996711" cy="2481855"/>
          </a:xfrm>
          <a:prstGeom prst="rect">
            <a:avLst/>
          </a:prstGeom>
          <a:ln>
            <a:noFill/>
          </a:ln>
          <a:effectLst>
            <a:softEdge rad="112500"/>
          </a:effectLst>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365" y="3492772"/>
            <a:ext cx="3899635" cy="2598741"/>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4434"/>
            <a:ext cx="2731200" cy="1820089"/>
          </a:xfrm>
          <a:prstGeom prst="rect">
            <a:avLst/>
          </a:prstGeom>
          <a:ln>
            <a:noFill/>
          </a:ln>
          <a:effectLst>
            <a:softEdge rad="112500"/>
          </a:effectLst>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41" y="3505706"/>
            <a:ext cx="2731200" cy="1820089"/>
          </a:xfrm>
          <a:prstGeom prst="rect">
            <a:avLst/>
          </a:prstGeom>
          <a:ln>
            <a:noFill/>
          </a:ln>
          <a:effectLst>
            <a:softEdge rad="112500"/>
          </a:effec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8164" y="3530153"/>
            <a:ext cx="2731200" cy="1820089"/>
          </a:xfrm>
          <a:prstGeom prst="rect">
            <a:avLst/>
          </a:prstGeom>
          <a:ln>
            <a:noFill/>
          </a:ln>
          <a:effectLst>
            <a:softEdge rad="112500"/>
          </a:effectLst>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4686" y="5135802"/>
            <a:ext cx="2731200" cy="1820089"/>
          </a:xfrm>
          <a:prstGeom prst="rect">
            <a:avLst/>
          </a:prstGeom>
          <a:ln>
            <a:noFill/>
          </a:ln>
          <a:effectLst>
            <a:softEdge rad="112500"/>
          </a:effectLst>
        </p:spPr>
      </p:pic>
      <p:sp>
        <p:nvSpPr>
          <p:cNvPr id="19" name="Заголовок 1"/>
          <p:cNvSpPr txBox="1">
            <a:spLocks/>
          </p:cNvSpPr>
          <p:nvPr/>
        </p:nvSpPr>
        <p:spPr>
          <a:xfrm>
            <a:off x="1295400" y="-76200"/>
            <a:ext cx="7043208" cy="1523494"/>
          </a:xfrm>
          <a:prstGeom prst="rect">
            <a:avLst/>
          </a:prstGeom>
        </p:spPr>
        <p:txBody>
          <a:bodyPr vert="horz" wrap="square" lIns="0" tIns="0" rIns="0" bIns="0" rtlCol="0" anchor="ctr" anchorCtr="0">
            <a:noAutofit/>
          </a:bodyPr>
          <a:lstStyle>
            <a:lvl1pPr algn="l" defTabSz="912813" rtl="0" eaLnBrk="0" fontAlgn="base" hangingPunct="0">
              <a:lnSpc>
                <a:spcPct val="90000"/>
              </a:lnSpc>
              <a:spcBef>
                <a:spcPct val="0"/>
              </a:spcBef>
              <a:spcAft>
                <a:spcPct val="0"/>
              </a:spcAft>
              <a:defRPr lang="en-US" sz="5400"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uk-UA" sz="4800" b="0" i="0" u="none" strike="noStrike" kern="1200" cap="none" spc="-150" normalizeH="0" baseline="0" noProof="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ІНТЕЛЕКТУАЛЬНІ ІГРИ НМУ</a:t>
            </a:r>
            <a:endParaRPr kumimoji="0" lang="uk-UA" sz="4800" b="0"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endParaRPr>
          </a:p>
        </p:txBody>
      </p:sp>
    </p:spTree>
    <p:extLst>
      <p:ext uri="{BB962C8B-B14F-4D97-AF65-F5344CB8AC3E}">
        <p14:creationId xmlns:p14="http://schemas.microsoft.com/office/powerpoint/2010/main" val="260291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63860" y="304800"/>
            <a:ext cx="6175537" cy="590931"/>
          </a:xfrm>
          <a:prstGeom prst="rect">
            <a:avLst/>
          </a:prstGeom>
        </p:spPr>
        <p:txBody>
          <a:bodyPr wrap="none">
            <a:spAutoFit/>
          </a:bodyPr>
          <a:lstStyle/>
          <a:p>
            <a:pPr lvl="0" algn="ctr" defTabSz="914363" fontAlgn="auto">
              <a:lnSpc>
                <a:spcPct val="90000"/>
              </a:lnSpc>
              <a:spcAft>
                <a:spcPts val="0"/>
              </a:spcAft>
              <a:defRPr/>
            </a:pP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rPr>
              <a:t>СТУДЕНТСЬКІ КОНФЕРЕНЦІЇ</a:t>
            </a:r>
            <a:endPar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ndParaRPr>
          </a:p>
        </p:txBody>
      </p:sp>
      <p:sp>
        <p:nvSpPr>
          <p:cNvPr id="7" name="Прямоугольник 6"/>
          <p:cNvSpPr/>
          <p:nvPr/>
        </p:nvSpPr>
        <p:spPr>
          <a:xfrm>
            <a:off x="152400" y="1505724"/>
            <a:ext cx="4572000" cy="1200329"/>
          </a:xfrm>
          <a:prstGeom prst="rect">
            <a:avLst/>
          </a:prstGeom>
        </p:spPr>
        <p:txBody>
          <a:bodyPr>
            <a:spAutoFit/>
          </a:bodyPr>
          <a:lstStyle/>
          <a:p>
            <a:r>
              <a:rPr lang="ru-RU" dirty="0">
                <a:solidFill>
                  <a:srgbClr val="FFFF00"/>
                </a:solidFill>
              </a:rPr>
              <a:t>«</a:t>
            </a:r>
            <a:r>
              <a:rPr lang="ru-RU" dirty="0" err="1">
                <a:solidFill>
                  <a:srgbClr val="FFFF00"/>
                </a:solidFill>
              </a:rPr>
              <a:t>Спеціальні</a:t>
            </a:r>
            <a:r>
              <a:rPr lang="ru-RU" dirty="0">
                <a:solidFill>
                  <a:srgbClr val="FFFF00"/>
                </a:solidFill>
              </a:rPr>
              <a:t> </a:t>
            </a:r>
            <a:r>
              <a:rPr lang="ru-RU" dirty="0" err="1">
                <a:solidFill>
                  <a:srgbClr val="FFFF00"/>
                </a:solidFill>
              </a:rPr>
              <a:t>питання</a:t>
            </a:r>
            <a:r>
              <a:rPr lang="ru-RU" dirty="0">
                <a:solidFill>
                  <a:srgbClr val="FFFF00"/>
                </a:solidFill>
              </a:rPr>
              <a:t> </a:t>
            </a:r>
            <a:r>
              <a:rPr lang="ru-RU" dirty="0" err="1">
                <a:solidFill>
                  <a:srgbClr val="FFFF00"/>
                </a:solidFill>
              </a:rPr>
              <a:t>діагностики</a:t>
            </a:r>
            <a:r>
              <a:rPr lang="ru-RU" dirty="0">
                <a:solidFill>
                  <a:srgbClr val="FFFF00"/>
                </a:solidFill>
              </a:rPr>
              <a:t> та </a:t>
            </a:r>
            <a:r>
              <a:rPr lang="ru-RU" dirty="0" err="1">
                <a:solidFill>
                  <a:srgbClr val="FFFF00"/>
                </a:solidFill>
              </a:rPr>
              <a:t>лікування</a:t>
            </a:r>
            <a:r>
              <a:rPr lang="ru-RU" dirty="0">
                <a:solidFill>
                  <a:srgbClr val="FFFF00"/>
                </a:solidFill>
              </a:rPr>
              <a:t> </a:t>
            </a:r>
            <a:r>
              <a:rPr lang="ru-RU" dirty="0" err="1">
                <a:solidFill>
                  <a:srgbClr val="FFFF00"/>
                </a:solidFill>
              </a:rPr>
              <a:t>захворювань</a:t>
            </a:r>
            <a:r>
              <a:rPr lang="ru-RU" dirty="0">
                <a:solidFill>
                  <a:srgbClr val="FFFF00"/>
                </a:solidFill>
              </a:rPr>
              <a:t> ЛОР-</a:t>
            </a:r>
            <a:r>
              <a:rPr lang="ru-RU" dirty="0" err="1">
                <a:solidFill>
                  <a:srgbClr val="FFFF00"/>
                </a:solidFill>
              </a:rPr>
              <a:t>органів</a:t>
            </a:r>
            <a:r>
              <a:rPr lang="ru-RU" dirty="0">
                <a:solidFill>
                  <a:srgbClr val="FFFF00"/>
                </a:solidFill>
              </a:rPr>
              <a:t>, </a:t>
            </a:r>
            <a:r>
              <a:rPr lang="ru-RU" dirty="0" err="1">
                <a:solidFill>
                  <a:srgbClr val="FFFF00"/>
                </a:solidFill>
              </a:rPr>
              <a:t>краніофаціальної</a:t>
            </a:r>
            <a:r>
              <a:rPr lang="ru-RU" dirty="0">
                <a:solidFill>
                  <a:srgbClr val="FFFF00"/>
                </a:solidFill>
              </a:rPr>
              <a:t> </a:t>
            </a:r>
            <a:r>
              <a:rPr lang="ru-RU" dirty="0" err="1">
                <a:solidFill>
                  <a:srgbClr val="FFFF00"/>
                </a:solidFill>
              </a:rPr>
              <a:t>ділянки</a:t>
            </a:r>
            <a:r>
              <a:rPr lang="ru-RU" dirty="0">
                <a:solidFill>
                  <a:srgbClr val="FFFF00"/>
                </a:solidFill>
              </a:rPr>
              <a:t> та органу </a:t>
            </a:r>
            <a:r>
              <a:rPr lang="ru-RU" dirty="0" err="1">
                <a:solidFill>
                  <a:srgbClr val="FFFF00"/>
                </a:solidFill>
              </a:rPr>
              <a:t>зору</a:t>
            </a:r>
            <a:r>
              <a:rPr lang="ru-RU" dirty="0">
                <a:solidFill>
                  <a:srgbClr val="FFFF00"/>
                </a:solidFill>
              </a:rPr>
              <a:t>»</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600" y="1371600"/>
            <a:ext cx="3200400" cy="2132767"/>
          </a:xfrm>
          <a:prstGeom prst="rect">
            <a:avLst/>
          </a:prstGeom>
          <a:ln>
            <a:noFill/>
          </a:ln>
          <a:effectLst>
            <a:softEdge rad="112500"/>
          </a:effectLst>
        </p:spPr>
      </p:pic>
      <p:sp>
        <p:nvSpPr>
          <p:cNvPr id="3" name="Прямоугольник 2"/>
          <p:cNvSpPr/>
          <p:nvPr/>
        </p:nvSpPr>
        <p:spPr>
          <a:xfrm>
            <a:off x="152400" y="3629926"/>
            <a:ext cx="4572000" cy="646331"/>
          </a:xfrm>
          <a:prstGeom prst="rect">
            <a:avLst/>
          </a:prstGeom>
        </p:spPr>
        <p:txBody>
          <a:bodyPr>
            <a:spAutoFit/>
          </a:bodyPr>
          <a:lstStyle/>
          <a:p>
            <a:r>
              <a:rPr lang="ru-RU" dirty="0">
                <a:solidFill>
                  <a:srgbClr val="FFFF00"/>
                </a:solidFill>
                <a:latin typeface="Georgia" panose="02040502050405020303" pitchFamily="18" charset="0"/>
              </a:rPr>
              <a:t>МІЖНАРОДНА КОНФЕРЕНЦІЯ ДО ВСЕСВІТНЬОГО ДНЯ ЗДОРОВ'Я</a:t>
            </a:r>
            <a:endParaRPr lang="ru-RU" dirty="0">
              <a:solidFill>
                <a:srgbClr val="FFFF00"/>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464" y="3643482"/>
            <a:ext cx="3657600" cy="1823085"/>
          </a:xfrm>
          <a:prstGeom prst="rect">
            <a:avLst/>
          </a:prstGeom>
          <a:ln>
            <a:noFill/>
          </a:ln>
          <a:effectLst>
            <a:softEdge rad="112500"/>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4552978"/>
            <a:ext cx="2980062" cy="2267641"/>
          </a:xfrm>
          <a:prstGeom prst="rect">
            <a:avLst/>
          </a:prstGeom>
          <a:ln>
            <a:noFill/>
          </a:ln>
          <a:effectLst>
            <a:softEdge rad="112500"/>
          </a:effectLst>
        </p:spPr>
      </p:pic>
    </p:spTree>
    <p:extLst>
      <p:ext uri="{BB962C8B-B14F-4D97-AF65-F5344CB8AC3E}">
        <p14:creationId xmlns:p14="http://schemas.microsoft.com/office/powerpoint/2010/main" val="32462362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63860" y="304800"/>
            <a:ext cx="6175537" cy="590931"/>
          </a:xfrm>
          <a:prstGeom prst="rect">
            <a:avLst/>
          </a:prstGeom>
        </p:spPr>
        <p:txBody>
          <a:bodyPr wrap="none">
            <a:spAutoFit/>
          </a:bodyPr>
          <a:lstStyle/>
          <a:p>
            <a:pPr lvl="0" algn="ctr" defTabSz="914363" fontAlgn="auto">
              <a:lnSpc>
                <a:spcPct val="90000"/>
              </a:lnSpc>
              <a:spcAft>
                <a:spcPts val="0"/>
              </a:spcAft>
              <a:defRPr/>
            </a:pPr>
            <a:r>
              <a:rPr lang="uk-UA"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rPr>
              <a:t>СТУДЕНТСЬКІ КОНФЕРЕНЦІЇ</a:t>
            </a:r>
            <a:endPar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43000"/>
            <a:ext cx="4457655" cy="2970609"/>
          </a:xfrm>
          <a:prstGeom prst="rect">
            <a:avLst/>
          </a:prstGeom>
          <a:ln>
            <a:noFill/>
          </a:ln>
          <a:effectLst>
            <a:softEdge rad="112500"/>
          </a:effectLst>
        </p:spPr>
      </p:pic>
      <p:sp>
        <p:nvSpPr>
          <p:cNvPr id="3" name="TextBox 2"/>
          <p:cNvSpPr txBox="1"/>
          <p:nvPr/>
        </p:nvSpPr>
        <p:spPr>
          <a:xfrm>
            <a:off x="4724400" y="1219200"/>
            <a:ext cx="3810000" cy="1477328"/>
          </a:xfrm>
          <a:prstGeom prst="rect">
            <a:avLst/>
          </a:prstGeom>
          <a:noFill/>
        </p:spPr>
        <p:txBody>
          <a:bodyPr wrap="square" rtlCol="0">
            <a:spAutoFit/>
          </a:bodyPr>
          <a:lstStyle/>
          <a:p>
            <a:r>
              <a:rPr lang="ru-RU" dirty="0" smtClean="0">
                <a:solidFill>
                  <a:srgbClr val="FFFF00"/>
                </a:solidFill>
                <a:latin typeface="Georgia" panose="02040502050405020303" pitchFamily="18" charset="0"/>
              </a:rPr>
              <a:t>VIІ </a:t>
            </a:r>
            <a:r>
              <a:rPr lang="ru-RU" dirty="0" err="1">
                <a:solidFill>
                  <a:srgbClr val="FFFF00"/>
                </a:solidFill>
                <a:latin typeface="Georgia" panose="02040502050405020303" pitchFamily="18" charset="0"/>
              </a:rPr>
              <a:t>Міжнародний</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науково-практичний</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семінар</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студентів</a:t>
            </a:r>
            <a:r>
              <a:rPr lang="ru-RU" dirty="0">
                <a:solidFill>
                  <a:srgbClr val="FFFF00"/>
                </a:solidFill>
                <a:latin typeface="Georgia" panose="02040502050405020303" pitchFamily="18" charset="0"/>
              </a:rPr>
              <a:t> та </a:t>
            </a:r>
            <a:r>
              <a:rPr lang="ru-RU" dirty="0" err="1">
                <a:solidFill>
                  <a:srgbClr val="FFFF00"/>
                </a:solidFill>
                <a:latin typeface="Georgia" panose="02040502050405020303" pitchFamily="18" charset="0"/>
              </a:rPr>
              <a:t>молодих</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вчених</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присвячений</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Всесвітньому</a:t>
            </a:r>
            <a:r>
              <a:rPr lang="ru-RU" dirty="0">
                <a:solidFill>
                  <a:srgbClr val="FFFF00"/>
                </a:solidFill>
                <a:latin typeface="Georgia" panose="02040502050405020303" pitchFamily="18" charset="0"/>
              </a:rPr>
              <a:t> дню </a:t>
            </a:r>
            <a:r>
              <a:rPr lang="ru-RU" dirty="0" err="1">
                <a:solidFill>
                  <a:srgbClr val="FFFF00"/>
                </a:solidFill>
                <a:latin typeface="Georgia" panose="02040502050405020303" pitchFamily="18" charset="0"/>
              </a:rPr>
              <a:t>боротьби</a:t>
            </a:r>
            <a:r>
              <a:rPr lang="ru-RU" dirty="0">
                <a:solidFill>
                  <a:srgbClr val="FFFF00"/>
                </a:solidFill>
                <a:latin typeface="Georgia" panose="02040502050405020303" pitchFamily="18" charset="0"/>
              </a:rPr>
              <a:t> </a:t>
            </a:r>
            <a:r>
              <a:rPr lang="ru-RU" dirty="0" err="1">
                <a:solidFill>
                  <a:srgbClr val="FFFF00"/>
                </a:solidFill>
                <a:latin typeface="Georgia" panose="02040502050405020303" pitchFamily="18" charset="0"/>
              </a:rPr>
              <a:t>із</a:t>
            </a:r>
            <a:r>
              <a:rPr lang="ru-RU" dirty="0">
                <a:solidFill>
                  <a:srgbClr val="FFFF00"/>
                </a:solidFill>
                <a:latin typeface="Georgia" panose="02040502050405020303" pitchFamily="18" charset="0"/>
              </a:rPr>
              <a:t> </a:t>
            </a:r>
            <a:r>
              <a:rPr lang="ru-RU" dirty="0" smtClean="0">
                <a:solidFill>
                  <a:srgbClr val="FFFF00"/>
                </a:solidFill>
                <a:latin typeface="Georgia" panose="02040502050405020303" pitchFamily="18" charset="0"/>
              </a:rPr>
              <a:t>раком</a:t>
            </a:r>
            <a:endParaRPr lang="ru-RU" dirty="0">
              <a:solidFill>
                <a:srgbClr val="FFFF00"/>
              </a:solidFill>
            </a:endParaRPr>
          </a:p>
        </p:txBody>
      </p:sp>
      <p:sp>
        <p:nvSpPr>
          <p:cNvPr id="13" name="Прямоугольник 12"/>
          <p:cNvSpPr/>
          <p:nvPr/>
        </p:nvSpPr>
        <p:spPr>
          <a:xfrm>
            <a:off x="2590800" y="4437078"/>
            <a:ext cx="4572000" cy="923330"/>
          </a:xfrm>
          <a:prstGeom prst="rect">
            <a:avLst/>
          </a:prstGeom>
        </p:spPr>
        <p:txBody>
          <a:bodyPr>
            <a:spAutoFit/>
          </a:bodyPr>
          <a:lstStyle/>
          <a:p>
            <a:pPr algn="r"/>
            <a:r>
              <a:rPr lang="ru-RU" dirty="0">
                <a:solidFill>
                  <a:srgbClr val="FFFF00"/>
                </a:solidFill>
                <a:latin typeface="Georgia" panose="02040502050405020303" pitchFamily="18" charset="0"/>
              </a:rPr>
              <a:t>VI НАУКОВО-ПРАКТИЧНА КОНФЕРЕНЦІЯ «YOUTH NANOBIOTECH-2015»</a:t>
            </a:r>
            <a:endParaRPr lang="ru-RU" dirty="0">
              <a:solidFill>
                <a:srgbClr val="FFFF00"/>
              </a:solidFill>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91095"/>
            <a:ext cx="3505200" cy="2338626"/>
          </a:xfrm>
          <a:prstGeom prst="rect">
            <a:avLst/>
          </a:prstGeom>
          <a:ln>
            <a:noFill/>
          </a:ln>
          <a:effectLst>
            <a:softEdge rad="112500"/>
          </a:effectLst>
        </p:spPr>
      </p:pic>
    </p:spTree>
    <p:extLst>
      <p:ext uri="{BB962C8B-B14F-4D97-AF65-F5344CB8AC3E}">
        <p14:creationId xmlns:p14="http://schemas.microsoft.com/office/powerpoint/2010/main" val="730533119"/>
      </p:ext>
    </p:extLst>
  </p:cSld>
  <p:clrMapOvr>
    <a:masterClrMapping/>
  </p:clrMapOvr>
  <p:transition>
    <p:fade/>
  </p:transition>
</p:sld>
</file>

<file path=ppt/theme/theme1.xml><?xml version="1.0" encoding="utf-8"?>
<a:theme xmlns:a="http://schemas.openxmlformats.org/drawingml/2006/main" name="1_Brushed metal and curves - Teal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template">
  <a:themeElements>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E3B55"/>
        </a:lt2>
        <a:accent1>
          <a:srgbClr val="8D8DC2"/>
        </a:accent1>
        <a:accent2>
          <a:srgbClr val="777777"/>
        </a:accent2>
        <a:accent3>
          <a:srgbClr val="FFFFFF"/>
        </a:accent3>
        <a:accent4>
          <a:srgbClr val="404040"/>
        </a:accent4>
        <a:accent5>
          <a:srgbClr val="C5C5DD"/>
        </a:accent5>
        <a:accent6>
          <a:srgbClr val="6B6B6B"/>
        </a:accent6>
        <a:hlink>
          <a:srgbClr val="C0C0C0"/>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26231E"/>
        </a:lt2>
        <a:accent1>
          <a:srgbClr val="D69F8C"/>
        </a:accent1>
        <a:accent2>
          <a:srgbClr val="AD8D82"/>
        </a:accent2>
        <a:accent3>
          <a:srgbClr val="FFFFFF"/>
        </a:accent3>
        <a:accent4>
          <a:srgbClr val="404040"/>
        </a:accent4>
        <a:accent5>
          <a:srgbClr val="E8CDC5"/>
        </a:accent5>
        <a:accent6>
          <a:srgbClr val="9C7F75"/>
        </a:accent6>
        <a:hlink>
          <a:srgbClr val="676068"/>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1_Brushed metal and curves - Teal Segoe</Template>
  <TotalTime>16087</TotalTime>
  <Words>3411</Words>
  <Application>Microsoft Office PowerPoint</Application>
  <PresentationFormat>Экран (4:3)</PresentationFormat>
  <Paragraphs>247</Paragraphs>
  <Slides>36</Slides>
  <Notes>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36</vt:i4>
      </vt:variant>
    </vt:vector>
  </HeadingPairs>
  <TitlesOfParts>
    <vt:vector size="45" baseType="lpstr">
      <vt:lpstr>Arial</vt:lpstr>
      <vt:lpstr>Calibri</vt:lpstr>
      <vt:lpstr>Courier New</vt:lpstr>
      <vt:lpstr>Georgia</vt:lpstr>
      <vt:lpstr>Times New Roman</vt:lpstr>
      <vt:lpstr>Wingdings</vt:lpstr>
      <vt:lpstr>1_Brushed metal and curves - Teal Segoe</vt:lpstr>
      <vt:lpstr>White with Courier font for code slides</vt:lpstr>
      <vt:lpstr>template</vt:lpstr>
      <vt:lpstr>ЗАГАЛЬНІ ЗБОРИ  СТУДЕНТСЬКОГО  НАУКОВОГО  ТОВАРИСТВА  імені О.А. КИСЕЛЯ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УКРАЇНСЬКИЙ НАУКОВО-МЕДИЧНИЙ МОЛОДІЖНИЙ ЖУРНАЛ MMJ.COM.UA</vt:lpstr>
      <vt:lpstr>Презентация PowerPoint</vt:lpstr>
      <vt:lpstr>Презентация PowerPoint</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lpstr>ПРЕТЕНДЕНТИ НА РОБОТУ В РАДІ СТУДЕНТСЬКОГО НАУКОВОГО ТОВАРИСТВА імені О.А.Киселя</vt:lpstr>
    </vt:vector>
  </TitlesOfParts>
  <Company>State of Tennessee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Efficacy of  Advanced Surface Ablation for  Extreme Prescriptions</dc:title>
  <dc:creator>cb50300</dc:creator>
  <cp:lastModifiedBy>Oleksandra</cp:lastModifiedBy>
  <cp:revision>606</cp:revision>
  <dcterms:created xsi:type="dcterms:W3CDTF">2011-02-11T14:02:50Z</dcterms:created>
  <dcterms:modified xsi:type="dcterms:W3CDTF">2016-02-10T08:09:48Z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TC102867279990</vt:lpwstr>
  </property>
</Properties>
</file>