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9" r:id="rId2"/>
    <p:sldId id="271" r:id="rId3"/>
    <p:sldId id="284" r:id="rId4"/>
    <p:sldId id="285" r:id="rId5"/>
    <p:sldId id="273" r:id="rId6"/>
    <p:sldId id="274" r:id="rId7"/>
    <p:sldId id="275" r:id="rId8"/>
    <p:sldId id="283" r:id="rId9"/>
    <p:sldId id="286" r:id="rId10"/>
    <p:sldId id="287" r:id="rId11"/>
    <p:sldId id="276" r:id="rId12"/>
    <p:sldId id="277" r:id="rId13"/>
    <p:sldId id="278" r:id="rId14"/>
    <p:sldId id="279" r:id="rId15"/>
    <p:sldId id="280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16864-07D0-444D-85A8-5F8CA2C0E48C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FD241-462A-4F59-9677-5F29B8936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FD241-462A-4F59-9677-5F29B8936C1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>
                <a:solidFill>
                  <a:srgbClr val="FFFF00"/>
                </a:solidFill>
              </a:rPr>
              <a:t>СУДОВО-МЕДИЧНА </a:t>
            </a:r>
            <a:r>
              <a:rPr lang="uk-UA" dirty="0" smtClean="0">
                <a:solidFill>
                  <a:srgbClr val="FFFF00"/>
                </a:solidFill>
              </a:rPr>
              <a:t>ЕКСПЕРТИЗА </a:t>
            </a:r>
          </a:p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</a:rPr>
              <a:t>потерпілих, 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rgbClr val="FFFF00"/>
                </a:solidFill>
              </a:rPr>
              <a:t>звинувачуваних та інших осіб 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FF00"/>
                </a:solidFill>
              </a:rPr>
              <a:t>ДОЦЕНТ</a:t>
            </a:r>
            <a:r>
              <a:rPr lang="uk-UA" b="1" dirty="0" smtClean="0">
                <a:solidFill>
                  <a:srgbClr val="FFFF00"/>
                </a:solidFill>
              </a:rPr>
              <a:t> БОНДАР С.С.</a:t>
            </a:r>
            <a:endParaRPr lang="ru-RU" b="1" dirty="0">
              <a:solidFill>
                <a:srgbClr val="FFFF00"/>
              </a:solidFill>
            </a:endParaRPr>
          </a:p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9973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FFFF00"/>
                </a:solidFill>
              </a:rPr>
              <a:t>Схема опису тілесного ушкодження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 smtClean="0"/>
              <a:t>Локалізація</a:t>
            </a:r>
          </a:p>
          <a:p>
            <a:r>
              <a:rPr lang="uk-UA" dirty="0" smtClean="0"/>
              <a:t>Вид ушкодження (садно, синець, рана тощо)</a:t>
            </a:r>
          </a:p>
          <a:p>
            <a:r>
              <a:rPr lang="uk-UA" dirty="0" smtClean="0"/>
              <a:t>Форма ушкодження (за геометричною формою)</a:t>
            </a:r>
          </a:p>
          <a:p>
            <a:r>
              <a:rPr lang="uk-UA" dirty="0" smtClean="0"/>
              <a:t>Розміри ушкодження (якщо на площині – 2 розміри, якщо проникає в товщу тканин – 3 розміри)</a:t>
            </a:r>
          </a:p>
          <a:p>
            <a:r>
              <a:rPr lang="uk-UA" dirty="0" smtClean="0"/>
              <a:t>Розташування (горизонтальне, вертикальне, косе)</a:t>
            </a:r>
          </a:p>
          <a:p>
            <a:r>
              <a:rPr lang="uk-UA" dirty="0" smtClean="0"/>
              <a:t>Колір</a:t>
            </a:r>
          </a:p>
          <a:p>
            <a:r>
              <a:rPr lang="uk-UA" dirty="0" smtClean="0"/>
              <a:t>Характер країв (рівні, нерівні, дрібнозубчасті тощо) та кінців (тупі, </a:t>
            </a:r>
            <a:r>
              <a:rPr lang="uk-UA" dirty="0" err="1" smtClean="0"/>
              <a:t>готсрі</a:t>
            </a:r>
            <a:r>
              <a:rPr lang="uk-UA" dirty="0" smtClean="0"/>
              <a:t>, заокруглені, </a:t>
            </a:r>
            <a:r>
              <a:rPr lang="uk-UA" dirty="0" err="1" smtClean="0"/>
              <a:t>П-подібні</a:t>
            </a:r>
            <a:r>
              <a:rPr lang="uk-UA" dirty="0" smtClean="0"/>
              <a:t>)</a:t>
            </a:r>
          </a:p>
          <a:p>
            <a:r>
              <a:rPr lang="uk-UA" dirty="0" smtClean="0"/>
              <a:t>Стан оточуючих тканин (набряк, крововилив, </a:t>
            </a:r>
            <a:r>
              <a:rPr lang="uk-UA" dirty="0" err="1" smtClean="0"/>
              <a:t>зсадення</a:t>
            </a:r>
            <a:r>
              <a:rPr lang="uk-UA" dirty="0" smtClean="0"/>
              <a:t>, нашарування сторонніх речовин)</a:t>
            </a:r>
          </a:p>
          <a:p>
            <a:r>
              <a:rPr lang="uk-UA" dirty="0" smtClean="0"/>
              <a:t>Що знаходиться в глибині ушкодження</a:t>
            </a:r>
          </a:p>
          <a:p>
            <a:r>
              <a:rPr lang="uk-UA" dirty="0" smtClean="0"/>
              <a:t>Кількість та </a:t>
            </a:r>
            <a:r>
              <a:rPr lang="uk-UA" dirty="0" err="1" smtClean="0"/>
              <a:t>однотиповість</a:t>
            </a:r>
            <a:endParaRPr lang="uk-UA" dirty="0" smtClean="0"/>
          </a:p>
          <a:p>
            <a:r>
              <a:rPr lang="uk-UA" dirty="0" err="1" smtClean="0"/>
              <a:t>Взаєморозташування</a:t>
            </a:r>
            <a:endParaRPr lang="uk-UA" dirty="0" smtClean="0"/>
          </a:p>
          <a:p>
            <a:r>
              <a:rPr lang="uk-UA" dirty="0" smtClean="0"/>
              <a:t>Висота розташування відносно зросту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FF00"/>
                </a:solidFill>
              </a:rPr>
              <a:t>Що таке тілесне ушкодження?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Тілесне ушкодження – це порушення анатомічної </a:t>
            </a:r>
            <a:r>
              <a:rPr lang="uk-UA" sz="2800" dirty="0" err="1" smtClean="0"/>
              <a:t>цілосності</a:t>
            </a:r>
            <a:r>
              <a:rPr lang="uk-UA" sz="2800" dirty="0" smtClean="0"/>
              <a:t> органів чи тканин та їх функції, які виникають внаслідок дії одного або декількох </a:t>
            </a:r>
            <a:r>
              <a:rPr lang="uk-UA" sz="2800" dirty="0" err="1" smtClean="0"/>
              <a:t>зовнішних</a:t>
            </a:r>
            <a:r>
              <a:rPr lang="uk-UA" sz="2800" dirty="0" smtClean="0"/>
              <a:t> </a:t>
            </a:r>
            <a:r>
              <a:rPr lang="uk-UA" sz="2800" dirty="0" err="1" smtClean="0"/>
              <a:t>ушкоджуючих</a:t>
            </a:r>
            <a:r>
              <a:rPr lang="uk-UA" sz="2800" dirty="0" smtClean="0"/>
              <a:t> факторів – фізичних, хімічних, біологічних чи психічних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179030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FF00"/>
                </a:solidFill>
              </a:rPr>
              <a:t>Які наслідки травми? 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Настання смерті через деякий час після травмування</a:t>
            </a:r>
          </a:p>
          <a:p>
            <a:r>
              <a:rPr lang="uk-UA" dirty="0" smtClean="0"/>
              <a:t>Відсутність небезпеки для життя але наявний тяжкий кінцевий результат чи наслідок</a:t>
            </a:r>
          </a:p>
          <a:p>
            <a:r>
              <a:rPr lang="uk-UA" dirty="0" smtClean="0"/>
              <a:t>Розлад здоров’я (тривалий чи короткочасний)</a:t>
            </a:r>
          </a:p>
          <a:p>
            <a:r>
              <a:rPr lang="uk-UA" dirty="0" smtClean="0"/>
              <a:t>Стійка втрата загальної (професійної) працездатності</a:t>
            </a:r>
          </a:p>
          <a:p>
            <a:r>
              <a:rPr lang="uk-UA" dirty="0" smtClean="0"/>
              <a:t>Скороминущі наслідки, які не викликають розладу здоров’я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07328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FFFF00"/>
                </a:solidFill>
              </a:rPr>
              <a:t>Юридична класифікація ступенів тяжкості травми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Тяжкі тілесні ушкодження</a:t>
            </a:r>
          </a:p>
          <a:p>
            <a:r>
              <a:rPr lang="uk-UA" dirty="0" smtClean="0"/>
              <a:t>Ушкодження середнього ступеня тяжкості</a:t>
            </a:r>
          </a:p>
          <a:p>
            <a:r>
              <a:rPr lang="uk-UA" dirty="0" smtClean="0"/>
              <a:t>Легкі тілесні ушкодження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7080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Ознаки тяжкого тілесного ушкодження</a:t>
            </a:r>
            <a:endParaRPr lang="ru-RU" sz="3600" dirty="0"/>
          </a:p>
        </p:txBody>
      </p:sp>
      <p:pic>
        <p:nvPicPr>
          <p:cNvPr id="6" name="Содержимое 5" descr="DSC028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4794" y="1600200"/>
            <a:ext cx="6554411" cy="4525963"/>
          </a:xfrm>
        </p:spPr>
      </p:pic>
    </p:spTree>
    <p:extLst>
      <p:ext uri="{BB962C8B-B14F-4D97-AF65-F5344CB8AC3E}">
        <p14:creationId xmlns="" xmlns:p14="http://schemas.microsoft.com/office/powerpoint/2010/main" val="3069276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/>
              <a:t>Ознаки ушкодження середнього ступеня тяжкості</a:t>
            </a:r>
            <a:endParaRPr lang="ru-RU" sz="3600" dirty="0"/>
          </a:p>
        </p:txBody>
      </p:sp>
      <p:pic>
        <p:nvPicPr>
          <p:cNvPr id="4" name="Содержимое 3" descr="DSC028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6926" y="1600200"/>
            <a:ext cx="6150148" cy="4525963"/>
          </a:xfrm>
        </p:spPr>
      </p:pic>
    </p:spTree>
    <p:extLst>
      <p:ext uri="{BB962C8B-B14F-4D97-AF65-F5344CB8AC3E}">
        <p14:creationId xmlns="" xmlns:p14="http://schemas.microsoft.com/office/powerpoint/2010/main" val="4087917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/>
              <a:t>Ознаки ушкодження легкого ступеня тяжкості</a:t>
            </a:r>
            <a:endParaRPr lang="ru-RU" sz="3600" dirty="0"/>
          </a:p>
        </p:txBody>
      </p:sp>
      <p:pic>
        <p:nvPicPr>
          <p:cNvPr id="4" name="Содержимое 3" descr="DSC028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4255" y="1600200"/>
            <a:ext cx="6615490" cy="4525963"/>
          </a:xfrm>
        </p:spPr>
      </p:pic>
    </p:spTree>
    <p:extLst>
      <p:ext uri="{BB962C8B-B14F-4D97-AF65-F5344CB8AC3E}">
        <p14:creationId xmlns="" xmlns:p14="http://schemas.microsoft.com/office/powerpoint/2010/main" val="809859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FFFF00"/>
                </a:solidFill>
              </a:rPr>
              <a:t>Приводи проведення судово-медичної експертизи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Експертиза при тілесних пошкодженнях для встановлення: </a:t>
            </a:r>
            <a:endParaRPr lang="ru-RU" dirty="0" smtClean="0"/>
          </a:p>
          <a:p>
            <a:r>
              <a:rPr lang="uk-UA" dirty="0" smtClean="0"/>
              <a:t>1) 	їх наявності, особливостей і ступеня тяжкості; </a:t>
            </a:r>
            <a:endParaRPr lang="ru-RU" dirty="0" smtClean="0"/>
          </a:p>
          <a:p>
            <a:r>
              <a:rPr lang="uk-UA" dirty="0" smtClean="0"/>
              <a:t>2) 	ступеня втрати загальної і професійної працездатності; </a:t>
            </a:r>
            <a:endParaRPr lang="ru-RU" dirty="0" smtClean="0"/>
          </a:p>
          <a:p>
            <a:r>
              <a:rPr lang="uk-UA" dirty="0" smtClean="0"/>
              <a:t>3) 	загального стану здоров’я, а також випадків зараження венеричною хворобою, </a:t>
            </a:r>
            <a:r>
              <a:rPr lang="uk-UA" dirty="0" err="1" smtClean="0"/>
              <a:t>СНІДом</a:t>
            </a:r>
            <a:r>
              <a:rPr lang="uk-UA" dirty="0" smtClean="0"/>
              <a:t>; </a:t>
            </a:r>
            <a:endParaRPr lang="ru-RU" dirty="0" smtClean="0"/>
          </a:p>
          <a:p>
            <a:r>
              <a:rPr lang="uk-UA" dirty="0" smtClean="0"/>
              <a:t>4) симуляції, агравації, дисимуля­ції, штучних хвороб і калічення членів (</a:t>
            </a:r>
            <a:r>
              <a:rPr lang="uk-UA" dirty="0" err="1" smtClean="0"/>
              <a:t>самопошкодження</a:t>
            </a:r>
            <a:r>
              <a:rPr lang="uk-UA" dirty="0" smtClean="0"/>
              <a:t>); </a:t>
            </a:r>
            <a:endParaRPr lang="ru-RU" dirty="0" smtClean="0"/>
          </a:p>
          <a:p>
            <a:r>
              <a:rPr lang="uk-UA" dirty="0" smtClean="0"/>
              <a:t>5) 	виявлення рубців як наслідків пошкоджень чи хвороб.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9161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Приводи проведення судово-медичної експертизи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b="1" dirty="0" smtClean="0"/>
              <a:t>Експертиза при спірних статевих станах для встановлення</a:t>
            </a:r>
            <a:r>
              <a:rPr lang="uk-UA" dirty="0" smtClean="0"/>
              <a:t>: </a:t>
            </a:r>
            <a:endParaRPr lang="ru-RU" dirty="0" smtClean="0"/>
          </a:p>
          <a:p>
            <a:r>
              <a:rPr lang="uk-UA" dirty="0" smtClean="0"/>
              <a:t>1) 	статі, статевої зрілості; </a:t>
            </a:r>
            <a:endParaRPr lang="ru-RU" dirty="0" smtClean="0"/>
          </a:p>
          <a:p>
            <a:r>
              <a:rPr lang="uk-UA" dirty="0" smtClean="0"/>
              <a:t>2) 	порушення цілості дівочої пліви; </a:t>
            </a:r>
            <a:endParaRPr lang="ru-RU" dirty="0" smtClean="0"/>
          </a:p>
          <a:p>
            <a:r>
              <a:rPr lang="uk-UA" dirty="0" smtClean="0"/>
              <a:t>3) 	статевої репродуктивної функції; </a:t>
            </a:r>
            <a:endParaRPr lang="ru-RU" dirty="0" smtClean="0"/>
          </a:p>
          <a:p>
            <a:r>
              <a:rPr lang="uk-UA" dirty="0" smtClean="0"/>
              <a:t>4) 	вагітності і пологів, аборту, що були.</a:t>
            </a:r>
            <a:endParaRPr lang="ru-RU" dirty="0" smtClean="0"/>
          </a:p>
          <a:p>
            <a:r>
              <a:rPr lang="uk-UA" dirty="0" smtClean="0"/>
              <a:t>III. 	</a:t>
            </a:r>
            <a:r>
              <a:rPr lang="uk-UA" b="1" dirty="0" smtClean="0"/>
              <a:t>Експертиза при статевих злочинах для встановлення факту: </a:t>
            </a:r>
            <a:endParaRPr lang="ru-RU" b="1" dirty="0" smtClean="0"/>
          </a:p>
          <a:p>
            <a:r>
              <a:rPr lang="uk-UA" dirty="0" smtClean="0"/>
              <a:t>1) 	насильного статевого акту та характеру і механізму виникнення пошкоджень при його скоєні; </a:t>
            </a:r>
            <a:endParaRPr lang="ru-RU" dirty="0" smtClean="0"/>
          </a:p>
          <a:p>
            <a:r>
              <a:rPr lang="uk-UA" dirty="0" smtClean="0"/>
              <a:t>2) 	насильного задоволення статевої пристрасті неприродним способом </a:t>
            </a:r>
            <a:endParaRPr lang="ru-RU" dirty="0" smtClean="0"/>
          </a:p>
          <a:p>
            <a:r>
              <a:rPr lang="uk-UA" dirty="0" smtClean="0"/>
              <a:t>3) 	</a:t>
            </a:r>
            <a:r>
              <a:rPr lang="uk-UA" dirty="0" err="1" smtClean="0"/>
              <a:t>розбещувальних</a:t>
            </a:r>
            <a:r>
              <a:rPr lang="uk-UA" dirty="0" smtClean="0"/>
              <a:t> дій щодо неповнолітніх;</a:t>
            </a:r>
            <a:endParaRPr lang="ru-RU" dirty="0" smtClean="0"/>
          </a:p>
          <a:p>
            <a:r>
              <a:rPr lang="uk-UA" dirty="0" smtClean="0"/>
              <a:t>4) 	статевих зносин із особами, які не досягли статевої зрілості;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FFFF00"/>
                </a:solidFill>
              </a:rPr>
              <a:t>Місця проведення судово-медичної експертизи 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Бюро судово-медичної експертизи</a:t>
            </a:r>
          </a:p>
          <a:p>
            <a:r>
              <a:rPr lang="uk-UA" dirty="0" smtClean="0"/>
              <a:t>Районні та міжрайонні відділення бюро</a:t>
            </a:r>
          </a:p>
          <a:p>
            <a:r>
              <a:rPr lang="uk-UA" dirty="0" smtClean="0"/>
              <a:t>Поліклініка лікувальної установи</a:t>
            </a:r>
          </a:p>
          <a:p>
            <a:r>
              <a:rPr lang="uk-UA" dirty="0" smtClean="0"/>
              <a:t>Стаціонар лікувальної установи</a:t>
            </a:r>
          </a:p>
          <a:p>
            <a:r>
              <a:rPr lang="uk-UA" dirty="0" smtClean="0"/>
              <a:t>Кабінет слідчого</a:t>
            </a:r>
          </a:p>
          <a:p>
            <a:r>
              <a:rPr lang="uk-UA" dirty="0" smtClean="0"/>
              <a:t>Приміщення суду</a:t>
            </a:r>
          </a:p>
          <a:p>
            <a:r>
              <a:rPr lang="uk-UA" dirty="0" smtClean="0"/>
              <a:t>Місця позбавлення волі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FFFF00"/>
                </a:solidFill>
              </a:rPr>
              <a:t>Які документи мають бути наявними перед експертизою?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Постанова слідчого про призначення та проведення судово-медичної експертизи</a:t>
            </a:r>
          </a:p>
          <a:p>
            <a:r>
              <a:rPr lang="uk-UA" dirty="0" smtClean="0"/>
              <a:t>Документ, що посвідчує особу</a:t>
            </a:r>
          </a:p>
          <a:p>
            <a:r>
              <a:rPr lang="uk-UA" dirty="0" smtClean="0"/>
              <a:t>Можлива наявність  медичної документації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99940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FFFF00"/>
                </a:solidFill>
              </a:rPr>
              <a:t>Особливості проведення судово-медичної експертизи 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Безпосереднє обстеження особи</a:t>
            </a:r>
          </a:p>
          <a:p>
            <a:r>
              <a:rPr lang="uk-UA" dirty="0" smtClean="0"/>
              <a:t>Виключно за медичною документацією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61614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FFFF00"/>
                </a:solidFill>
              </a:rPr>
              <a:t>Методика проведення судово-медичної експертизи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1) 	ознайомлення з обставинами справи; </a:t>
            </a:r>
            <a:endParaRPr lang="ru-RU" dirty="0" smtClean="0"/>
          </a:p>
          <a:p>
            <a:r>
              <a:rPr lang="uk-UA" dirty="0" smtClean="0"/>
              <a:t>2) 	вивчення медичних документів; </a:t>
            </a:r>
            <a:endParaRPr lang="ru-RU" dirty="0" smtClean="0"/>
          </a:p>
          <a:p>
            <a:r>
              <a:rPr lang="uk-UA" dirty="0" smtClean="0"/>
              <a:t>3) 	опитування обстежуваного зі збиранням анамнезу; </a:t>
            </a:r>
            <a:endParaRPr lang="ru-RU" dirty="0" smtClean="0"/>
          </a:p>
          <a:p>
            <a:r>
              <a:rPr lang="uk-UA" dirty="0" smtClean="0"/>
              <a:t>4) 	огляд обстежуваного; </a:t>
            </a:r>
            <a:endParaRPr lang="ru-RU" dirty="0" smtClean="0"/>
          </a:p>
          <a:p>
            <a:r>
              <a:rPr lang="uk-UA" dirty="0" smtClean="0"/>
              <a:t>5) 	проведення спеціальних досліджень; </a:t>
            </a:r>
            <a:endParaRPr lang="ru-RU" dirty="0" smtClean="0"/>
          </a:p>
          <a:p>
            <a:r>
              <a:rPr lang="uk-UA" dirty="0" smtClean="0"/>
              <a:t>6) 	складання експертного документа.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03263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FFFF00"/>
                </a:solidFill>
              </a:rPr>
              <a:t>Основні питання, які необхідно вирішити під час експертизи з приводу травми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Наявність, локалізація, вид і особливості травми</a:t>
            </a:r>
          </a:p>
          <a:p>
            <a:r>
              <a:rPr lang="uk-UA" sz="2800" dirty="0" smtClean="0"/>
              <a:t>Вид знаряддя чи предмету, яким могли бути спричинені ушкодження</a:t>
            </a:r>
          </a:p>
          <a:p>
            <a:r>
              <a:rPr lang="uk-UA" sz="2800" dirty="0" smtClean="0"/>
              <a:t>Механізм виникнення </a:t>
            </a:r>
            <a:r>
              <a:rPr lang="uk-UA" sz="2800" dirty="0" err="1" smtClean="0"/>
              <a:t>ушкодженя</a:t>
            </a:r>
            <a:endParaRPr lang="uk-UA" sz="2800" dirty="0" smtClean="0"/>
          </a:p>
          <a:p>
            <a:r>
              <a:rPr lang="uk-UA" sz="2800" dirty="0" smtClean="0"/>
              <a:t>Давність спричинення ушкодження</a:t>
            </a:r>
          </a:p>
          <a:p>
            <a:r>
              <a:rPr lang="uk-UA" sz="2800" dirty="0" smtClean="0"/>
              <a:t>Ступінь тяжкості тілесного ушкодження та її кваліфікаційні ознаки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776638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Ділянки тіла людини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DSC028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155855" y="1773179"/>
            <a:ext cx="4922351" cy="380483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362</Words>
  <Application>Microsoft Office PowerPoint</Application>
  <PresentationFormat>Экран (4:3)</PresentationFormat>
  <Paragraphs>81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Приводи проведення судово-медичної експертизи</vt:lpstr>
      <vt:lpstr>Приводи проведення судово-медичної експертизи</vt:lpstr>
      <vt:lpstr>Місця проведення судово-медичної експертизи </vt:lpstr>
      <vt:lpstr>Які документи мають бути наявними перед експертизою?</vt:lpstr>
      <vt:lpstr>Особливості проведення судово-медичної експертизи  </vt:lpstr>
      <vt:lpstr>Методика проведення судово-медичної експертизи</vt:lpstr>
      <vt:lpstr>Основні питання, які необхідно вирішити під час експертизи з приводу травми</vt:lpstr>
      <vt:lpstr>Ділянки тіла людини</vt:lpstr>
      <vt:lpstr>Схема опису тілесного ушкодження</vt:lpstr>
      <vt:lpstr>Що таке тілесне ушкодження?</vt:lpstr>
      <vt:lpstr>Які наслідки травми? </vt:lpstr>
      <vt:lpstr>Юридична класифікація ступенів тяжкості травми</vt:lpstr>
      <vt:lpstr>Ознаки тяжкого тілесного ушкодження</vt:lpstr>
      <vt:lpstr>Ознаки ушкодження середнього ступеня тяжкості</vt:lpstr>
      <vt:lpstr>Ознаки ушкодження легкого ступеня тяжкості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33</cp:revision>
  <dcterms:modified xsi:type="dcterms:W3CDTF">2018-04-10T12:19:59Z</dcterms:modified>
</cp:coreProperties>
</file>