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  <p:sldMasterId id="2147483767" r:id="rId2"/>
    <p:sldMasterId id="2147483948" r:id="rId3"/>
    <p:sldMasterId id="2147483978" r:id="rId4"/>
  </p:sldMasterIdLst>
  <p:notesMasterIdLst>
    <p:notesMasterId r:id="rId76"/>
  </p:notesMasterIdLst>
  <p:handoutMasterIdLst>
    <p:handoutMasterId r:id="rId77"/>
  </p:handoutMasterIdLst>
  <p:sldIdLst>
    <p:sldId id="731" r:id="rId5"/>
    <p:sldId id="697" r:id="rId6"/>
    <p:sldId id="764" r:id="rId7"/>
    <p:sldId id="639" r:id="rId8"/>
    <p:sldId id="694" r:id="rId9"/>
    <p:sldId id="696" r:id="rId10"/>
    <p:sldId id="699" r:id="rId11"/>
    <p:sldId id="698" r:id="rId12"/>
    <p:sldId id="710" r:id="rId13"/>
    <p:sldId id="700" r:id="rId14"/>
    <p:sldId id="622" r:id="rId15"/>
    <p:sldId id="725" r:id="rId16"/>
    <p:sldId id="626" r:id="rId17"/>
    <p:sldId id="559" r:id="rId18"/>
    <p:sldId id="560" r:id="rId19"/>
    <p:sldId id="573" r:id="rId20"/>
    <p:sldId id="671" r:id="rId21"/>
    <p:sldId id="640" r:id="rId22"/>
    <p:sldId id="641" r:id="rId23"/>
    <p:sldId id="707" r:id="rId24"/>
    <p:sldId id="561" r:id="rId25"/>
    <p:sldId id="642" r:id="rId26"/>
    <p:sldId id="565" r:id="rId27"/>
    <p:sldId id="643" r:id="rId28"/>
    <p:sldId id="644" r:id="rId29"/>
    <p:sldId id="645" r:id="rId30"/>
    <p:sldId id="646" r:id="rId31"/>
    <p:sldId id="732" r:id="rId32"/>
    <p:sldId id="733" r:id="rId33"/>
    <p:sldId id="772" r:id="rId34"/>
    <p:sldId id="585" r:id="rId35"/>
    <p:sldId id="765" r:id="rId36"/>
    <p:sldId id="744" r:id="rId37"/>
    <p:sldId id="745" r:id="rId38"/>
    <p:sldId id="746" r:id="rId39"/>
    <p:sldId id="747" r:id="rId40"/>
    <p:sldId id="748" r:id="rId41"/>
    <p:sldId id="663" r:id="rId42"/>
    <p:sldId id="664" r:id="rId43"/>
    <p:sldId id="766" r:id="rId44"/>
    <p:sldId id="767" r:id="rId45"/>
    <p:sldId id="734" r:id="rId46"/>
    <p:sldId id="735" r:id="rId47"/>
    <p:sldId id="736" r:id="rId48"/>
    <p:sldId id="739" r:id="rId49"/>
    <p:sldId id="740" r:id="rId50"/>
    <p:sldId id="741" r:id="rId51"/>
    <p:sldId id="749" r:id="rId52"/>
    <p:sldId id="750" r:id="rId53"/>
    <p:sldId id="503" r:id="rId54"/>
    <p:sldId id="751" r:id="rId55"/>
    <p:sldId id="752" r:id="rId56"/>
    <p:sldId id="720" r:id="rId57"/>
    <p:sldId id="546" r:id="rId58"/>
    <p:sldId id="773" r:id="rId59"/>
    <p:sldId id="774" r:id="rId60"/>
    <p:sldId id="775" r:id="rId61"/>
    <p:sldId id="542" r:id="rId62"/>
    <p:sldId id="759" r:id="rId63"/>
    <p:sldId id="768" r:id="rId64"/>
    <p:sldId id="689" r:id="rId65"/>
    <p:sldId id="727" r:id="rId66"/>
    <p:sldId id="520" r:id="rId67"/>
    <p:sldId id="742" r:id="rId68"/>
    <p:sldId id="743" r:id="rId69"/>
    <p:sldId id="776" r:id="rId70"/>
    <p:sldId id="777" r:id="rId71"/>
    <p:sldId id="778" r:id="rId72"/>
    <p:sldId id="779" r:id="rId73"/>
    <p:sldId id="780" r:id="rId74"/>
    <p:sldId id="533" r:id="rId75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FFFF00"/>
    <a:srgbClr val="800000"/>
    <a:srgbClr val="460000"/>
    <a:srgbClr val="FFFF66"/>
    <a:srgbClr val="727CA3"/>
    <a:srgbClr val="00FFFF"/>
    <a:srgbClr val="990033"/>
    <a:srgbClr val="FFFFCC"/>
    <a:srgbClr val="B5B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99657" autoAdjust="0"/>
  </p:normalViewPr>
  <p:slideViewPr>
    <p:cSldViewPr>
      <p:cViewPr varScale="1">
        <p:scale>
          <a:sx n="113" d="100"/>
          <a:sy n="11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F03A54E-7FB2-4A18-8D1D-6A8C7E67A512}" type="datetimeFigureOut">
              <a:rPr lang="ru-RU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92F2DF4-FEDE-4228-A472-8AC3D514F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685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FE82FB-4C6E-45B0-A573-BF5237796D9B}" type="datetimeFigureOut">
              <a:rPr lang="ru-RU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54E6FF-22D6-4DD1-A669-9436B2962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514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BD3A34-22D6-4280-AB7A-44FD8574D4FA}" type="slidenum">
              <a:rPr lang="uk-UA" altLang="ru-RU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6747213-E6C2-4757-BC2D-2B5EB093B870}" type="slidenum">
              <a:rPr lang="ru-RU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398CE7-854E-4F1E-ABC7-4C3588EBBB3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99875-A544-462A-92F2-83CDDF5EEFF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EFD07D0-BEB9-49BC-AE98-8F11FBDAA9DF}" type="slidenum">
              <a:rPr lang="uk-UA" altLang="ru-RU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D151E5-D56C-4078-AF07-F005C9A6DA0E}" type="slidenum">
              <a:rPr lang="uk-UA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DFDEC52-0794-4337-88E5-36E3EE2631B3}" type="slidenum">
              <a:rPr lang="uk-UA" altLang="ru-RU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AB512F-3CE5-421A-AA9C-547CC9DD5B17}" type="slidenum">
              <a:rPr lang="uk-UA" altLang="ru-RU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BD3A34-22D6-4280-AB7A-44FD8574D4FA}" type="slidenum">
              <a:rPr lang="uk-UA" altLang="ru-RU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8143127-559B-4C6C-9BAD-D68FB65DA218}" type="slidenum">
              <a:rPr lang="uk-UA" altLang="ru-RU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BB64BB3-FCC9-4E21-A974-4D157B6DF6CF}" type="slidenum">
              <a:rPr lang="uk-UA" altLang="ru-RU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C1B8515-8D07-44DA-BE46-4816CF08840F}" type="slidenum">
              <a:rPr lang="uk-UA" altLang="ru-RU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3ACBAA6-6FDA-4ECF-904A-F6AFA373E7E0}" type="slidenum">
              <a:rPr lang="uk-UA" altLang="ru-RU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421682-5FF5-45DC-B721-5C8985A8AFE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BCD992-7D40-4876-89F4-5AD2132CE632}" type="slidenum">
              <a:rPr lang="ru-RU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23249F7-0708-44A7-B3C2-BACE90ED787F}" type="slidenum">
              <a:rPr lang="ru-RU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4F57A-AA2F-4A53-88CE-5701056A44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96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CD68B-69A9-42B4-909C-8E5EA2D844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68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F405E27-01C8-45C9-B247-30734186CD47}" type="datetimeFigureOut">
              <a:rPr lang="ru-RU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96DCC-79CC-420C-8FFE-57A4A68E1B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1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0B6DA62-708C-472B-820E-04A47A3B078E}" type="datetimeFigureOut">
              <a:rPr lang="ru-RU"/>
              <a:pPr>
                <a:defRPr/>
              </a:pPr>
              <a:t>26.08.2015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18C17-BB39-48FB-86F7-80EBF3434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369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D307-F9D4-4E6E-AC3B-5186BDCD3F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24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0" y="549275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A4C1F-9757-4BF2-B881-F553344652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525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0" y="549275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2246313" y="561975"/>
            <a:ext cx="6934200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 userDrawn="1"/>
        </p:nvSpPr>
        <p:spPr>
          <a:xfrm flipH="1">
            <a:off x="0" y="0"/>
            <a:ext cx="9207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H="1">
            <a:off x="150813" y="0"/>
            <a:ext cx="34925" cy="68580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04263" y="6511925"/>
            <a:ext cx="547687" cy="396875"/>
          </a:xfrm>
        </p:spPr>
        <p:txBody>
          <a:bodyPr/>
          <a:lstStyle>
            <a:lvl1pPr>
              <a:defRPr>
                <a:solidFill>
                  <a:srgbClr val="4C0000"/>
                </a:solidFill>
              </a:defRPr>
            </a:lvl1pPr>
          </a:lstStyle>
          <a:p>
            <a:pPr>
              <a:defRPr/>
            </a:pPr>
            <a:fld id="{846C3F1D-E082-4854-AD62-5186F75E7E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10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388350" y="0"/>
            <a:ext cx="36036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8748713" y="0"/>
            <a:ext cx="395287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704263" y="6561138"/>
            <a:ext cx="547687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FC256-1B26-4AAD-A32A-C258C8C9B0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43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0" y="549275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4EE09-178E-405E-9495-0E76A8C011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99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0" y="549275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2246313" y="561975"/>
            <a:ext cx="6934200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 userDrawn="1"/>
        </p:nvSpPr>
        <p:spPr>
          <a:xfrm flipH="1">
            <a:off x="0" y="0"/>
            <a:ext cx="9207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 flipH="1">
            <a:off x="150813" y="0"/>
            <a:ext cx="34925" cy="6858000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04263" y="6511925"/>
            <a:ext cx="547687" cy="396875"/>
          </a:xfrm>
        </p:spPr>
        <p:txBody>
          <a:bodyPr/>
          <a:lstStyle>
            <a:lvl1pPr>
              <a:defRPr>
                <a:solidFill>
                  <a:srgbClr val="4C0000"/>
                </a:solidFill>
              </a:defRPr>
            </a:lvl1pPr>
          </a:lstStyle>
          <a:p>
            <a:pPr>
              <a:defRPr/>
            </a:pPr>
            <a:fld id="{2F9371C4-4460-4107-89D9-C831674B87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5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388350" y="0"/>
            <a:ext cx="36036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8748713" y="0"/>
            <a:ext cx="395287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704263" y="6561138"/>
            <a:ext cx="547687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3D690-E4CC-434D-B335-C3F7E1A51F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11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316913" y="0"/>
            <a:ext cx="827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704263" y="6561138"/>
            <a:ext cx="547687" cy="396875"/>
          </a:xfrm>
        </p:spPr>
        <p:txBody>
          <a:bodyPr/>
          <a:lstStyle>
            <a:lvl1pPr>
              <a:defRPr>
                <a:solidFill>
                  <a:srgbClr val="4C0000"/>
                </a:solidFill>
              </a:defRPr>
            </a:lvl1pPr>
          </a:lstStyle>
          <a:p>
            <a:pPr>
              <a:defRPr/>
            </a:pPr>
            <a:fld id="{DDB5F1BD-589C-4EC7-B938-9CE936F753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32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32334-B791-4037-AFCC-903D1C7E5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72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B15F1-C082-421B-A6ED-6E3E47DB70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996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82D0-FF39-42BF-B9C5-FF8FFB3822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84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2010C-4DB7-4270-8B4D-FBE935204B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94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8350" y="0"/>
            <a:ext cx="755650" cy="6858000"/>
          </a:xfrm>
          <a:prstGeom prst="rect">
            <a:avLst/>
          </a:prstGeom>
          <a:solidFill>
            <a:srgbClr val="AC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8363" y="6511925"/>
            <a:ext cx="547687" cy="396875"/>
          </a:xfrm>
          <a:prstGeom prst="bracketPair">
            <a:avLst>
              <a:gd name="adj" fmla="val 17949"/>
            </a:avLst>
          </a:prstGeom>
          <a:ln w="19050">
            <a:noFill/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7A328F-64F4-4355-91D7-B9EB554111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28" name="Objec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80963"/>
            <a:ext cx="56038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72" r:id="rId2"/>
    <p:sldLayoutId id="2147484473" r:id="rId3"/>
    <p:sldLayoutId id="2147484474" r:id="rId4"/>
    <p:sldLayoutId id="2147484475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B88472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 rot="5400000" flipV="1">
            <a:off x="-3123222" y="3123221"/>
            <a:ext cx="6858003" cy="6115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sp>
      <p:pic>
        <p:nvPicPr>
          <p:cNvPr id="12" name="Object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5" y="6254750"/>
            <a:ext cx="503238" cy="550863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802688" y="6610350"/>
            <a:ext cx="582612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13D1E55-99D4-4A54-85E0-A6EB2FD46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547813" y="836613"/>
            <a:ext cx="759618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74125" y="0"/>
            <a:ext cx="269875" cy="6858000"/>
          </a:xfrm>
          <a:prstGeom prst="rect">
            <a:avLst/>
          </a:prstGeom>
          <a:solidFill>
            <a:srgbClr val="AC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511925"/>
            <a:ext cx="547688" cy="396875"/>
          </a:xfrm>
          <a:prstGeom prst="bracketPair">
            <a:avLst>
              <a:gd name="adj" fmla="val 17949"/>
            </a:avLst>
          </a:prstGeom>
          <a:ln w="19050">
            <a:noFill/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152C8C-119E-4E1E-BBA2-A308BDB3DE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9" name="Object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8350" y="1588"/>
            <a:ext cx="427038" cy="4667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7"/>
          <p:cNvSpPr/>
          <p:nvPr/>
        </p:nvSpPr>
        <p:spPr>
          <a:xfrm>
            <a:off x="0" y="741363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 rot="10800000">
            <a:off x="382588" y="61913"/>
            <a:ext cx="8493125" cy="407987"/>
          </a:xfrm>
          <a:prstGeom prst="bentConnector3">
            <a:avLst>
              <a:gd name="adj1" fmla="val 6858"/>
            </a:avLst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0" y="6742113"/>
            <a:ext cx="86756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6" r:id="rId4"/>
    <p:sldLayoutId id="2147484477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B88472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8350" y="0"/>
            <a:ext cx="755650" cy="6858000"/>
          </a:xfrm>
          <a:prstGeom prst="rect">
            <a:avLst/>
          </a:prstGeom>
          <a:solidFill>
            <a:srgbClr val="AC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8363" y="6511925"/>
            <a:ext cx="547687" cy="396875"/>
          </a:xfrm>
          <a:prstGeom prst="bracketPair">
            <a:avLst>
              <a:gd name="adj" fmla="val 17949"/>
            </a:avLst>
          </a:prstGeom>
          <a:ln w="19050">
            <a:noFill/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02FB50-62A3-4934-9EBF-3865FB53EA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4100" name="Object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80963"/>
            <a:ext cx="56038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8" r:id="rId2"/>
    <p:sldLayoutId id="2147484479" r:id="rId3"/>
    <p:sldLayoutId id="2147484480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FADA7A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B88472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gif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do-nmu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2.emf"/><Relationship Id="rId4" Type="http://schemas.openxmlformats.org/officeDocument/2006/relationships/oleObject" Target="../embeddings/Microsoft_Excel_97-2003_Worksheet4.xls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18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rector.amosova@gmail.co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16.png"/><Relationship Id="rId4" Type="http://schemas.openxmlformats.org/officeDocument/2006/relationships/image" Target="../media/image62.jpeg"/><Relationship Id="rId9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hyperlink" Target="http://uk.wikipedia.org/wiki/%D0%A4%D0%B0%D0%B9%D0%BB:Iso_logo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869160"/>
            <a:ext cx="8388424" cy="72008"/>
          </a:xfrm>
          <a:prstGeom prst="rect">
            <a:avLst/>
          </a:prstGeom>
          <a:solidFill>
            <a:srgbClr val="AC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14313" y="5143500"/>
            <a:ext cx="8143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uk-UA" altLang="ru-RU" sz="2000" b="1" dirty="0" smtClean="0">
                <a:solidFill>
                  <a:srgbClr val="420000"/>
                </a:solidFill>
                <a:latin typeface="Arial" charset="0"/>
              </a:rPr>
              <a:t>РЕКТОР К.М</a:t>
            </a:r>
            <a:r>
              <a:rPr lang="uk-UA" altLang="ru-RU" sz="2000" b="1" dirty="0">
                <a:solidFill>
                  <a:srgbClr val="420000"/>
                </a:solidFill>
                <a:latin typeface="Arial" charset="0"/>
              </a:rPr>
              <a:t>. АМОСОВА</a:t>
            </a:r>
            <a:endParaRPr lang="ru-RU" altLang="ru-RU" sz="2000" b="1" dirty="0">
              <a:solidFill>
                <a:srgbClr val="420000"/>
              </a:solidFill>
              <a:latin typeface="Arial" charset="0"/>
            </a:endParaRP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3143250" y="6357938"/>
            <a:ext cx="2643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b="1">
                <a:solidFill>
                  <a:srgbClr val="5C0000"/>
                </a:solidFill>
                <a:latin typeface="Arial" charset="0"/>
              </a:rPr>
              <a:t>27</a:t>
            </a:r>
            <a:r>
              <a:rPr lang="uk-UA" altLang="ru-RU" b="1">
                <a:solidFill>
                  <a:srgbClr val="5C0000"/>
                </a:solidFill>
                <a:latin typeface="Arial" charset="0"/>
              </a:rPr>
              <a:t> серпня 201</a:t>
            </a:r>
            <a:r>
              <a:rPr lang="en-US" altLang="ru-RU" b="1">
                <a:solidFill>
                  <a:srgbClr val="5C0000"/>
                </a:solidFill>
                <a:latin typeface="Arial" charset="0"/>
              </a:rPr>
              <a:t>5</a:t>
            </a:r>
            <a:r>
              <a:rPr lang="uk-UA" altLang="ru-RU" b="1">
                <a:solidFill>
                  <a:srgbClr val="5C0000"/>
                </a:solidFill>
                <a:latin typeface="Arial" charset="0"/>
              </a:rPr>
              <a:t> р.</a:t>
            </a:r>
          </a:p>
        </p:txBody>
      </p:sp>
      <p:sp>
        <p:nvSpPr>
          <p:cNvPr id="14341" name="WordArt 3"/>
          <p:cNvSpPr>
            <a:spLocks noChangeArrowheads="1" noChangeShapeType="1" noTextEdit="1"/>
          </p:cNvSpPr>
          <p:nvPr/>
        </p:nvSpPr>
        <p:spPr bwMode="auto">
          <a:xfrm>
            <a:off x="571500" y="1196975"/>
            <a:ext cx="7286625" cy="33035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4C0000"/>
                </a:solidFill>
                <a:latin typeface="Arial"/>
                <a:cs typeface="Arial"/>
              </a:rPr>
              <a:t>ПІДСУМКИ ДІЯЛЬНОСТІ</a:t>
            </a:r>
            <a:br>
              <a:rPr lang="ru-RU" sz="3600" b="1" kern="10">
                <a:solidFill>
                  <a:srgbClr val="4C0000"/>
                </a:solidFill>
                <a:latin typeface="Arial"/>
                <a:cs typeface="Arial"/>
              </a:rPr>
            </a:br>
            <a:r>
              <a:rPr lang="ru-RU" sz="3600" b="1" kern="10">
                <a:solidFill>
                  <a:srgbClr val="4C0000"/>
                </a:solidFill>
                <a:latin typeface="Arial"/>
                <a:cs typeface="Arial"/>
              </a:rPr>
              <a:t>НМУ імені О.О. БОГОМОЛЬЦЯ</a:t>
            </a:r>
          </a:p>
          <a:p>
            <a:pPr algn="ctr"/>
            <a:r>
              <a:rPr lang="ru-RU" sz="3600" b="1" kern="10">
                <a:solidFill>
                  <a:srgbClr val="4C0000"/>
                </a:solidFill>
                <a:latin typeface="Arial"/>
                <a:cs typeface="Arial"/>
              </a:rPr>
              <a:t>за 2014/2015 н.р.</a:t>
            </a:r>
          </a:p>
          <a:p>
            <a:pPr algn="ctr"/>
            <a:r>
              <a:rPr lang="ru-RU" sz="3600" b="1" kern="10">
                <a:solidFill>
                  <a:srgbClr val="4C0000"/>
                </a:solidFill>
                <a:latin typeface="Arial"/>
                <a:cs typeface="Arial"/>
              </a:rPr>
              <a:t>І СТРАТЕГІЧНІ ЗАВДАННЯ КОЛЕКТИВУ</a:t>
            </a:r>
          </a:p>
          <a:p>
            <a:pPr algn="ctr"/>
            <a:r>
              <a:rPr lang="ru-RU" sz="3600" b="1" kern="10">
                <a:solidFill>
                  <a:srgbClr val="4C0000"/>
                </a:solidFill>
                <a:latin typeface="Arial"/>
                <a:cs typeface="Arial"/>
              </a:rPr>
              <a:t>на 2015/2016 н.р.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36"/>
          <p:cNvSpPr>
            <a:spLocks noChangeArrowheads="1"/>
          </p:cNvSpPr>
          <p:nvPr/>
        </p:nvSpPr>
        <p:spPr bwMode="auto">
          <a:xfrm>
            <a:off x="5651500" y="4830763"/>
            <a:ext cx="313531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400"/>
              </a:spcBef>
              <a:buFontTx/>
              <a:buBlip>
                <a:blip r:embed="rId2"/>
              </a:buBlip>
            </a:pPr>
            <a:r>
              <a:rPr lang="uk-UA" altLang="ru-RU" sz="1600">
                <a:solidFill>
                  <a:srgbClr val="420000"/>
                </a:solidFill>
                <a:latin typeface="Arial" charset="0"/>
              </a:rPr>
              <a:t>науково-дослідної частини</a:t>
            </a:r>
          </a:p>
          <a:p>
            <a:pPr eaLnBrk="1" hangingPunct="1">
              <a:spcBef>
                <a:spcPts val="400"/>
              </a:spcBef>
              <a:buFontTx/>
              <a:buBlip>
                <a:blip r:embed="rId2"/>
              </a:buBlip>
            </a:pPr>
            <a:r>
              <a:rPr lang="uk-UA" altLang="ru-RU" sz="1600">
                <a:solidFill>
                  <a:srgbClr val="420000"/>
                </a:solidFill>
                <a:latin typeface="Arial" charset="0"/>
              </a:rPr>
              <a:t>деканату з виробничої практики </a:t>
            </a:r>
          </a:p>
          <a:p>
            <a:pPr eaLnBrk="1" hangingPunct="1">
              <a:spcBef>
                <a:spcPts val="400"/>
              </a:spcBef>
              <a:buFontTx/>
              <a:buBlip>
                <a:blip r:embed="rId2"/>
              </a:buBlip>
            </a:pPr>
            <a:endParaRPr lang="ru-RU" altLang="ru-RU" sz="1600">
              <a:solidFill>
                <a:srgbClr val="420000"/>
              </a:solidFill>
              <a:latin typeface="Arial" charset="0"/>
            </a:endParaRPr>
          </a:p>
        </p:txBody>
      </p:sp>
      <p:sp>
        <p:nvSpPr>
          <p:cNvPr id="23555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769F669-70E2-485A-837D-EF1379405F36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0825" y="903288"/>
            <a:ext cx="8424863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НОВІ  СТРУКТУРНІ  ПІДРОЗДІЛИ</a:t>
            </a:r>
          </a:p>
        </p:txBody>
      </p:sp>
      <p:sp>
        <p:nvSpPr>
          <p:cNvPr id="23558" name="Прямоугольник 36"/>
          <p:cNvSpPr>
            <a:spLocks noChangeArrowheads="1"/>
          </p:cNvSpPr>
          <p:nvPr/>
        </p:nvSpPr>
        <p:spPr bwMode="auto">
          <a:xfrm>
            <a:off x="142875" y="1357313"/>
            <a:ext cx="87868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Blip>
                <a:blip r:embed="rId2"/>
              </a:buBlip>
            </a:pP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НДІ експериментальної та  клінічної  медицини  (з лабораторно-діагностичним центром) (директор – проф. </a:t>
            </a:r>
            <a:r>
              <a:rPr lang="uk-UA" altLang="ru-RU" sz="1600" b="1" dirty="0">
                <a:solidFill>
                  <a:srgbClr val="420000"/>
                </a:solidFill>
                <a:latin typeface="Arial" charset="0"/>
              </a:rPr>
              <a:t>НАТРУС Л.В.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ts val="300"/>
              </a:spcBef>
              <a:buFontTx/>
              <a:buBlip>
                <a:blip r:embed="rId2"/>
              </a:buBlip>
            </a:pP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Інститут післядипломної освіти (директор – доц. </a:t>
            </a:r>
            <a:r>
              <a:rPr lang="uk-UA" altLang="ru-RU" sz="1600" b="1" dirty="0">
                <a:solidFill>
                  <a:srgbClr val="420000"/>
                </a:solidFill>
                <a:latin typeface="Arial" charset="0"/>
              </a:rPr>
              <a:t>КУЧИН Ю.Л.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ts val="300"/>
              </a:spcBef>
              <a:buFontTx/>
              <a:buBlip>
                <a:blip r:embed="rId2"/>
              </a:buBlip>
            </a:pP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Прес-центр (керівник – </a:t>
            </a:r>
            <a:r>
              <a:rPr lang="uk-UA" altLang="ru-RU" sz="1600" b="1" dirty="0">
                <a:solidFill>
                  <a:srgbClr val="420000"/>
                </a:solidFill>
                <a:latin typeface="Arial" charset="0"/>
              </a:rPr>
              <a:t>КИСЛЯК Н.В.)</a:t>
            </a:r>
            <a:endParaRPr lang="uk-UA" altLang="ru-RU" sz="1600" dirty="0">
              <a:solidFill>
                <a:srgbClr val="420000"/>
              </a:solidFill>
              <a:latin typeface="Arial" charset="0"/>
            </a:endParaRPr>
          </a:p>
          <a:p>
            <a:pPr eaLnBrk="1" hangingPunct="1">
              <a:spcBef>
                <a:spcPts val="300"/>
              </a:spcBef>
              <a:buFontTx/>
              <a:buBlip>
                <a:blip r:embed="rId2"/>
              </a:buBlip>
            </a:pP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Відділ інтелектуальної власності та трансферу технологій НДЧ (</a:t>
            </a:r>
            <a:r>
              <a:rPr lang="ru-RU" altLang="ru-RU" sz="1600" dirty="0" err="1">
                <a:solidFill>
                  <a:srgbClr val="420000"/>
                </a:solidFill>
                <a:latin typeface="Arial" charset="0"/>
              </a:rPr>
              <a:t>завідувач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 – </a:t>
            </a:r>
            <a:br>
              <a:rPr lang="ru-RU" altLang="ru-RU" sz="1600" dirty="0">
                <a:solidFill>
                  <a:srgbClr val="420000"/>
                </a:solidFill>
                <a:latin typeface="Arial" charset="0"/>
              </a:rPr>
            </a:br>
            <a:r>
              <a:rPr lang="en-US" altLang="ru-RU" sz="1600" dirty="0">
                <a:solidFill>
                  <a:srgbClr val="420000"/>
                </a:solidFill>
                <a:latin typeface="Arial" charset="0"/>
              </a:rPr>
              <a:t>Ph.D. </a:t>
            </a:r>
            <a:r>
              <a:rPr lang="ru-RU" altLang="ru-RU" sz="1600" b="1" dirty="0">
                <a:solidFill>
                  <a:srgbClr val="420000"/>
                </a:solidFill>
                <a:latin typeface="Arial" charset="0"/>
              </a:rPr>
              <a:t>ДІНЕЦЬ А.В.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) </a:t>
            </a:r>
            <a:endParaRPr lang="uk-UA" altLang="ru-RU" sz="1600" dirty="0">
              <a:solidFill>
                <a:srgbClr val="420000"/>
              </a:solidFill>
              <a:latin typeface="Arial" charset="0"/>
            </a:endParaRPr>
          </a:p>
          <a:p>
            <a:pPr eaLnBrk="1" hangingPunct="1">
              <a:spcBef>
                <a:spcPts val="300"/>
              </a:spcBef>
              <a:buFontTx/>
              <a:buBlip>
                <a:blip r:embed="rId2"/>
              </a:buBlip>
            </a:pPr>
            <a:r>
              <a:rPr lang="ru-RU" altLang="ru-RU" sz="1600" dirty="0" err="1">
                <a:solidFill>
                  <a:srgbClr val="420000"/>
                </a:solidFill>
                <a:latin typeface="Arial" charset="0"/>
              </a:rPr>
              <a:t>Відділ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 </a:t>
            </a:r>
            <a:r>
              <a:rPr lang="ru-RU" altLang="ru-RU" sz="1600" dirty="0" err="1">
                <a:solidFill>
                  <a:srgbClr val="420000"/>
                </a:solidFill>
                <a:latin typeface="Arial" charset="0"/>
              </a:rPr>
              <a:t>комп'ютерних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 </a:t>
            </a:r>
            <a:r>
              <a:rPr lang="ru-RU" altLang="ru-RU" sz="1600" dirty="0" err="1">
                <a:solidFill>
                  <a:srgbClr val="420000"/>
                </a:solidFill>
                <a:latin typeface="Arial" charset="0"/>
              </a:rPr>
              <a:t>технологій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 </a:t>
            </a:r>
            <a:r>
              <a:rPr lang="ru-RU" altLang="ru-RU" sz="1600" dirty="0" err="1">
                <a:solidFill>
                  <a:srgbClr val="420000"/>
                </a:solidFill>
                <a:latin typeface="Arial" charset="0"/>
              </a:rPr>
              <a:t>навчання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 та </a:t>
            </a:r>
            <a:r>
              <a:rPr lang="ru-RU" altLang="ru-RU" sz="1600" dirty="0" err="1">
                <a:solidFill>
                  <a:srgbClr val="420000"/>
                </a:solidFill>
                <a:latin typeface="Arial" charset="0"/>
              </a:rPr>
              <a:t>дистанційної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 </a:t>
            </a:r>
            <a:r>
              <a:rPr lang="ru-RU" altLang="ru-RU" sz="1600" dirty="0" err="1">
                <a:solidFill>
                  <a:srgbClr val="420000"/>
                </a:solidFill>
                <a:latin typeface="Arial" charset="0"/>
              </a:rPr>
              <a:t>освіти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 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(</a:t>
            </a:r>
            <a:r>
              <a:rPr lang="ru-RU" altLang="ru-RU" sz="1600" dirty="0" err="1">
                <a:solidFill>
                  <a:srgbClr val="420000"/>
                </a:solidFill>
                <a:latin typeface="Arial" charset="0"/>
              </a:rPr>
              <a:t>завідувач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 – </a:t>
            </a:r>
            <a:r>
              <a:rPr lang="ru-RU" altLang="ru-RU" sz="1600" b="1" dirty="0">
                <a:solidFill>
                  <a:srgbClr val="420000"/>
                </a:solidFill>
                <a:latin typeface="Arial" charset="0"/>
              </a:rPr>
              <a:t>ЯНОВСЬКИЙ І.С.)</a:t>
            </a:r>
          </a:p>
          <a:p>
            <a:pPr eaLnBrk="1" hangingPunct="1">
              <a:spcBef>
                <a:spcPts val="300"/>
              </a:spcBef>
              <a:buFontTx/>
              <a:buBlip>
                <a:blip r:embed="rId2"/>
              </a:buBlip>
            </a:pP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Відділ державних </a:t>
            </a:r>
            <a:r>
              <a:rPr lang="uk-UA" altLang="ru-RU" sz="1600" dirty="0" err="1">
                <a:solidFill>
                  <a:srgbClr val="420000"/>
                </a:solidFill>
                <a:latin typeface="Arial" charset="0"/>
              </a:rPr>
              <a:t>закупівель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 (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голова – </a:t>
            </a:r>
            <a:r>
              <a:rPr lang="ru-RU" altLang="ru-RU" sz="1600" b="1" dirty="0">
                <a:solidFill>
                  <a:srgbClr val="420000"/>
                </a:solidFill>
                <a:latin typeface="Arial" charset="0"/>
              </a:rPr>
              <a:t>ДУСЬ В.В.</a:t>
            </a:r>
            <a:r>
              <a:rPr lang="ru-RU" altLang="ru-RU" sz="1600" dirty="0">
                <a:solidFill>
                  <a:srgbClr val="420000"/>
                </a:solidFill>
                <a:latin typeface="Arial" charset="0"/>
              </a:rPr>
              <a:t>)</a:t>
            </a:r>
            <a:endParaRPr lang="uk-UA" altLang="ru-RU" sz="1600" dirty="0">
              <a:solidFill>
                <a:srgbClr val="420000"/>
              </a:solidFill>
              <a:latin typeface="Arial" charset="0"/>
            </a:endParaRPr>
          </a:p>
          <a:p>
            <a:pPr eaLnBrk="1" hangingPunct="1">
              <a:spcBef>
                <a:spcPts val="300"/>
              </a:spcBef>
              <a:buFontTx/>
              <a:buBlip>
                <a:blip r:embed="rId2"/>
              </a:buBlip>
            </a:pP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Відділ </a:t>
            </a:r>
            <a:r>
              <a:rPr lang="uk-UA" altLang="ru-RU" sz="1600" dirty="0" smtClean="0">
                <a:solidFill>
                  <a:srgbClr val="420000"/>
                </a:solidFill>
                <a:latin typeface="Arial" charset="0"/>
              </a:rPr>
              <a:t>лікувально-діагностичної 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допомоги (</a:t>
            </a:r>
            <a:r>
              <a:rPr lang="ru-RU" altLang="ru-RU" sz="1600" dirty="0" err="1" smtClean="0">
                <a:solidFill>
                  <a:srgbClr val="420000"/>
                </a:solidFill>
                <a:latin typeface="Arial" charset="0"/>
              </a:rPr>
              <a:t>нача</a:t>
            </a:r>
            <a:r>
              <a:rPr lang="uk-UA" altLang="ru-RU" sz="1600" dirty="0" err="1" smtClean="0">
                <a:solidFill>
                  <a:srgbClr val="420000"/>
                </a:solidFill>
                <a:latin typeface="Arial" charset="0"/>
              </a:rPr>
              <a:t>льник</a:t>
            </a:r>
            <a:r>
              <a:rPr lang="uk-UA" altLang="ru-RU" sz="1600" dirty="0" smtClean="0">
                <a:solidFill>
                  <a:srgbClr val="420000"/>
                </a:solidFill>
                <a:latin typeface="Arial" charset="0"/>
              </a:rPr>
              <a:t> </a:t>
            </a:r>
            <a:r>
              <a:rPr lang="ru-RU" altLang="ru-RU" sz="1600" dirty="0" smtClean="0">
                <a:solidFill>
                  <a:srgbClr val="420000"/>
                </a:solidFill>
                <a:latin typeface="Arial" charset="0"/>
              </a:rPr>
              <a:t>–  доц. </a:t>
            </a:r>
            <a:r>
              <a:rPr lang="ru-RU" altLang="ru-RU" sz="1600" b="1" dirty="0" smtClean="0">
                <a:solidFill>
                  <a:srgbClr val="420000"/>
                </a:solidFill>
                <a:latin typeface="Arial" charset="0"/>
              </a:rPr>
              <a:t>ДІДКОВСЬКИЙ В.</a:t>
            </a:r>
            <a:r>
              <a:rPr lang="ru-RU" altLang="ru-RU" sz="1600" b="1" dirty="0">
                <a:solidFill>
                  <a:srgbClr val="420000"/>
                </a:solidFill>
                <a:latin typeface="Arial" charset="0"/>
              </a:rPr>
              <a:t>Л</a:t>
            </a:r>
            <a:r>
              <a:rPr lang="ru-RU" altLang="ru-RU" sz="1600" b="1" dirty="0" smtClean="0">
                <a:solidFill>
                  <a:srgbClr val="420000"/>
                </a:solidFill>
                <a:latin typeface="Arial" charset="0"/>
              </a:rPr>
              <a:t>.</a:t>
            </a:r>
            <a:r>
              <a:rPr lang="ru-RU" altLang="ru-RU" sz="1600" dirty="0" smtClean="0">
                <a:solidFill>
                  <a:srgbClr val="420000"/>
                </a:solidFill>
                <a:latin typeface="Arial" charset="0"/>
              </a:rPr>
              <a:t>)</a:t>
            </a:r>
            <a:endParaRPr lang="uk-UA" altLang="ru-RU" sz="1600" dirty="0">
              <a:solidFill>
                <a:srgbClr val="420000"/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187825"/>
            <a:ext cx="8893175" cy="536575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РОЗБУДОВА УНІВЕРСИТЕТУ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25" y="4252913"/>
            <a:ext cx="84248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РЕОРГАНІЗАЦІЯ  СТРУКТУРНИХ  ПІДРОЗДІЛІВ</a:t>
            </a:r>
          </a:p>
        </p:txBody>
      </p:sp>
      <p:sp>
        <p:nvSpPr>
          <p:cNvPr id="23562" name="Прямоугольник 36"/>
          <p:cNvSpPr>
            <a:spLocks noChangeArrowheads="1"/>
          </p:cNvSpPr>
          <p:nvPr/>
        </p:nvSpPr>
        <p:spPr bwMode="auto">
          <a:xfrm>
            <a:off x="142875" y="4724400"/>
            <a:ext cx="5797550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712788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712788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712788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712788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712788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2788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2788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2788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2788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400"/>
              </a:spcBef>
              <a:buFontTx/>
              <a:buBlip>
                <a:blip r:embed="rId2"/>
              </a:buBlip>
            </a:pP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загальної медичної психології та педагогіки – </a:t>
            </a:r>
            <a:r>
              <a:rPr lang="uk-UA" altLang="ru-RU" sz="1600" dirty="0" smtClean="0">
                <a:solidFill>
                  <a:srgbClr val="420000"/>
                </a:solidFill>
                <a:latin typeface="Arial" charset="0"/>
              </a:rPr>
              <a:t/>
            </a:r>
            <a:br>
              <a:rPr lang="uk-UA" altLang="ru-RU" sz="1600" dirty="0" smtClean="0">
                <a:solidFill>
                  <a:srgbClr val="420000"/>
                </a:solidFill>
                <a:latin typeface="Arial" charset="0"/>
              </a:rPr>
            </a:br>
            <a:r>
              <a:rPr lang="uk-UA" altLang="ru-RU" sz="1600" b="1" dirty="0" smtClean="0">
                <a:solidFill>
                  <a:srgbClr val="420000"/>
                </a:solidFill>
                <a:latin typeface="Arial" charset="0"/>
              </a:rPr>
              <a:t>на </a:t>
            </a:r>
            <a:r>
              <a:rPr lang="uk-UA" altLang="ru-RU" sz="1600" b="1" dirty="0">
                <a:solidFill>
                  <a:srgbClr val="420000"/>
                </a:solidFill>
                <a:latin typeface="Arial" charset="0"/>
              </a:rPr>
              <a:t>3 кафедри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 (з 01.09.2015 р.)</a:t>
            </a:r>
          </a:p>
          <a:p>
            <a:pPr eaLnBrk="1" hangingPunct="1">
              <a:spcBef>
                <a:spcPts val="400"/>
              </a:spcBef>
              <a:buFontTx/>
              <a:buBlip>
                <a:blip r:embed="rId2"/>
              </a:buBlip>
            </a:pP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судової медицини – </a:t>
            </a:r>
            <a:r>
              <a:rPr lang="uk-UA" altLang="ru-RU" sz="1600" b="1" dirty="0">
                <a:solidFill>
                  <a:srgbClr val="420000"/>
                </a:solidFill>
                <a:latin typeface="Arial" charset="0"/>
              </a:rPr>
              <a:t>приєднує курс 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медичного та фармацевтичного права</a:t>
            </a:r>
          </a:p>
          <a:p>
            <a:pPr eaLnBrk="1" hangingPunct="1">
              <a:spcBef>
                <a:spcPts val="400"/>
              </a:spcBef>
              <a:buFontTx/>
              <a:buBlip>
                <a:blip r:embed="rId2"/>
              </a:buBlip>
            </a:pP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патологічної анатомії – </a:t>
            </a:r>
            <a:r>
              <a:rPr lang="uk-UA" altLang="ru-RU" sz="1600" b="1" dirty="0">
                <a:solidFill>
                  <a:srgbClr val="420000"/>
                </a:solidFill>
                <a:latin typeface="Arial" charset="0"/>
              </a:rPr>
              <a:t>на 2 кафедри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 (з 01.11.2015 р</a:t>
            </a:r>
            <a:r>
              <a:rPr lang="uk-UA" altLang="ru-RU" sz="1600" dirty="0" smtClean="0">
                <a:solidFill>
                  <a:srgbClr val="420000"/>
                </a:solidFill>
                <a:latin typeface="Arial" charset="0"/>
              </a:rPr>
              <a:t>.)</a:t>
            </a:r>
            <a:endParaRPr lang="uk-UA" altLang="ru-RU" sz="1600" dirty="0">
              <a:solidFill>
                <a:srgbClr val="420000"/>
              </a:solidFill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153150"/>
            <a:ext cx="8893175" cy="536575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0825" y="6130925"/>
            <a:ext cx="84248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ВВЕДЕННЯ В НАВЧАЛЬНИЙ ПЛАН КВАЛІФІКАЦІЇ «ЛІКАР-ПСИХОЛОГ» </a:t>
            </a:r>
            <a:b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 СПЕЦІАЛЬНІСТЮ «МЕДИЧНА ПСИХОЛОГІЯ» (наказ НМУ </a:t>
            </a:r>
            <a:r>
              <a:rPr lang="ru-RU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від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15.06.2015 №439)</a:t>
            </a:r>
            <a:endParaRPr lang="uk-UA" altLang="ru-RU" sz="1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ED68CB9-10F8-4454-9CD3-3D8602D6C7D5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57250"/>
            <a:ext cx="8893175" cy="536575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580" name="Прямоугольник 36"/>
          <p:cNvSpPr>
            <a:spLocks noChangeArrowheads="1"/>
          </p:cNvSpPr>
          <p:nvPr/>
        </p:nvSpPr>
        <p:spPr bwMode="auto">
          <a:xfrm>
            <a:off x="142875" y="1500188"/>
            <a:ext cx="8424863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712788" algn="l"/>
                <a:tab pos="4037013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712788" algn="l"/>
                <a:tab pos="4037013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712788" algn="l"/>
                <a:tab pos="4037013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712788" algn="l"/>
                <a:tab pos="4037013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712788" algn="l"/>
                <a:tab pos="4037013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2788" algn="l"/>
                <a:tab pos="4037013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2788" algn="l"/>
                <a:tab pos="4037013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2788" algn="l"/>
                <a:tab pos="4037013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2788" algn="l"/>
                <a:tab pos="4037013" algn="l"/>
                <a:tab pos="49371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проректори 	–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  <a:cs typeface="Times New Roman" pitchFamily="18" charset="0"/>
              </a:rPr>
              <a:t>5   </a:t>
            </a:r>
            <a:r>
              <a:rPr lang="uk-UA" altLang="ru-RU" sz="2000" dirty="0">
                <a:solidFill>
                  <a:srgbClr val="420000"/>
                </a:solidFill>
                <a:latin typeface="Arial" charset="0"/>
                <a:cs typeface="Times New Roman" pitchFamily="18" charset="0"/>
              </a:rPr>
              <a:t>(з 7-ми</a:t>
            </a:r>
            <a:r>
              <a:rPr lang="uk-UA" altLang="ru-RU" sz="2000" dirty="0" smtClean="0">
                <a:solidFill>
                  <a:srgbClr val="420000"/>
                </a:solidFill>
                <a:latin typeface="Arial" charset="0"/>
                <a:cs typeface="Times New Roman" pitchFamily="18" charset="0"/>
              </a:rPr>
              <a:t>) 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 smtClean="0">
                <a:solidFill>
                  <a:srgbClr val="420000"/>
                </a:solidFill>
                <a:latin typeface="Arial" charset="0"/>
                <a:cs typeface="Times New Roman" pitchFamily="18" charset="0"/>
              </a:rPr>
              <a:t>декани</a:t>
            </a:r>
            <a:r>
              <a:rPr lang="uk-UA" altLang="ru-RU" sz="2000" dirty="0">
                <a:solidFill>
                  <a:srgbClr val="420000"/>
                </a:solidFill>
                <a:latin typeface="Arial" charset="0"/>
                <a:cs typeface="Times New Roman" pitchFamily="18" charset="0"/>
              </a:rPr>
              <a:t>	</a:t>
            </a: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–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 7   </a:t>
            </a:r>
            <a:r>
              <a:rPr lang="uk-UA" altLang="ru-RU" sz="2000" dirty="0">
                <a:solidFill>
                  <a:srgbClr val="420000"/>
                </a:solidFill>
                <a:latin typeface="Arial" charset="0"/>
                <a:cs typeface="Times New Roman" pitchFamily="18" charset="0"/>
              </a:rPr>
              <a:t>(з 10-ти) </a:t>
            </a:r>
            <a:endParaRPr lang="uk-UA" altLang="ru-RU" sz="2000" dirty="0" smtClean="0">
              <a:solidFill>
                <a:srgbClr val="420000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 smtClean="0">
                <a:solidFill>
                  <a:srgbClr val="420000"/>
                </a:solidFill>
                <a:latin typeface="Arial" charset="0"/>
              </a:rPr>
              <a:t>директори </a:t>
            </a: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інститутів	–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 3   </a:t>
            </a:r>
            <a:r>
              <a:rPr lang="uk-UA" altLang="ru-RU" sz="2000" dirty="0">
                <a:solidFill>
                  <a:srgbClr val="420000"/>
                </a:solidFill>
                <a:latin typeface="Arial" charset="0"/>
                <a:cs typeface="Times New Roman" pitchFamily="18" charset="0"/>
              </a:rPr>
              <a:t>(з 3-х) 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 smtClean="0">
                <a:solidFill>
                  <a:srgbClr val="420000"/>
                </a:solidFill>
                <a:latin typeface="Arial" charset="0"/>
              </a:rPr>
              <a:t>завідувачі </a:t>
            </a: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кафедр	–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26  </a:t>
            </a:r>
            <a:r>
              <a:rPr lang="uk-UA" altLang="ru-RU" sz="2000" dirty="0">
                <a:solidFill>
                  <a:srgbClr val="420000"/>
                </a:solidFill>
                <a:latin typeface="Arial" charset="0"/>
                <a:cs typeface="Times New Roman" pitchFamily="18" charset="0"/>
              </a:rPr>
              <a:t>(з 87-х)</a:t>
            </a:r>
            <a:endParaRPr lang="uk-UA" altLang="ru-RU" sz="2000" b="1" dirty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головний бухгалтер	– 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1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начальник юридичного відділу	– 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1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начальник ПФВ 	– 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1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начальник відділу аспірантури та докторантури –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1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начальник відділу державних </a:t>
            </a:r>
            <a:r>
              <a:rPr lang="uk-UA" altLang="ru-RU" sz="2000" dirty="0" err="1">
                <a:solidFill>
                  <a:srgbClr val="420000"/>
                </a:solidFill>
                <a:latin typeface="Arial" charset="0"/>
              </a:rPr>
              <a:t>закупівель</a:t>
            </a: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 –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1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начальник науково-дослідної частини –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1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завідувач відділу інтелектуальної власності та трансферу технологій Науково-дослідної частини –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1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000" dirty="0">
                <a:solidFill>
                  <a:srgbClr val="420000"/>
                </a:solidFill>
                <a:latin typeface="Arial" charset="0"/>
              </a:rPr>
              <a:t>завідувач лабораторії імунології та молекулярної біології – </a:t>
            </a:r>
            <a:r>
              <a:rPr lang="uk-UA" altLang="ru-RU" sz="2000" b="1" dirty="0">
                <a:solidFill>
                  <a:srgbClr val="CC0000"/>
                </a:solidFill>
                <a:latin typeface="Arial" charset="0"/>
              </a:rPr>
              <a:t>1</a:t>
            </a: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КАДРОВА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25" y="922338"/>
            <a:ext cx="84248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КОНКУРСНЕ ОБРАННЯ ТА НОВІ </a:t>
            </a: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ПРИЗНАЧЕННЯ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7F253BB-8A12-47EA-8B8F-7732076E46A2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857250"/>
            <a:ext cx="8893175" cy="700088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КАДРОВА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25" y="836613"/>
            <a:ext cx="84248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ВІДБУЛОСЯ </a:t>
            </a:r>
            <a:r>
              <a:rPr lang="uk-UA" altLang="ru-RU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КОНКУРСНЕ </a:t>
            </a: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ОБРАННЯ  НА  ЗАМІЩЕННЯ  ВАКАНТНИХ  ПОСАД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933575" y="1928813"/>
          <a:ext cx="4870450" cy="4121151"/>
        </p:xfrm>
        <a:graphic>
          <a:graphicData uri="http://schemas.openxmlformats.org/drawingml/2006/table">
            <a:tbl>
              <a:tblPr/>
              <a:tblGrid>
                <a:gridCol w="2926402"/>
                <a:gridCol w="1944048"/>
              </a:tblGrid>
              <a:tr h="371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Проректори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Декани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Директори Інститутів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Директор коледжу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Завідувачі кафедр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Професори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Доценти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143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Старші викладачі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Асистенти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130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1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Викладачі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  <a:endParaRPr lang="ru-RU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1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ВСЬОГО</a:t>
                      </a:r>
                      <a:endParaRPr lang="ru-RU" sz="2000" b="1" kern="1200" dirty="0" smtClean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360</a:t>
                      </a:r>
                      <a:endParaRPr lang="ru-RU" sz="2000" b="1" kern="1200" dirty="0" smtClean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7305" marR="6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" name="Прямоугольник 80"/>
          <p:cNvSpPr/>
          <p:nvPr/>
        </p:nvSpPr>
        <p:spPr>
          <a:xfrm>
            <a:off x="4162425" y="2516188"/>
            <a:ext cx="1366838" cy="3786187"/>
          </a:xfrm>
          <a:prstGeom prst="rect">
            <a:avLst/>
          </a:prstGeom>
          <a:solidFill>
            <a:srgbClr val="EEEEE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0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794B09-5794-4C9C-9A77-EC8B10053407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825" y="903288"/>
            <a:ext cx="8424863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СТВОРЕННЯ  ІНСТИТУТУ  ПІСЛЯДИПЛОМНОЇ  ОСВІТИ</a:t>
            </a: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РОЗБУДОВА УНІВЕРСИТЕТУ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42" name="Picture 2" descr="I:\Грузєва\КТК\Year_2014-2015\Першоджерела\Наказ про реорганізацію.jpg"/>
          <p:cNvPicPr>
            <a:picLocks noChangeAspect="1" noChangeArrowheads="1"/>
          </p:cNvPicPr>
          <p:nvPr/>
        </p:nvPicPr>
        <p:blipFill>
          <a:blip r:embed="rId2" cstate="print"/>
          <a:srcRect l="4994"/>
          <a:stretch>
            <a:fillRect/>
          </a:stretch>
        </p:blipFill>
        <p:spPr bwMode="auto">
          <a:xfrm>
            <a:off x="142875" y="1700213"/>
            <a:ext cx="2563813" cy="3716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9" name="Прямоугольник 78"/>
          <p:cNvSpPr/>
          <p:nvPr/>
        </p:nvSpPr>
        <p:spPr>
          <a:xfrm>
            <a:off x="158750" y="1519238"/>
            <a:ext cx="214313" cy="21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09" name="TextBox 79"/>
          <p:cNvSpPr txBox="1">
            <a:spLocks noChangeArrowheads="1"/>
          </p:cNvSpPr>
          <p:nvPr/>
        </p:nvSpPr>
        <p:spPr bwMode="auto">
          <a:xfrm>
            <a:off x="3643313" y="1571625"/>
            <a:ext cx="471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800000"/>
                </a:solidFill>
                <a:latin typeface="Arial" charset="0"/>
              </a:rPr>
              <a:t>СТРУКТУРА</a:t>
            </a:r>
          </a:p>
          <a:p>
            <a:pPr algn="ctr" eaLnBrk="1" hangingPunct="1"/>
            <a:r>
              <a:rPr lang="uk-UA" altLang="ru-RU" sz="1600" b="1">
                <a:solidFill>
                  <a:srgbClr val="800000"/>
                </a:solidFill>
                <a:latin typeface="Arial" charset="0"/>
              </a:rPr>
              <a:t>ІНСТИТУТУ ПІСЛЯДИПЛОМНОЇ ОСВІТИ НМУ</a:t>
            </a:r>
            <a:endParaRPr lang="ru-RU" altLang="ru-RU" sz="16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5610" name="TextBox 82"/>
          <p:cNvSpPr txBox="1">
            <a:spLocks noChangeArrowheads="1"/>
          </p:cNvSpPr>
          <p:nvPr/>
        </p:nvSpPr>
        <p:spPr bwMode="auto">
          <a:xfrm>
            <a:off x="4237038" y="5713413"/>
            <a:ext cx="1214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>
                <a:solidFill>
                  <a:srgbClr val="C00000"/>
                </a:solidFill>
                <a:latin typeface="Arial" charset="0"/>
              </a:rPr>
              <a:t>+ 5 НОВИХ       </a:t>
            </a:r>
            <a:br>
              <a:rPr lang="uk-UA" altLang="ru-RU" sz="1200">
                <a:solidFill>
                  <a:srgbClr val="C00000"/>
                </a:solidFill>
                <a:latin typeface="Arial" charset="0"/>
              </a:rPr>
            </a:br>
            <a:r>
              <a:rPr lang="uk-UA" altLang="ru-RU" sz="1200">
                <a:solidFill>
                  <a:srgbClr val="C00000"/>
                </a:solidFill>
                <a:latin typeface="Arial" charset="0"/>
              </a:rPr>
              <a:t>      КАФЕДР</a:t>
            </a:r>
            <a:endParaRPr lang="ru-RU" altLang="ru-RU" sz="120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25611" name="Группа 45"/>
          <p:cNvGrpSpPr>
            <a:grpSpLocks/>
          </p:cNvGrpSpPr>
          <p:nvPr/>
        </p:nvGrpSpPr>
        <p:grpSpPr bwMode="auto">
          <a:xfrm>
            <a:off x="2771775" y="2189163"/>
            <a:ext cx="6102350" cy="3471862"/>
            <a:chOff x="0" y="500906"/>
            <a:chExt cx="9090025" cy="4907707"/>
          </a:xfrm>
        </p:grpSpPr>
        <p:sp>
          <p:nvSpPr>
            <p:cNvPr id="47" name="AutoShape 31"/>
            <p:cNvSpPr>
              <a:spLocks noChangeArrowheads="1"/>
            </p:cNvSpPr>
            <p:nvPr/>
          </p:nvSpPr>
          <p:spPr bwMode="auto">
            <a:xfrm>
              <a:off x="4710544" y="1270610"/>
              <a:ext cx="1766455" cy="5610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ДИРЕКТОР</a:t>
              </a:r>
              <a:endParaRPr lang="uk-UA" altLang="ru-RU" sz="100">
                <a:solidFill>
                  <a:srgbClr val="652001"/>
                </a:solidFill>
                <a:latin typeface="Arial" charset="0"/>
              </a:endParaRPr>
            </a:p>
            <a:p>
              <a:pPr algn="ctr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(доц. КУЧИН Ю.Л.)</a:t>
              </a:r>
              <a:endParaRPr lang="uk-UA" altLang="ru-RU" sz="10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25613" name="AutoShape 30"/>
            <p:cNvSpPr>
              <a:spLocks noChangeArrowheads="1"/>
            </p:cNvSpPr>
            <p:nvPr/>
          </p:nvSpPr>
          <p:spPr bwMode="auto">
            <a:xfrm>
              <a:off x="4711700" y="1968500"/>
              <a:ext cx="1765300" cy="49371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ЗАСТУПНИК</a:t>
              </a:r>
              <a:endParaRPr lang="uk-UA" altLang="ru-RU" sz="200">
                <a:solidFill>
                  <a:srgbClr val="652001"/>
                </a:solidFill>
                <a:latin typeface="Arial" charset="0"/>
              </a:endParaRPr>
            </a:p>
            <a:p>
              <a:pPr algn="ctr"/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ДИРЕКТОРА </a:t>
              </a:r>
              <a:endParaRPr lang="uk-UA" altLang="ru-RU" sz="11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25614" name="AutoShape 29"/>
            <p:cNvSpPr>
              <a:spLocks noChangeArrowheads="1"/>
            </p:cNvSpPr>
            <p:nvPr/>
          </p:nvSpPr>
          <p:spPr bwMode="auto">
            <a:xfrm>
              <a:off x="88900" y="1063625"/>
              <a:ext cx="1889125" cy="65881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uk-UA" altLang="ru-RU" sz="900">
                <a:solidFill>
                  <a:srgbClr val="652001"/>
                </a:solidFill>
                <a:latin typeface="Arial" charset="0"/>
              </a:endParaRPr>
            </a:p>
            <a:p>
              <a:pPr algn="ctr" eaLnBrk="1" hangingPunct="1"/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СТОМАТОЛОГІЇ</a:t>
              </a:r>
              <a:endParaRPr lang="uk-UA" altLang="ru-RU" sz="11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50" name="AutoShape 28"/>
            <p:cNvSpPr>
              <a:spLocks noChangeArrowheads="1"/>
            </p:cNvSpPr>
            <p:nvPr/>
          </p:nvSpPr>
          <p:spPr bwMode="auto">
            <a:xfrm>
              <a:off x="2132987" y="1041718"/>
              <a:ext cx="1889421" cy="8145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ПЕДАГОГІКИ </a:t>
              </a:r>
              <a:br>
                <a:rPr lang="uk-UA" altLang="ru-RU" sz="800">
                  <a:solidFill>
                    <a:srgbClr val="652001"/>
                  </a:solidFill>
                  <a:latin typeface="Arial" charset="0"/>
                </a:rPr>
              </a:br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ТА ПСИХОЛОГІЇ </a:t>
              </a:r>
              <a:br>
                <a:rPr lang="uk-UA" altLang="ru-RU" sz="800">
                  <a:solidFill>
                    <a:srgbClr val="652001"/>
                  </a:solidFill>
                  <a:latin typeface="Arial" charset="0"/>
                </a:rPr>
              </a:br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(</a:t>
              </a:r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к.м.н. </a:t>
              </a:r>
              <a:br>
                <a:rPr lang="uk-UA" altLang="ru-RU" sz="900">
                  <a:solidFill>
                    <a:srgbClr val="652001"/>
                  </a:solidFill>
                  <a:latin typeface="Arial" charset="0"/>
                </a:rPr>
              </a:br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МАКАРЕНКО Н.В.)</a:t>
              </a:r>
              <a:endParaRPr lang="uk-UA" altLang="ru-RU" sz="100">
                <a:solidFill>
                  <a:srgbClr val="652001"/>
                </a:solidFill>
                <a:latin typeface="Arial" charset="0"/>
              </a:endParaRPr>
            </a:p>
            <a:p>
              <a:endParaRPr lang="uk-UA" altLang="ru-RU" sz="10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51" name="AutoShape 27"/>
            <p:cNvSpPr>
              <a:spLocks noChangeArrowheads="1"/>
            </p:cNvSpPr>
            <p:nvPr/>
          </p:nvSpPr>
          <p:spPr bwMode="auto">
            <a:xfrm>
              <a:off x="2132987" y="1937089"/>
              <a:ext cx="1889421" cy="8145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АКУШЕРСТВА </a:t>
              </a:r>
              <a:br>
                <a:rPr lang="uk-UA" altLang="ru-RU" sz="800">
                  <a:solidFill>
                    <a:srgbClr val="652001"/>
                  </a:solidFill>
                  <a:latin typeface="Arial" charset="0"/>
                </a:rPr>
              </a:br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ТА ГІНЕКОЛОГІЇ </a:t>
              </a:r>
              <a:br>
                <a:rPr lang="uk-UA" altLang="ru-RU" sz="800">
                  <a:solidFill>
                    <a:srgbClr val="652001"/>
                  </a:solidFill>
                  <a:latin typeface="Arial" charset="0"/>
                </a:rPr>
              </a:br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(</a:t>
              </a:r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доц. </a:t>
              </a:r>
              <a:br>
                <a:rPr lang="uk-UA" altLang="ru-RU" sz="900">
                  <a:solidFill>
                    <a:srgbClr val="652001"/>
                  </a:solidFill>
                  <a:latin typeface="Arial" charset="0"/>
                </a:rPr>
              </a:br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ФІЛОНЕНКО М.М.)</a:t>
              </a:r>
              <a:endParaRPr lang="uk-UA" altLang="ru-RU" sz="100">
                <a:solidFill>
                  <a:srgbClr val="652001"/>
                </a:solidFill>
                <a:latin typeface="Arial" charset="0"/>
              </a:endParaRPr>
            </a:p>
            <a:p>
              <a:endParaRPr lang="uk-UA" altLang="ru-RU" sz="10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52" name="AutoShape 26"/>
            <p:cNvSpPr>
              <a:spLocks noChangeArrowheads="1"/>
            </p:cNvSpPr>
            <p:nvPr/>
          </p:nvSpPr>
          <p:spPr bwMode="auto">
            <a:xfrm>
              <a:off x="2132987" y="2832459"/>
              <a:ext cx="1889421" cy="85722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ХІРУРГІЇ, АНЕСТЕЗІОЛОГІЇ ТА ІНТЕНСИВНОЇ ТЕРАПІЇ (проф. </a:t>
              </a:r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СКИБА В.В.)</a:t>
              </a:r>
              <a:endParaRPr lang="uk-UA" altLang="ru-RU" sz="10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53" name="AutoShape 25"/>
            <p:cNvSpPr>
              <a:spLocks noChangeArrowheads="1"/>
            </p:cNvSpPr>
            <p:nvPr/>
          </p:nvSpPr>
          <p:spPr bwMode="auto">
            <a:xfrm>
              <a:off x="2132987" y="3795152"/>
              <a:ext cx="1889421" cy="8841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ТЕРАПІЇ, ІНФЕКЦІЙНИХ ХВОРОБ ТА ДЕРМАТОВЕНЕРОЛОГІЇ</a:t>
              </a:r>
              <a:endParaRPr lang="uk-UA" altLang="ru-RU" sz="100">
                <a:solidFill>
                  <a:srgbClr val="652001"/>
                </a:solidFill>
                <a:latin typeface="Arial" charset="0"/>
              </a:endParaRPr>
            </a:p>
            <a:p>
              <a:pPr algn="ctr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(проф. </a:t>
              </a:r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ГУБСЬКА О.Ю.)</a:t>
              </a:r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 </a:t>
              </a:r>
              <a:endParaRPr lang="uk-UA" altLang="ru-RU" sz="10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25619" name="AutoShape 24"/>
            <p:cNvSpPr>
              <a:spLocks noChangeArrowheads="1"/>
            </p:cNvSpPr>
            <p:nvPr/>
          </p:nvSpPr>
          <p:spPr bwMode="auto">
            <a:xfrm>
              <a:off x="88900" y="1804988"/>
              <a:ext cx="1889125" cy="8159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uk-UA" altLang="ru-RU" sz="900">
                <a:solidFill>
                  <a:srgbClr val="652001"/>
                </a:solidFill>
                <a:latin typeface="Arial" charset="0"/>
              </a:endParaRPr>
            </a:p>
            <a:p>
              <a:pPr algn="ctr" eaLnBrk="1" hangingPunct="1"/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МЕНЕДЖМЕНТУ ОХОРОНИ ЗДОРОВ’Я </a:t>
              </a:r>
              <a:endParaRPr lang="uk-UA" altLang="ru-RU" sz="11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25620" name="AutoShape 23"/>
            <p:cNvSpPr>
              <a:spLocks noChangeArrowheads="1"/>
            </p:cNvSpPr>
            <p:nvPr/>
          </p:nvSpPr>
          <p:spPr bwMode="auto">
            <a:xfrm>
              <a:off x="2133600" y="569913"/>
              <a:ext cx="1889125" cy="3079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uk-UA" altLang="ru-RU" sz="200" b="1">
                <a:solidFill>
                  <a:srgbClr val="652001"/>
                </a:solidFill>
                <a:latin typeface="Arial" charset="0"/>
              </a:endParaRPr>
            </a:p>
            <a:p>
              <a:pPr algn="ctr" eaLnBrk="1" hangingPunct="1"/>
              <a:r>
                <a:rPr lang="uk-UA" altLang="ru-RU" sz="900" b="1">
                  <a:solidFill>
                    <a:srgbClr val="652001"/>
                  </a:solidFill>
                  <a:latin typeface="Arial" charset="0"/>
                </a:rPr>
                <a:t>КАФЕДРИ</a:t>
              </a:r>
              <a:endParaRPr lang="uk-UA" altLang="ru-RU" sz="11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25621" name="AutoShape 22"/>
            <p:cNvSpPr>
              <a:spLocks noChangeArrowheads="1"/>
            </p:cNvSpPr>
            <p:nvPr/>
          </p:nvSpPr>
          <p:spPr bwMode="auto">
            <a:xfrm>
              <a:off x="4711700" y="569913"/>
              <a:ext cx="1765300" cy="60642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900" b="1">
                  <a:solidFill>
                    <a:srgbClr val="652001"/>
                  </a:solidFill>
                  <a:latin typeface="Arial" charset="0"/>
                </a:rPr>
                <a:t>АДМІНІСТРАТИВНО-УПРАВЛІНСЬКИЙ ПЕРСОНАЛ</a:t>
              </a:r>
              <a:endParaRPr lang="uk-UA" altLang="ru-RU" sz="11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25622" name="AutoShape 21"/>
            <p:cNvSpPr>
              <a:spLocks noChangeArrowheads="1"/>
            </p:cNvSpPr>
            <p:nvPr/>
          </p:nvSpPr>
          <p:spPr bwMode="auto">
            <a:xfrm>
              <a:off x="7200900" y="577850"/>
              <a:ext cx="1889125" cy="482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900" b="1">
                  <a:solidFill>
                    <a:srgbClr val="652001"/>
                  </a:solidFill>
                  <a:latin typeface="Arial" charset="0"/>
                </a:rPr>
                <a:t>ІНШІ СТРУКТУРНІ ПІДРОЗДІЛИ</a:t>
              </a:r>
              <a:endParaRPr lang="uk-UA" altLang="ru-RU" sz="11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25623" name="AutoShape 20"/>
            <p:cNvSpPr>
              <a:spLocks noChangeArrowheads="1"/>
            </p:cNvSpPr>
            <p:nvPr/>
          </p:nvSpPr>
          <p:spPr bwMode="auto">
            <a:xfrm>
              <a:off x="4711700" y="2589213"/>
              <a:ext cx="1765300" cy="48418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900">
                  <a:solidFill>
                    <a:srgbClr val="652001"/>
                  </a:solidFill>
                  <a:latin typeface="Arial" charset="0"/>
                </a:rPr>
                <a:t>ПРОВІДНІ СПЕЦІАЛІСТИ</a:t>
              </a:r>
              <a:endParaRPr lang="uk-UA" altLang="ru-RU" sz="11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59" name="AutoShape 19"/>
            <p:cNvSpPr>
              <a:spLocks noChangeArrowheads="1"/>
            </p:cNvSpPr>
            <p:nvPr/>
          </p:nvSpPr>
          <p:spPr bwMode="auto">
            <a:xfrm>
              <a:off x="2132987" y="4816187"/>
              <a:ext cx="1889421" cy="59242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uk-UA" altLang="ru-RU" sz="400">
                <a:solidFill>
                  <a:srgbClr val="652001"/>
                </a:solidFill>
                <a:latin typeface="Arial" charset="0"/>
              </a:endParaRPr>
            </a:p>
            <a:p>
              <a:pPr algn="ctr" eaLnBrk="1" hangingPunct="1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ПЕДІАТРІЇ</a:t>
              </a:r>
              <a:endParaRPr lang="uk-UA" altLang="ru-RU" sz="100">
                <a:solidFill>
                  <a:srgbClr val="652001"/>
                </a:solidFill>
                <a:latin typeface="Arial" charset="0"/>
              </a:endParaRPr>
            </a:p>
            <a:p>
              <a:pPr algn="ctr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(проф. МАРУШКО Ю.В.)</a:t>
              </a:r>
              <a:endParaRPr lang="uk-UA" altLang="ru-RU" sz="100">
                <a:solidFill>
                  <a:srgbClr val="652001"/>
                </a:solidFill>
                <a:latin typeface="Arial" charset="0"/>
              </a:endParaRPr>
            </a:p>
            <a:p>
              <a:endParaRPr lang="uk-UA" altLang="ru-RU" sz="1000">
                <a:solidFill>
                  <a:srgbClr val="652001"/>
                </a:solidFill>
                <a:latin typeface="Arial" charset="0"/>
              </a:endParaRPr>
            </a:p>
          </p:txBody>
        </p:sp>
        <p:cxnSp>
          <p:nvCxnSpPr>
            <p:cNvPr id="25625" name="AutoShape 18"/>
            <p:cNvCxnSpPr>
              <a:cxnSpLocks noChangeShapeType="1"/>
            </p:cNvCxnSpPr>
            <p:nvPr/>
          </p:nvCxnSpPr>
          <p:spPr bwMode="auto">
            <a:xfrm flipH="1">
              <a:off x="1066800" y="696913"/>
              <a:ext cx="106680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26" name="AutoShape 17"/>
            <p:cNvCxnSpPr>
              <a:cxnSpLocks noChangeShapeType="1"/>
            </p:cNvCxnSpPr>
            <p:nvPr/>
          </p:nvCxnSpPr>
          <p:spPr bwMode="auto">
            <a:xfrm>
              <a:off x="1066800" y="696913"/>
              <a:ext cx="0" cy="36195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27" name="AutoShape 16"/>
            <p:cNvCxnSpPr>
              <a:cxnSpLocks noChangeShapeType="1"/>
            </p:cNvCxnSpPr>
            <p:nvPr/>
          </p:nvCxnSpPr>
          <p:spPr bwMode="auto">
            <a:xfrm>
              <a:off x="3022600" y="889000"/>
              <a:ext cx="0" cy="17462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28" name="AutoShape 15"/>
            <p:cNvCxnSpPr>
              <a:cxnSpLocks noChangeShapeType="1"/>
            </p:cNvCxnSpPr>
            <p:nvPr/>
          </p:nvCxnSpPr>
          <p:spPr bwMode="auto">
            <a:xfrm>
              <a:off x="4445000" y="1508125"/>
              <a:ext cx="0" cy="372110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29" name="AutoShape 14"/>
            <p:cNvCxnSpPr>
              <a:cxnSpLocks noChangeShapeType="1"/>
            </p:cNvCxnSpPr>
            <p:nvPr/>
          </p:nvCxnSpPr>
          <p:spPr bwMode="auto">
            <a:xfrm>
              <a:off x="4445000" y="1508125"/>
              <a:ext cx="26670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0" name="AutoShape 13"/>
            <p:cNvCxnSpPr>
              <a:cxnSpLocks noChangeShapeType="1"/>
            </p:cNvCxnSpPr>
            <p:nvPr/>
          </p:nvCxnSpPr>
          <p:spPr bwMode="auto">
            <a:xfrm flipH="1">
              <a:off x="4022725" y="5229225"/>
              <a:ext cx="422275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1" name="AutoShape 12"/>
            <p:cNvCxnSpPr>
              <a:cxnSpLocks noChangeShapeType="1"/>
            </p:cNvCxnSpPr>
            <p:nvPr/>
          </p:nvCxnSpPr>
          <p:spPr bwMode="auto">
            <a:xfrm flipH="1">
              <a:off x="4022725" y="4264025"/>
              <a:ext cx="422275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2" name="AutoShape 11"/>
            <p:cNvCxnSpPr>
              <a:cxnSpLocks noChangeShapeType="1"/>
            </p:cNvCxnSpPr>
            <p:nvPr/>
          </p:nvCxnSpPr>
          <p:spPr bwMode="auto">
            <a:xfrm flipH="1">
              <a:off x="4022725" y="3344863"/>
              <a:ext cx="422275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3" name="AutoShape 10"/>
            <p:cNvCxnSpPr>
              <a:cxnSpLocks noChangeShapeType="1"/>
            </p:cNvCxnSpPr>
            <p:nvPr/>
          </p:nvCxnSpPr>
          <p:spPr bwMode="auto">
            <a:xfrm flipH="1">
              <a:off x="4022725" y="2308225"/>
              <a:ext cx="422275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4" name="AutoShape 9"/>
            <p:cNvCxnSpPr>
              <a:cxnSpLocks noChangeShapeType="1"/>
            </p:cNvCxnSpPr>
            <p:nvPr/>
          </p:nvCxnSpPr>
          <p:spPr bwMode="auto">
            <a:xfrm flipH="1">
              <a:off x="4022725" y="1508125"/>
              <a:ext cx="422275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5" name="AutoShape 8"/>
            <p:cNvCxnSpPr>
              <a:cxnSpLocks noChangeShapeType="1"/>
            </p:cNvCxnSpPr>
            <p:nvPr/>
          </p:nvCxnSpPr>
          <p:spPr bwMode="auto">
            <a:xfrm>
              <a:off x="5600700" y="1847850"/>
              <a:ext cx="0" cy="12065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6" name="AutoShape 7"/>
            <p:cNvCxnSpPr>
              <a:cxnSpLocks noChangeShapeType="1"/>
            </p:cNvCxnSpPr>
            <p:nvPr/>
          </p:nvCxnSpPr>
          <p:spPr bwMode="auto">
            <a:xfrm>
              <a:off x="5600700" y="2435225"/>
              <a:ext cx="0" cy="15398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7" name="AutoShape 6"/>
            <p:cNvCxnSpPr>
              <a:cxnSpLocks noChangeShapeType="1"/>
            </p:cNvCxnSpPr>
            <p:nvPr/>
          </p:nvCxnSpPr>
          <p:spPr bwMode="auto">
            <a:xfrm flipH="1">
              <a:off x="6725450" y="1508125"/>
              <a:ext cx="30950" cy="135107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8" name="AutoShape 5"/>
            <p:cNvCxnSpPr>
              <a:cxnSpLocks noChangeShapeType="1"/>
            </p:cNvCxnSpPr>
            <p:nvPr/>
          </p:nvCxnSpPr>
          <p:spPr bwMode="auto">
            <a:xfrm>
              <a:off x="6477000" y="1508125"/>
              <a:ext cx="72390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39" name="AutoShape 4"/>
            <p:cNvCxnSpPr>
              <a:cxnSpLocks noChangeShapeType="1"/>
            </p:cNvCxnSpPr>
            <p:nvPr/>
          </p:nvCxnSpPr>
          <p:spPr bwMode="auto">
            <a:xfrm>
              <a:off x="6740525" y="2859196"/>
              <a:ext cx="44450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40" name="AutoShape 3"/>
            <p:cNvCxnSpPr>
              <a:cxnSpLocks noChangeShapeType="1"/>
            </p:cNvCxnSpPr>
            <p:nvPr/>
          </p:nvCxnSpPr>
          <p:spPr bwMode="auto">
            <a:xfrm>
              <a:off x="8131175" y="1071563"/>
              <a:ext cx="0" cy="11430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AutoShape 2"/>
            <p:cNvSpPr>
              <a:spLocks noChangeArrowheads="1"/>
            </p:cNvSpPr>
            <p:nvPr/>
          </p:nvSpPr>
          <p:spPr bwMode="auto">
            <a:xfrm>
              <a:off x="7184052" y="1216753"/>
              <a:ext cx="1889421" cy="96942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НАВЧАЛЬНО-НАУКОВИЙ ЦЕНТР УКРАЇНСЬКИЙ ТРЕНІНГОВИЙ ЦЕНТР СІМЕЙНОЇ МЕДИЦИНИ</a:t>
              </a:r>
              <a:endParaRPr lang="uk-UA" altLang="ru-RU" sz="10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25642" name="AutoShape 1"/>
            <p:cNvSpPr>
              <a:spLocks noChangeArrowheads="1"/>
            </p:cNvSpPr>
            <p:nvPr/>
          </p:nvSpPr>
          <p:spPr bwMode="auto">
            <a:xfrm>
              <a:off x="7200899" y="2266950"/>
              <a:ext cx="1889126" cy="119811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600" tIns="3600" rIns="3600" bIns="3600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ФАКУЛЬТЕТ ПІДВИЩЕННЯ КВАЛІФІКАЦІЇ ВИКЛАДАЧІВ ВМНЗ </a:t>
              </a:r>
              <a:endParaRPr lang="uk-UA" altLang="ru-RU" sz="200">
                <a:solidFill>
                  <a:srgbClr val="652001"/>
                </a:solidFill>
                <a:latin typeface="Arial" charset="0"/>
              </a:endParaRPr>
            </a:p>
            <a:p>
              <a:pPr algn="ctr"/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(декан – </a:t>
              </a:r>
              <a:br>
                <a:rPr lang="uk-UA" altLang="ru-RU" sz="800">
                  <a:solidFill>
                    <a:srgbClr val="652001"/>
                  </a:solidFill>
                  <a:latin typeface="Arial" charset="0"/>
                </a:rPr>
              </a:br>
              <a:r>
                <a:rPr lang="uk-UA" altLang="ru-RU" sz="800">
                  <a:solidFill>
                    <a:srgbClr val="652001"/>
                  </a:solidFill>
                  <a:latin typeface="Arial" charset="0"/>
                </a:rPr>
                <a:t>доц. ЧЕШУК В.Є.)</a:t>
              </a:r>
              <a:endParaRPr lang="uk-UA" altLang="ru-RU" sz="1100">
                <a:solidFill>
                  <a:srgbClr val="652001"/>
                </a:solidFill>
                <a:latin typeface="Arial" charset="0"/>
              </a:endParaRPr>
            </a:p>
          </p:txBody>
        </p:sp>
        <p:sp>
          <p:nvSpPr>
            <p:cNvPr id="25643" name="Rectangle 48"/>
            <p:cNvSpPr>
              <a:spLocks noChangeArrowheads="1"/>
            </p:cNvSpPr>
            <p:nvPr/>
          </p:nvSpPr>
          <p:spPr bwMode="auto">
            <a:xfrm>
              <a:off x="0" y="500906"/>
              <a:ext cx="275181" cy="369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sz="1100">
                <a:solidFill>
                  <a:srgbClr val="652001"/>
                </a:solidFill>
                <a:latin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0825" y="5944394"/>
            <a:ext cx="374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– доц. КУЧИН Ю.Л.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0409C19-F03F-4E88-9FA5-E17416DA3EED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1123950" y="4929188"/>
            <a:ext cx="2214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400" b="1">
                <a:solidFill>
                  <a:srgbClr val="420000"/>
                </a:solidFill>
                <a:latin typeface="Arial" charset="0"/>
              </a:rPr>
              <a:t>ЗАВІДУВАЧІ КАФЕДР – НЕ ДОКТОРИ НАУК</a:t>
            </a:r>
            <a:endParaRPr lang="ru-RU" altLang="ru-RU" sz="1400" b="1">
              <a:solidFill>
                <a:srgbClr val="420000"/>
              </a:solidFill>
              <a:latin typeface="Arial" charset="0"/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3714750" y="4786313"/>
          <a:ext cx="4300539" cy="731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513"/>
                <a:gridCol w="1433513"/>
                <a:gridCol w="1433513"/>
              </a:tblGrid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0" marR="91420" marT="45681" marB="45681"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0" marR="91420" marT="45681" marB="45681"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0" marR="91420" marT="45681" marB="45681">
                    <a:solidFill>
                      <a:srgbClr val="525B7E"/>
                    </a:solidFill>
                  </a:tcPr>
                </a:tc>
              </a:tr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0" marR="91420" marT="45681" marB="45681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0" marR="91420" marT="45681" marB="45681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0" marR="91420" marT="45681" marB="45681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7668" name="TextBox 35"/>
          <p:cNvSpPr txBox="1">
            <a:spLocks noChangeArrowheads="1"/>
          </p:cNvSpPr>
          <p:nvPr/>
        </p:nvSpPr>
        <p:spPr bwMode="auto">
          <a:xfrm>
            <a:off x="0" y="5886450"/>
            <a:ext cx="8874125" cy="400050"/>
          </a:xfrm>
          <a:prstGeom prst="rect">
            <a:avLst/>
          </a:prstGeom>
          <a:solidFill>
            <a:srgbClr val="727C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Дієвий резерв на посади завідувачів існує на 86 (98,8%) кафедрі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128588" y="1214438"/>
          <a:ext cx="8586786" cy="3214686"/>
        </p:xfrm>
        <a:graphic>
          <a:graphicData uri="http://schemas.openxmlformats.org/drawingml/2006/table">
            <a:tbl>
              <a:tblPr firstRow="1" firstCol="1" bandRow="1"/>
              <a:tblGrid>
                <a:gridCol w="3443268"/>
                <a:gridCol w="1714506"/>
                <a:gridCol w="1714506"/>
                <a:gridCol w="1714506"/>
              </a:tblGrid>
              <a:tr h="370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ПОКАЗНИК (ПВС)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2014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2015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7CA3"/>
                    </a:solidFill>
                  </a:tcPr>
                </a:tc>
              </a:tr>
              <a:tr h="3709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ВСЬОГО (ШТАТНІ)</a:t>
                      </a:r>
                      <a:endParaRPr lang="ru-RU" sz="1800" b="1" kern="1200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1221</a:t>
                      </a:r>
                      <a:endParaRPr lang="ru-RU" sz="1800" b="1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1225</a:t>
                      </a:r>
                      <a:endParaRPr lang="ru-RU" sz="1800" b="1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1288</a:t>
                      </a:r>
                      <a:endParaRPr lang="ru-RU" sz="1800" b="1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1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кандидати та доктори наук  </a:t>
                      </a:r>
                      <a:r>
                        <a:rPr lang="uk-UA" sz="1800" b="1" kern="1200" dirty="0" err="1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допенсійного</a:t>
                      </a: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віку</a:t>
                      </a:r>
                      <a:endParaRPr lang="ru-RU" sz="1800" b="1" kern="1200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644 (52,7%)</a:t>
                      </a:r>
                      <a:endParaRPr lang="ru-RU" sz="1800" b="1" kern="1200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634 (51,8%)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738 (57,3%)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1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викладачі без наук.</a:t>
                      </a:r>
                      <a:r>
                        <a:rPr lang="uk-UA" sz="1800" b="1" kern="1200" baseline="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ступеня, </a:t>
                      </a:r>
                      <a:b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які працюють ≥ 3 р.</a:t>
                      </a:r>
                      <a:endParaRPr lang="ru-RU" sz="1800" b="1" kern="1200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186 (15,2%)</a:t>
                      </a:r>
                      <a:endParaRPr lang="ru-RU" sz="1800" b="1" kern="1200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188 (15,3%)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154</a:t>
                      </a:r>
                      <a:r>
                        <a:rPr lang="uk-UA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(15,2%)</a:t>
                      </a:r>
                      <a:endParaRPr lang="ru-RU" sz="1800" b="1" kern="12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45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доценти</a:t>
                      </a:r>
                      <a:r>
                        <a:rPr lang="uk-UA" sz="2400" b="1" kern="1200" baseline="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(% від</a:t>
                      </a:r>
                      <a:r>
                        <a:rPr lang="uk-UA" sz="1800" b="1" kern="1200" baseline="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uk-UA" sz="1800" b="1" kern="1200" baseline="0" dirty="0" err="1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канд</a:t>
                      </a:r>
                      <a:r>
                        <a:rPr lang="uk-UA" sz="1800" b="1" kern="1200" baseline="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наук)</a:t>
                      </a:r>
                      <a:endParaRPr lang="uk-UA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354 (41,4%)</a:t>
                      </a:r>
                      <a:endParaRPr lang="ru-RU" sz="1800" b="1" kern="1200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382 (40,5%)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416 </a:t>
                      </a:r>
                      <a:r>
                        <a:rPr lang="uk-UA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(42,5%)</a:t>
                      </a:r>
                      <a:endParaRPr lang="ru-RU" sz="1800" b="1" kern="12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45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професори (% від</a:t>
                      </a:r>
                      <a:r>
                        <a:rPr lang="uk-UA" sz="1800" b="1" kern="1200" baseline="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док. наук)</a:t>
                      </a:r>
                      <a:endParaRPr lang="uk-UA" sz="1800" b="1" kern="1200" dirty="0" smtClean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138 (73,1%)</a:t>
                      </a:r>
                      <a:endParaRPr lang="ru-RU" sz="1800" b="1" kern="1200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142 (75,0%)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157 </a:t>
                      </a:r>
                      <a:r>
                        <a:rPr lang="uk-UA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(74,8%)</a:t>
                      </a:r>
                      <a:endParaRPr lang="ru-RU" sz="1800" b="1" kern="12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2" marR="68562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Равнобедренный треугольник 31"/>
          <p:cNvSpPr/>
          <p:nvPr/>
        </p:nvSpPr>
        <p:spPr>
          <a:xfrm rot="5400000">
            <a:off x="3107532" y="5107781"/>
            <a:ext cx="500062" cy="142875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КАДРОВА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705" name="TextBox 8"/>
          <p:cNvSpPr txBox="1">
            <a:spLocks noChangeArrowheads="1"/>
          </p:cNvSpPr>
          <p:nvPr/>
        </p:nvSpPr>
        <p:spPr bwMode="auto">
          <a:xfrm>
            <a:off x="6875463" y="785813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800000"/>
                </a:solidFill>
                <a:latin typeface="Arial" charset="0"/>
              </a:rPr>
              <a:t>станом на 30.06</a:t>
            </a:r>
            <a:endParaRPr lang="ru-RU" altLang="ru-RU">
              <a:solidFill>
                <a:srgbClr val="8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A14921-E8C2-4561-821F-27F27C2D78C8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0" y="857250"/>
            <a:ext cx="8893175" cy="5572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179512" y="1857364"/>
          <a:ext cx="8352927" cy="35160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333797"/>
                <a:gridCol w="301913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Категорія співробітників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2014/2015</a:t>
                      </a:r>
                      <a:r>
                        <a:rPr lang="uk-UA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uk-UA" sz="2000" b="1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н.р</a:t>
                      </a:r>
                      <a:r>
                        <a:rPr lang="uk-UA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</a:tr>
              <a:tr h="501999">
                <a:tc>
                  <a:txBody>
                    <a:bodyPr/>
                    <a:lstStyle/>
                    <a:p>
                      <a:pPr marL="0" indent="0"/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В т.ч. ДОКТОРИ НАУК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1999">
                <a:tc>
                  <a:txBody>
                    <a:bodyPr/>
                    <a:lstStyle/>
                    <a:p>
                      <a:pPr marL="261938" indent="0"/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з них професори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1999">
                <a:tc>
                  <a:txBody>
                    <a:bodyPr/>
                    <a:lstStyle/>
                    <a:p>
                      <a:pPr marL="0" indent="0"/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В т.ч. КАНДИДАТИ НАУК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1999">
                <a:tc>
                  <a:txBody>
                    <a:bodyPr/>
                    <a:lstStyle/>
                    <a:p>
                      <a:pPr marL="0" marR="0" indent="2619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з них доценти</a:t>
                      </a:r>
                      <a:endParaRPr lang="ru-RU" sz="2000" b="1" dirty="0" smtClean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1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Без н/ступеню</a:t>
                      </a:r>
                      <a:endParaRPr lang="ru-RU" sz="2000" b="1" dirty="0" smtClean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1999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 СПІВРОБІТНИКІВ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107504" y="881190"/>
            <a:ext cx="7704856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ПРАЦЕВЛАШТУВАННЯ ВИКЛАДАЧІВ З ДНМУ ТА ЛДМУ</a:t>
            </a:r>
            <a:endParaRPr lang="ru-RU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КАДРОВА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B8179E3-6F84-4E86-8395-81DD517C60CF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901700" y="4557713"/>
            <a:ext cx="6913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990000"/>
                </a:solidFill>
                <a:latin typeface="Arial" charset="0"/>
              </a:rPr>
              <a:t>РЕКТОРАТУ</a:t>
            </a:r>
          </a:p>
        </p:txBody>
      </p:sp>
      <p:grpSp>
        <p:nvGrpSpPr>
          <p:cNvPr id="2" name="Группа 19"/>
          <p:cNvGrpSpPr/>
          <p:nvPr/>
        </p:nvGrpSpPr>
        <p:grpSpPr>
          <a:xfrm>
            <a:off x="1273864" y="1313120"/>
            <a:ext cx="1378148" cy="551259"/>
            <a:chOff x="2291" y="1229330"/>
            <a:chExt cx="1378148" cy="551259"/>
          </a:xfrm>
          <a:scene3d>
            <a:camera prst="orthographicFront"/>
            <a:lightRig rig="chilly" dir="t"/>
          </a:scene3d>
        </p:grpSpPr>
        <p:sp>
          <p:nvSpPr>
            <p:cNvPr id="21" name="Прямоугольник 20"/>
            <p:cNvSpPr/>
            <p:nvPr/>
          </p:nvSpPr>
          <p:spPr>
            <a:xfrm>
              <a:off x="2291" y="1229330"/>
              <a:ext cx="1378148" cy="5512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2291" y="1229330"/>
              <a:ext cx="1378148" cy="5512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>
                <a:solidFill>
                  <a:srgbClr val="800000"/>
                </a:solidFill>
              </a:endParaRPr>
            </a:p>
          </p:txBody>
        </p:sp>
      </p:grpSp>
      <p:grpSp>
        <p:nvGrpSpPr>
          <p:cNvPr id="3" name="Группа 22"/>
          <p:cNvGrpSpPr/>
          <p:nvPr/>
        </p:nvGrpSpPr>
        <p:grpSpPr>
          <a:xfrm>
            <a:off x="1273864" y="1792371"/>
            <a:ext cx="1378148" cy="744885"/>
            <a:chOff x="2291" y="1780589"/>
            <a:chExt cx="1378148" cy="1054080"/>
          </a:xfrm>
          <a:solidFill>
            <a:schemeClr val="bg1">
              <a:lumMod val="75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24" name="Прямоугольник 23"/>
            <p:cNvSpPr/>
            <p:nvPr/>
          </p:nvSpPr>
          <p:spPr>
            <a:xfrm>
              <a:off x="2291" y="1780589"/>
              <a:ext cx="1378148" cy="1054080"/>
            </a:xfrm>
            <a:prstGeom prst="rect">
              <a:avLst/>
            </a:prstGeom>
            <a:grpFill/>
            <a:sp3d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2291" y="1780589"/>
              <a:ext cx="1378148" cy="1054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70688" bIns="192024" spcCol="1270"/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 dirty="0"/>
            </a:p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 dirty="0"/>
            </a:p>
          </p:txBody>
        </p:sp>
      </p:grpSp>
      <p:grpSp>
        <p:nvGrpSpPr>
          <p:cNvPr id="4" name="Группа 25"/>
          <p:cNvGrpSpPr/>
          <p:nvPr/>
        </p:nvGrpSpPr>
        <p:grpSpPr>
          <a:xfrm>
            <a:off x="3260483" y="1313120"/>
            <a:ext cx="1378148" cy="551259"/>
            <a:chOff x="1573381" y="1229330"/>
            <a:chExt cx="1378148" cy="551259"/>
          </a:xfrm>
          <a:scene3d>
            <a:camera prst="orthographicFront"/>
            <a:lightRig rig="chilly" dir="t"/>
          </a:scene3d>
        </p:grpSpPr>
        <p:sp>
          <p:nvSpPr>
            <p:cNvPr id="27" name="Прямоугольник 26"/>
            <p:cNvSpPr/>
            <p:nvPr/>
          </p:nvSpPr>
          <p:spPr>
            <a:xfrm>
              <a:off x="1573381" y="1229330"/>
              <a:ext cx="1378148" cy="5512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28" name="Прямоугольник 27"/>
            <p:cNvSpPr/>
            <p:nvPr/>
          </p:nvSpPr>
          <p:spPr>
            <a:xfrm>
              <a:off x="1573381" y="1229330"/>
              <a:ext cx="1378148" cy="5512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>
                <a:solidFill>
                  <a:srgbClr val="80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3260483" y="1792371"/>
            <a:ext cx="1378148" cy="744885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chilly" dir="t"/>
          </a:scene3d>
          <a:sp3d extrusionH="1700" prstMaterial="dkEdge">
            <a:bevelT w="25400" h="6350" prst="softRound"/>
            <a:bevelB w="0" h="0" prst="convex"/>
          </a:sp3d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Группа 29"/>
          <p:cNvGrpSpPr/>
          <p:nvPr/>
        </p:nvGrpSpPr>
        <p:grpSpPr>
          <a:xfrm>
            <a:off x="5214363" y="1313120"/>
            <a:ext cx="1378148" cy="551259"/>
            <a:chOff x="3144470" y="1229330"/>
            <a:chExt cx="1378148" cy="551259"/>
          </a:xfrm>
          <a:scene3d>
            <a:camera prst="orthographicFront"/>
            <a:lightRig rig="chilly" dir="t"/>
          </a:scene3d>
        </p:grpSpPr>
        <p:sp>
          <p:nvSpPr>
            <p:cNvPr id="31" name="Прямоугольник 30"/>
            <p:cNvSpPr/>
            <p:nvPr/>
          </p:nvSpPr>
          <p:spPr>
            <a:xfrm>
              <a:off x="3144470" y="1229330"/>
              <a:ext cx="1378148" cy="5512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26667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26667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3144470" y="1229330"/>
              <a:ext cx="1378148" cy="5512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>
                <a:solidFill>
                  <a:srgbClr val="800000"/>
                </a:solidFill>
              </a:endParaRPr>
            </a:p>
          </p:txBody>
        </p:sp>
      </p:grpSp>
      <p:grpSp>
        <p:nvGrpSpPr>
          <p:cNvPr id="6" name="Группа 32"/>
          <p:cNvGrpSpPr/>
          <p:nvPr/>
        </p:nvGrpSpPr>
        <p:grpSpPr>
          <a:xfrm>
            <a:off x="5214363" y="1792371"/>
            <a:ext cx="1378148" cy="744885"/>
            <a:chOff x="3144470" y="1780589"/>
            <a:chExt cx="1378148" cy="1054080"/>
          </a:xfrm>
          <a:solidFill>
            <a:schemeClr val="bg1">
              <a:lumMod val="75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4" name="Прямоугольник 33"/>
            <p:cNvSpPr/>
            <p:nvPr/>
          </p:nvSpPr>
          <p:spPr>
            <a:xfrm>
              <a:off x="3144470" y="1780589"/>
              <a:ext cx="1378148" cy="1054080"/>
            </a:xfrm>
            <a:prstGeom prst="rect">
              <a:avLst/>
            </a:prstGeom>
            <a:grpFill/>
            <a:sp3d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Прямоугольник 34"/>
            <p:cNvSpPr/>
            <p:nvPr/>
          </p:nvSpPr>
          <p:spPr>
            <a:xfrm>
              <a:off x="3144470" y="1780589"/>
              <a:ext cx="1378148" cy="1054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70688" bIns="192024" spcCol="1270"/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</p:txBody>
        </p:sp>
      </p:grpSp>
      <p:grpSp>
        <p:nvGrpSpPr>
          <p:cNvPr id="7" name="Группа 35"/>
          <p:cNvGrpSpPr/>
          <p:nvPr/>
        </p:nvGrpSpPr>
        <p:grpSpPr>
          <a:xfrm>
            <a:off x="7160201" y="1313120"/>
            <a:ext cx="1623436" cy="551259"/>
            <a:chOff x="4715559" y="1229330"/>
            <a:chExt cx="1378148" cy="551259"/>
          </a:xfrm>
          <a:scene3d>
            <a:camera prst="orthographicFront"/>
            <a:lightRig rig="chilly" dir="t"/>
          </a:scene3d>
        </p:grpSpPr>
        <p:sp>
          <p:nvSpPr>
            <p:cNvPr id="37" name="Прямоугольник 36"/>
            <p:cNvSpPr/>
            <p:nvPr/>
          </p:nvSpPr>
          <p:spPr>
            <a:xfrm>
              <a:off x="4715559" y="1229330"/>
              <a:ext cx="1378148" cy="5512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38" name="Прямоугольник 37"/>
            <p:cNvSpPr/>
            <p:nvPr/>
          </p:nvSpPr>
          <p:spPr>
            <a:xfrm>
              <a:off x="4715559" y="1229330"/>
              <a:ext cx="1378148" cy="5512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>
                <a:solidFill>
                  <a:srgbClr val="800000"/>
                </a:solidFill>
              </a:endParaRPr>
            </a:p>
          </p:txBody>
        </p:sp>
      </p:grpSp>
      <p:grpSp>
        <p:nvGrpSpPr>
          <p:cNvPr id="8" name="Группа 38"/>
          <p:cNvGrpSpPr/>
          <p:nvPr/>
        </p:nvGrpSpPr>
        <p:grpSpPr>
          <a:xfrm>
            <a:off x="7160201" y="1792371"/>
            <a:ext cx="1623436" cy="744885"/>
            <a:chOff x="4715559" y="1780589"/>
            <a:chExt cx="1378148" cy="1054080"/>
          </a:xfrm>
          <a:solidFill>
            <a:schemeClr val="bg1">
              <a:lumMod val="75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0" name="Прямоугольник 39"/>
            <p:cNvSpPr/>
            <p:nvPr/>
          </p:nvSpPr>
          <p:spPr>
            <a:xfrm>
              <a:off x="4715559" y="1780589"/>
              <a:ext cx="1378148" cy="1054080"/>
            </a:xfrm>
            <a:prstGeom prst="rect">
              <a:avLst/>
            </a:prstGeom>
            <a:grpFill/>
            <a:sp3d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Прямоугольник 40"/>
            <p:cNvSpPr/>
            <p:nvPr/>
          </p:nvSpPr>
          <p:spPr>
            <a:xfrm>
              <a:off x="4715559" y="1780589"/>
              <a:ext cx="1378148" cy="1054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70688" bIns="192024" spcCol="1270"/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</p:txBody>
        </p:sp>
      </p:grpSp>
      <p:sp>
        <p:nvSpPr>
          <p:cNvPr id="29708" name="TextBox 41"/>
          <p:cNvSpPr txBox="1">
            <a:spLocks noChangeArrowheads="1"/>
          </p:cNvSpPr>
          <p:nvPr/>
        </p:nvSpPr>
        <p:spPr bwMode="auto">
          <a:xfrm>
            <a:off x="1273175" y="1385888"/>
            <a:ext cx="144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ЗАСІДАНЬ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9709" name="TextBox 42"/>
          <p:cNvSpPr txBox="1">
            <a:spLocks noChangeArrowheads="1"/>
          </p:cNvSpPr>
          <p:nvPr/>
        </p:nvSpPr>
        <p:spPr bwMode="auto">
          <a:xfrm>
            <a:off x="1273175" y="1868488"/>
            <a:ext cx="1441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14</a:t>
            </a:r>
            <a:endParaRPr lang="ru-RU" altLang="ru-RU" sz="24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710" name="TextBox 43"/>
          <p:cNvSpPr txBox="1">
            <a:spLocks noChangeArrowheads="1"/>
          </p:cNvSpPr>
          <p:nvPr/>
        </p:nvSpPr>
        <p:spPr bwMode="auto">
          <a:xfrm>
            <a:off x="3273425" y="1385888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ПИТАНЬ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9711" name="TextBox 44"/>
          <p:cNvSpPr txBox="1">
            <a:spLocks noChangeArrowheads="1"/>
          </p:cNvSpPr>
          <p:nvPr/>
        </p:nvSpPr>
        <p:spPr bwMode="auto">
          <a:xfrm>
            <a:off x="3273425" y="1868488"/>
            <a:ext cx="1439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512</a:t>
            </a:r>
            <a:endParaRPr lang="ru-RU" altLang="ru-RU" sz="24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712" name="TextBox 45"/>
          <p:cNvSpPr txBox="1">
            <a:spLocks noChangeArrowheads="1"/>
          </p:cNvSpPr>
          <p:nvPr/>
        </p:nvSpPr>
        <p:spPr bwMode="auto">
          <a:xfrm>
            <a:off x="5240338" y="1385888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РІШЕНЬ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9713" name="TextBox 46"/>
          <p:cNvSpPr txBox="1">
            <a:spLocks noChangeArrowheads="1"/>
          </p:cNvSpPr>
          <p:nvPr/>
        </p:nvSpPr>
        <p:spPr bwMode="auto">
          <a:xfrm>
            <a:off x="5240338" y="1868488"/>
            <a:ext cx="1439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498</a:t>
            </a:r>
            <a:endParaRPr lang="ru-RU" altLang="ru-RU" sz="24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714" name="TextBox 47"/>
          <p:cNvSpPr txBox="1">
            <a:spLocks noChangeArrowheads="1"/>
          </p:cNvSpPr>
          <p:nvPr/>
        </p:nvSpPr>
        <p:spPr bwMode="auto">
          <a:xfrm>
            <a:off x="7016750" y="1385888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ВИКОНАННЯ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grpSp>
        <p:nvGrpSpPr>
          <p:cNvPr id="9" name="Группа 64"/>
          <p:cNvGrpSpPr/>
          <p:nvPr/>
        </p:nvGrpSpPr>
        <p:grpSpPr>
          <a:xfrm>
            <a:off x="1258046" y="5062384"/>
            <a:ext cx="1378148" cy="551259"/>
            <a:chOff x="2291" y="1229330"/>
            <a:chExt cx="1378148" cy="551259"/>
          </a:xfrm>
          <a:scene3d>
            <a:camera prst="orthographicFront"/>
            <a:lightRig rig="chilly" dir="t"/>
          </a:scene3d>
        </p:grpSpPr>
        <p:sp>
          <p:nvSpPr>
            <p:cNvPr id="66" name="Прямоугольник 65"/>
            <p:cNvSpPr/>
            <p:nvPr/>
          </p:nvSpPr>
          <p:spPr>
            <a:xfrm>
              <a:off x="2291" y="1229330"/>
              <a:ext cx="1378148" cy="5512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Прямоугольник 66"/>
            <p:cNvSpPr/>
            <p:nvPr/>
          </p:nvSpPr>
          <p:spPr>
            <a:xfrm>
              <a:off x="2291" y="1229330"/>
              <a:ext cx="1378148" cy="5512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>
                <a:solidFill>
                  <a:srgbClr val="800000"/>
                </a:solidFill>
              </a:endParaRPr>
            </a:p>
          </p:txBody>
        </p:sp>
      </p:grpSp>
      <p:grpSp>
        <p:nvGrpSpPr>
          <p:cNvPr id="10" name="Группа 67"/>
          <p:cNvGrpSpPr/>
          <p:nvPr/>
        </p:nvGrpSpPr>
        <p:grpSpPr>
          <a:xfrm>
            <a:off x="1258046" y="5541635"/>
            <a:ext cx="1378148" cy="744885"/>
            <a:chOff x="2291" y="1780589"/>
            <a:chExt cx="1378148" cy="1054080"/>
          </a:xfrm>
          <a:solidFill>
            <a:schemeClr val="bg1">
              <a:lumMod val="75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69" name="Прямоугольник 68"/>
            <p:cNvSpPr/>
            <p:nvPr/>
          </p:nvSpPr>
          <p:spPr>
            <a:xfrm>
              <a:off x="2291" y="1780589"/>
              <a:ext cx="1378148" cy="1054080"/>
            </a:xfrm>
            <a:prstGeom prst="rect">
              <a:avLst/>
            </a:prstGeom>
            <a:grpFill/>
            <a:sp3d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Прямоугольник 69"/>
            <p:cNvSpPr/>
            <p:nvPr/>
          </p:nvSpPr>
          <p:spPr>
            <a:xfrm>
              <a:off x="2291" y="1780589"/>
              <a:ext cx="1378148" cy="1054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70688" bIns="192024" spcCol="1270"/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</p:txBody>
        </p:sp>
      </p:grpSp>
      <p:grpSp>
        <p:nvGrpSpPr>
          <p:cNvPr id="11" name="Группа 70"/>
          <p:cNvGrpSpPr/>
          <p:nvPr/>
        </p:nvGrpSpPr>
        <p:grpSpPr>
          <a:xfrm>
            <a:off x="3244665" y="5062384"/>
            <a:ext cx="1378148" cy="551259"/>
            <a:chOff x="1573381" y="1229330"/>
            <a:chExt cx="1378148" cy="551259"/>
          </a:xfrm>
          <a:scene3d>
            <a:camera prst="orthographicFront"/>
            <a:lightRig rig="chilly" dir="t"/>
          </a:scene3d>
        </p:grpSpPr>
        <p:sp>
          <p:nvSpPr>
            <p:cNvPr id="72" name="Прямоугольник 71"/>
            <p:cNvSpPr/>
            <p:nvPr/>
          </p:nvSpPr>
          <p:spPr>
            <a:xfrm>
              <a:off x="1573381" y="1229330"/>
              <a:ext cx="1378148" cy="5512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73" name="Прямоугольник 72"/>
            <p:cNvSpPr/>
            <p:nvPr/>
          </p:nvSpPr>
          <p:spPr>
            <a:xfrm>
              <a:off x="1573381" y="1229330"/>
              <a:ext cx="1378148" cy="5512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>
                <a:solidFill>
                  <a:srgbClr val="800000"/>
                </a:solidFill>
              </a:endParaRP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244665" y="5541635"/>
            <a:ext cx="1378148" cy="744885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chilly" dir="t"/>
          </a:scene3d>
          <a:sp3d extrusionH="1700" prstMaterial="dkEdge">
            <a:bevelT w="25400" h="6350" prst="softRound"/>
            <a:bevelB w="0" h="0" prst="convex"/>
          </a:sp3d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Группа 74"/>
          <p:cNvGrpSpPr/>
          <p:nvPr/>
        </p:nvGrpSpPr>
        <p:grpSpPr>
          <a:xfrm>
            <a:off x="5198545" y="5062384"/>
            <a:ext cx="1378148" cy="551259"/>
            <a:chOff x="3144470" y="1229330"/>
            <a:chExt cx="1378148" cy="551259"/>
          </a:xfrm>
          <a:scene3d>
            <a:camera prst="orthographicFront"/>
            <a:lightRig rig="chilly" dir="t"/>
          </a:scene3d>
        </p:grpSpPr>
        <p:sp>
          <p:nvSpPr>
            <p:cNvPr id="76" name="Прямоугольник 75"/>
            <p:cNvSpPr/>
            <p:nvPr/>
          </p:nvSpPr>
          <p:spPr>
            <a:xfrm>
              <a:off x="3144470" y="1229330"/>
              <a:ext cx="1378148" cy="5512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26667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26667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26667"/>
              </a:schemeClr>
            </a:effectRef>
            <a:fontRef idx="minor">
              <a:schemeClr val="lt1"/>
            </a:fontRef>
          </p:style>
        </p:sp>
        <p:sp>
          <p:nvSpPr>
            <p:cNvPr id="77" name="Прямоугольник 76"/>
            <p:cNvSpPr/>
            <p:nvPr/>
          </p:nvSpPr>
          <p:spPr>
            <a:xfrm>
              <a:off x="3144470" y="1229330"/>
              <a:ext cx="1378148" cy="5512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>
                <a:solidFill>
                  <a:srgbClr val="800000"/>
                </a:solidFill>
              </a:endParaRPr>
            </a:p>
          </p:txBody>
        </p:sp>
      </p:grpSp>
      <p:grpSp>
        <p:nvGrpSpPr>
          <p:cNvPr id="13" name="Группа 77"/>
          <p:cNvGrpSpPr/>
          <p:nvPr/>
        </p:nvGrpSpPr>
        <p:grpSpPr>
          <a:xfrm>
            <a:off x="5198545" y="5541635"/>
            <a:ext cx="1378148" cy="744885"/>
            <a:chOff x="3144470" y="1780589"/>
            <a:chExt cx="1378148" cy="1054080"/>
          </a:xfrm>
          <a:solidFill>
            <a:schemeClr val="bg1">
              <a:lumMod val="75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79" name="Прямоугольник 78"/>
            <p:cNvSpPr/>
            <p:nvPr/>
          </p:nvSpPr>
          <p:spPr>
            <a:xfrm>
              <a:off x="3144470" y="1780589"/>
              <a:ext cx="1378148" cy="1054080"/>
            </a:xfrm>
            <a:prstGeom prst="rect">
              <a:avLst/>
            </a:prstGeom>
            <a:grpFill/>
            <a:sp3d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0" name="Прямоугольник 79"/>
            <p:cNvSpPr/>
            <p:nvPr/>
          </p:nvSpPr>
          <p:spPr>
            <a:xfrm>
              <a:off x="3144470" y="1780589"/>
              <a:ext cx="1378148" cy="1054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70688" bIns="192024" spcCol="1270"/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</p:txBody>
        </p:sp>
      </p:grpSp>
      <p:grpSp>
        <p:nvGrpSpPr>
          <p:cNvPr id="14" name="Группа 80"/>
          <p:cNvGrpSpPr/>
          <p:nvPr/>
        </p:nvGrpSpPr>
        <p:grpSpPr>
          <a:xfrm>
            <a:off x="7144383" y="5062384"/>
            <a:ext cx="1623436" cy="551259"/>
            <a:chOff x="4715559" y="1229330"/>
            <a:chExt cx="1378148" cy="551259"/>
          </a:xfrm>
          <a:scene3d>
            <a:camera prst="orthographicFront"/>
            <a:lightRig rig="chilly" dir="t"/>
          </a:scene3d>
        </p:grpSpPr>
        <p:sp>
          <p:nvSpPr>
            <p:cNvPr id="82" name="Прямоугольник 81"/>
            <p:cNvSpPr/>
            <p:nvPr/>
          </p:nvSpPr>
          <p:spPr>
            <a:xfrm>
              <a:off x="4715559" y="1229330"/>
              <a:ext cx="1378148" cy="5512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83" name="Прямоугольник 82"/>
            <p:cNvSpPr/>
            <p:nvPr/>
          </p:nvSpPr>
          <p:spPr>
            <a:xfrm>
              <a:off x="4715559" y="1229330"/>
              <a:ext cx="1378148" cy="5512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97536" rIns="170688" bIns="97536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>
                <a:solidFill>
                  <a:srgbClr val="800000"/>
                </a:solidFill>
              </a:endParaRPr>
            </a:p>
          </p:txBody>
        </p:sp>
      </p:grpSp>
      <p:grpSp>
        <p:nvGrpSpPr>
          <p:cNvPr id="15" name="Группа 83"/>
          <p:cNvGrpSpPr/>
          <p:nvPr/>
        </p:nvGrpSpPr>
        <p:grpSpPr>
          <a:xfrm>
            <a:off x="7144383" y="5541635"/>
            <a:ext cx="1623436" cy="744885"/>
            <a:chOff x="4715559" y="1780589"/>
            <a:chExt cx="1378148" cy="1054080"/>
          </a:xfrm>
          <a:solidFill>
            <a:schemeClr val="bg1">
              <a:lumMod val="75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85" name="Прямоугольник 84"/>
            <p:cNvSpPr/>
            <p:nvPr/>
          </p:nvSpPr>
          <p:spPr>
            <a:xfrm>
              <a:off x="4715559" y="1780589"/>
              <a:ext cx="1378148" cy="1054080"/>
            </a:xfrm>
            <a:prstGeom prst="rect">
              <a:avLst/>
            </a:prstGeom>
            <a:grpFill/>
            <a:sp3d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6" name="Прямоугольник 85"/>
            <p:cNvSpPr/>
            <p:nvPr/>
          </p:nvSpPr>
          <p:spPr>
            <a:xfrm>
              <a:off x="4715559" y="1780589"/>
              <a:ext cx="1378148" cy="105408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70688" bIns="192024" spcCol="1270"/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2400"/>
            </a:p>
          </p:txBody>
        </p:sp>
      </p:grpSp>
      <p:sp>
        <p:nvSpPr>
          <p:cNvPr id="29723" name="TextBox 86"/>
          <p:cNvSpPr txBox="1">
            <a:spLocks noChangeArrowheads="1"/>
          </p:cNvSpPr>
          <p:nvPr/>
        </p:nvSpPr>
        <p:spPr bwMode="auto">
          <a:xfrm>
            <a:off x="1257300" y="5133975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ЗАСІДАНЬ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9724" name="TextBox 87"/>
          <p:cNvSpPr txBox="1">
            <a:spLocks noChangeArrowheads="1"/>
          </p:cNvSpPr>
          <p:nvPr/>
        </p:nvSpPr>
        <p:spPr bwMode="auto">
          <a:xfrm>
            <a:off x="1257300" y="5710238"/>
            <a:ext cx="1441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44</a:t>
            </a:r>
            <a:endParaRPr lang="ru-RU" altLang="ru-RU" sz="24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725" name="TextBox 88"/>
          <p:cNvSpPr txBox="1">
            <a:spLocks noChangeArrowheads="1"/>
          </p:cNvSpPr>
          <p:nvPr/>
        </p:nvSpPr>
        <p:spPr bwMode="auto">
          <a:xfrm>
            <a:off x="3257550" y="5133975"/>
            <a:ext cx="1439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ПИТАНЬ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9726" name="TextBox 89"/>
          <p:cNvSpPr txBox="1">
            <a:spLocks noChangeArrowheads="1"/>
          </p:cNvSpPr>
          <p:nvPr/>
        </p:nvSpPr>
        <p:spPr bwMode="auto">
          <a:xfrm>
            <a:off x="3257550" y="5675313"/>
            <a:ext cx="1439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317</a:t>
            </a:r>
            <a:endParaRPr lang="ru-RU" altLang="ru-RU" sz="24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727" name="TextBox 90"/>
          <p:cNvSpPr txBox="1">
            <a:spLocks noChangeArrowheads="1"/>
          </p:cNvSpPr>
          <p:nvPr/>
        </p:nvSpPr>
        <p:spPr bwMode="auto">
          <a:xfrm>
            <a:off x="5224463" y="5133975"/>
            <a:ext cx="1439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РІШЕНЬ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9728" name="TextBox 92"/>
          <p:cNvSpPr txBox="1">
            <a:spLocks noChangeArrowheads="1"/>
          </p:cNvSpPr>
          <p:nvPr/>
        </p:nvSpPr>
        <p:spPr bwMode="auto">
          <a:xfrm>
            <a:off x="7072313" y="5133975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ВИКОНАННЯ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9729" name="TextBox 114"/>
          <p:cNvSpPr txBox="1">
            <a:spLocks noChangeArrowheads="1"/>
          </p:cNvSpPr>
          <p:nvPr/>
        </p:nvSpPr>
        <p:spPr bwMode="auto">
          <a:xfrm>
            <a:off x="7270750" y="1868488"/>
            <a:ext cx="1441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97,2%</a:t>
            </a:r>
            <a:endParaRPr lang="ru-RU" altLang="ru-RU" sz="24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730" name="Text Box 2"/>
          <p:cNvSpPr txBox="1">
            <a:spLocks noChangeArrowheads="1"/>
          </p:cNvSpPr>
          <p:nvPr/>
        </p:nvSpPr>
        <p:spPr bwMode="auto">
          <a:xfrm>
            <a:off x="901700" y="742950"/>
            <a:ext cx="6913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990000"/>
                </a:solidFill>
                <a:latin typeface="Arial" charset="0"/>
              </a:rPr>
              <a:t>РОБОТА ВЧЕНОЇ РАДИ</a:t>
            </a:r>
          </a:p>
        </p:txBody>
      </p:sp>
      <p:pic>
        <p:nvPicPr>
          <p:cNvPr id="29731" name="Picture 43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830513"/>
            <a:ext cx="2249487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2" name="Picture 45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2830513"/>
            <a:ext cx="2249488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0" y="2786058"/>
            <a:ext cx="8858216" cy="1571636"/>
          </a:xfrm>
          <a:prstGeom prst="roundRect">
            <a:avLst>
              <a:gd name="adj" fmla="val 2381"/>
            </a:avLst>
          </a:prstGeom>
          <a:noFill/>
          <a:ln w="38100">
            <a:solidFill>
              <a:srgbClr val="800000"/>
            </a:solidFill>
          </a:ln>
          <a:scene3d>
            <a:camera prst="orthographicFront"/>
            <a:lightRig rig="chilly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29734" name="TextBox 46"/>
          <p:cNvSpPr txBox="1">
            <a:spLocks noChangeArrowheads="1"/>
          </p:cNvSpPr>
          <p:nvPr/>
        </p:nvSpPr>
        <p:spPr bwMode="auto">
          <a:xfrm>
            <a:off x="5224463" y="5643563"/>
            <a:ext cx="1439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372</a:t>
            </a:r>
            <a:endParaRPr lang="ru-RU" altLang="ru-RU" sz="24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735" name="TextBox 114"/>
          <p:cNvSpPr txBox="1">
            <a:spLocks noChangeArrowheads="1"/>
          </p:cNvSpPr>
          <p:nvPr/>
        </p:nvSpPr>
        <p:spPr bwMode="auto">
          <a:xfrm>
            <a:off x="7254875" y="5643563"/>
            <a:ext cx="1441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9</a:t>
            </a:r>
            <a:r>
              <a:rPr lang="ru-RU" altLang="ru-RU" sz="2400" b="1">
                <a:solidFill>
                  <a:srgbClr val="C00000"/>
                </a:solidFill>
                <a:latin typeface="Arial" charset="0"/>
              </a:rPr>
              <a:t>4</a:t>
            </a:r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,</a:t>
            </a:r>
            <a:r>
              <a:rPr lang="ru-RU" altLang="ru-RU" sz="2400" b="1">
                <a:solidFill>
                  <a:srgbClr val="C00000"/>
                </a:solidFill>
                <a:latin typeface="Arial" charset="0"/>
              </a:rPr>
              <a:t>7</a:t>
            </a:r>
            <a:r>
              <a:rPr lang="uk-UA" altLang="ru-RU" sz="2400" b="1">
                <a:solidFill>
                  <a:srgbClr val="C00000"/>
                </a:solidFill>
                <a:latin typeface="Arial" charset="0"/>
              </a:rPr>
              <a:t>%</a:t>
            </a:r>
            <a:endParaRPr lang="ru-RU" altLang="ru-RU" sz="24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987550" y="2330450"/>
            <a:ext cx="642938" cy="357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4029075" y="2330450"/>
            <a:ext cx="642938" cy="357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5965825" y="2330450"/>
            <a:ext cx="642938" cy="357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7858125" y="2330450"/>
            <a:ext cx="1000125" cy="357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40" name="TextBox 87"/>
          <p:cNvSpPr txBox="1">
            <a:spLocks noChangeArrowheads="1"/>
          </p:cNvSpPr>
          <p:nvPr/>
        </p:nvSpPr>
        <p:spPr bwMode="auto">
          <a:xfrm>
            <a:off x="2058988" y="23304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>
                <a:solidFill>
                  <a:srgbClr val="4C0000"/>
                </a:solidFill>
                <a:latin typeface="Arial" charset="0"/>
              </a:rPr>
              <a:t>9</a:t>
            </a:r>
            <a:endParaRPr lang="ru-RU" altLang="ru-RU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29741" name="TextBox 88"/>
          <p:cNvSpPr txBox="1">
            <a:spLocks noChangeArrowheads="1"/>
          </p:cNvSpPr>
          <p:nvPr/>
        </p:nvSpPr>
        <p:spPr bwMode="auto">
          <a:xfrm>
            <a:off x="6037263" y="23304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4C0000"/>
                </a:solidFill>
                <a:latin typeface="Arial" charset="0"/>
              </a:rPr>
              <a:t>377</a:t>
            </a:r>
            <a:endParaRPr lang="ru-RU" altLang="ru-RU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29742" name="TextBox 89"/>
          <p:cNvSpPr txBox="1">
            <a:spLocks noChangeArrowheads="1"/>
          </p:cNvSpPr>
          <p:nvPr/>
        </p:nvSpPr>
        <p:spPr bwMode="auto">
          <a:xfrm>
            <a:off x="4100513" y="23304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4C0000"/>
                </a:solidFill>
                <a:latin typeface="Arial" charset="0"/>
              </a:rPr>
              <a:t>289</a:t>
            </a:r>
            <a:endParaRPr lang="ru-RU" altLang="ru-RU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29743" name="TextBox 90"/>
          <p:cNvSpPr txBox="1">
            <a:spLocks noChangeArrowheads="1"/>
          </p:cNvSpPr>
          <p:nvPr/>
        </p:nvSpPr>
        <p:spPr bwMode="auto">
          <a:xfrm>
            <a:off x="7961313" y="2330450"/>
            <a:ext cx="88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>
                <a:solidFill>
                  <a:srgbClr val="4C0000"/>
                </a:solidFill>
                <a:latin typeface="Arial" charset="0"/>
              </a:rPr>
              <a:t>93,4%</a:t>
            </a:r>
            <a:endParaRPr lang="ru-RU" altLang="ru-RU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1987550" y="6072188"/>
            <a:ext cx="642938" cy="357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4029075" y="6072188"/>
            <a:ext cx="642938" cy="357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5965825" y="6072188"/>
            <a:ext cx="642938" cy="357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47" name="TextBox 95"/>
          <p:cNvSpPr txBox="1">
            <a:spLocks noChangeArrowheads="1"/>
          </p:cNvSpPr>
          <p:nvPr/>
        </p:nvSpPr>
        <p:spPr bwMode="auto">
          <a:xfrm>
            <a:off x="2058988" y="6072188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4C0000"/>
                </a:solidFill>
                <a:latin typeface="Arial" charset="0"/>
              </a:rPr>
              <a:t>37</a:t>
            </a:r>
            <a:endParaRPr lang="ru-RU" altLang="ru-RU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29748" name="TextBox 96"/>
          <p:cNvSpPr txBox="1">
            <a:spLocks noChangeArrowheads="1"/>
          </p:cNvSpPr>
          <p:nvPr/>
        </p:nvSpPr>
        <p:spPr bwMode="auto">
          <a:xfrm>
            <a:off x="6037263" y="6072188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4C0000"/>
                </a:solidFill>
                <a:latin typeface="Arial" charset="0"/>
              </a:rPr>
              <a:t>246</a:t>
            </a:r>
            <a:endParaRPr lang="ru-RU" altLang="ru-RU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29749" name="TextBox 97"/>
          <p:cNvSpPr txBox="1">
            <a:spLocks noChangeArrowheads="1"/>
          </p:cNvSpPr>
          <p:nvPr/>
        </p:nvSpPr>
        <p:spPr bwMode="auto">
          <a:xfrm>
            <a:off x="4100513" y="6072188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4C0000"/>
                </a:solidFill>
                <a:latin typeface="Arial" charset="0"/>
              </a:rPr>
              <a:t>190</a:t>
            </a:r>
            <a:endParaRPr lang="ru-RU" altLang="ru-RU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7858125" y="6072188"/>
            <a:ext cx="1000125" cy="357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0F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51" name="TextBox 100"/>
          <p:cNvSpPr txBox="1">
            <a:spLocks noChangeArrowheads="1"/>
          </p:cNvSpPr>
          <p:nvPr/>
        </p:nvSpPr>
        <p:spPr bwMode="auto">
          <a:xfrm>
            <a:off x="7961313" y="6072188"/>
            <a:ext cx="88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4C0000"/>
                </a:solidFill>
                <a:latin typeface="Arial" charset="0"/>
              </a:rPr>
              <a:t>75,0%</a:t>
            </a:r>
            <a:endParaRPr lang="ru-RU" altLang="ru-RU">
              <a:solidFill>
                <a:srgbClr val="4C0000"/>
              </a:solidFill>
              <a:latin typeface="Arial" charset="0"/>
            </a:endParaRPr>
          </a:p>
        </p:txBody>
      </p:sp>
      <p:pic>
        <p:nvPicPr>
          <p:cNvPr id="29752" name="Picture 2" descr="Новини Національного медичного університету імені О.О.Богомольц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r="133" b="26016"/>
          <a:stretch>
            <a:fillRect/>
          </a:stretch>
        </p:blipFill>
        <p:spPr bwMode="auto">
          <a:xfrm>
            <a:off x="6643688" y="2830513"/>
            <a:ext cx="21431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3" name="Picture 4" descr="Новини Національного медичного університету імені О.О.Богомольц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2844800"/>
            <a:ext cx="20018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54" name="TextBox 42"/>
          <p:cNvSpPr txBox="1">
            <a:spLocks noChangeArrowheads="1"/>
          </p:cNvSpPr>
          <p:nvPr/>
        </p:nvSpPr>
        <p:spPr bwMode="auto">
          <a:xfrm>
            <a:off x="58738" y="1936750"/>
            <a:ext cx="1441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2014/15 н.р.</a:t>
            </a:r>
            <a:endParaRPr lang="ru-RU" altLang="ru-RU" sz="16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755" name="TextBox 87"/>
          <p:cNvSpPr txBox="1">
            <a:spLocks noChangeArrowheads="1"/>
          </p:cNvSpPr>
          <p:nvPr/>
        </p:nvSpPr>
        <p:spPr bwMode="auto">
          <a:xfrm>
            <a:off x="58738" y="2347913"/>
            <a:ext cx="1411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2013/14 н.р.</a:t>
            </a:r>
            <a:endParaRPr lang="ru-RU" altLang="ru-RU" sz="1600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ОРГАНІЗАЦІЙНА ДІЯЛЬНІСТЬ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7" name="TextBox 42"/>
          <p:cNvSpPr txBox="1">
            <a:spLocks noChangeArrowheads="1"/>
          </p:cNvSpPr>
          <p:nvPr/>
        </p:nvSpPr>
        <p:spPr bwMode="auto">
          <a:xfrm>
            <a:off x="58738" y="5776913"/>
            <a:ext cx="1441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2014/15 н.р.</a:t>
            </a:r>
            <a:endParaRPr lang="ru-RU" altLang="ru-RU" sz="16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9758" name="TextBox 87"/>
          <p:cNvSpPr txBox="1">
            <a:spLocks noChangeArrowheads="1"/>
          </p:cNvSpPr>
          <p:nvPr/>
        </p:nvSpPr>
        <p:spPr bwMode="auto">
          <a:xfrm>
            <a:off x="58738" y="6188075"/>
            <a:ext cx="1411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2013/14 н.р.</a:t>
            </a:r>
            <a:endParaRPr lang="ru-RU" altLang="ru-RU" sz="1600">
              <a:solidFill>
                <a:srgbClr val="4C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:\Грузєва\КТК\Year_2014-2015\Першоджерела\Л¦ценз¦я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428750"/>
            <a:ext cx="10064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0825" y="874713"/>
            <a:ext cx="770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ЛІЦЕНЗУВАННЯ ОСВІТНІХ ПОСЛУГ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7" name="Picture 4" descr="I:\Грузєва\КТК\Year_2014-2015\Першоджерела\Л¦ценз¦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0"/>
            <a:ext cx="185737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5" descr="I:\Грузєва\КТК\Year_2014-2015\Першоджерела\Л¦ценз¦я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428750"/>
            <a:ext cx="10064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3" descr="I:\Грузєва\КТК\Year_2014-2015\Першоджерела\Л¦ценз¦я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643188"/>
            <a:ext cx="10064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Box 17"/>
          <p:cNvSpPr txBox="1">
            <a:spLocks noChangeArrowheads="1"/>
          </p:cNvSpPr>
          <p:nvPr/>
        </p:nvSpPr>
        <p:spPr bwMode="auto">
          <a:xfrm>
            <a:off x="4394200" y="1495425"/>
            <a:ext cx="4570413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6"/>
              </a:buBlip>
            </a:pPr>
            <a:r>
              <a:rPr lang="uk-UA" altLang="ru-RU" sz="1900" b="1">
                <a:solidFill>
                  <a:srgbClr val="800000"/>
                </a:solidFill>
                <a:latin typeface="Arial" charset="0"/>
              </a:rPr>
              <a:t>Пройдено первинну акредитацію за спеціальністю «Технологія парфумерно-косметичних засобів» </a:t>
            </a:r>
            <a:endParaRPr lang="ru-RU" altLang="ru-RU" sz="1900" b="1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6"/>
              </a:buBlip>
            </a:pPr>
            <a:r>
              <a:rPr lang="uk-UA" altLang="ru-RU" sz="1900" b="1">
                <a:solidFill>
                  <a:srgbClr val="800000"/>
                </a:solidFill>
                <a:latin typeface="Arial" charset="0"/>
              </a:rPr>
              <a:t>Пройдено повторну акредитацію за спеціальністю «Фармація»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6"/>
              </a:buBlip>
            </a:pPr>
            <a:r>
              <a:rPr lang="uk-UA" altLang="ru-RU" sz="1900" b="1">
                <a:solidFill>
                  <a:srgbClr val="800000"/>
                </a:solidFill>
                <a:latin typeface="Arial" charset="0"/>
              </a:rPr>
              <a:t>Одержано нову ліцензію </a:t>
            </a:r>
            <a:br>
              <a:rPr lang="uk-UA" altLang="ru-RU" sz="1900" b="1">
                <a:solidFill>
                  <a:srgbClr val="800000"/>
                </a:solidFill>
                <a:latin typeface="Arial" charset="0"/>
              </a:rPr>
            </a:br>
            <a:r>
              <a:rPr lang="uk-UA" altLang="ru-RU" sz="1900" b="1">
                <a:solidFill>
                  <a:srgbClr val="800000"/>
                </a:solidFill>
                <a:latin typeface="Arial" charset="0"/>
              </a:rPr>
              <a:t>(АЕ № 636498 від 19.06.2015 р.) </a:t>
            </a:r>
            <a:br>
              <a:rPr lang="uk-UA" altLang="ru-RU" sz="1900" b="1">
                <a:solidFill>
                  <a:srgbClr val="800000"/>
                </a:solidFill>
                <a:latin typeface="Arial" charset="0"/>
              </a:rPr>
            </a:br>
            <a:r>
              <a:rPr lang="uk-UA" altLang="ru-RU" sz="1900" b="1">
                <a:solidFill>
                  <a:srgbClr val="800000"/>
                </a:solidFill>
                <a:latin typeface="Arial" charset="0"/>
              </a:rPr>
              <a:t>на 10 років</a:t>
            </a:r>
            <a:endParaRPr lang="ru-RU" altLang="ru-RU" sz="1900" b="1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6"/>
              </a:buBlip>
            </a:pPr>
            <a:r>
              <a:rPr lang="uk-UA" altLang="ru-RU" sz="1900" b="1">
                <a:solidFill>
                  <a:srgbClr val="800000"/>
                </a:solidFill>
                <a:latin typeface="Arial" charset="0"/>
              </a:rPr>
              <a:t>Збільшено ліцензований обсяг підготовки фахівців за спеціальністю «Лікувальна справа» з </a:t>
            </a:r>
            <a:r>
              <a:rPr lang="uk-UA" altLang="ru-RU" sz="1900" b="1">
                <a:solidFill>
                  <a:srgbClr val="CC0000"/>
                </a:solidFill>
                <a:latin typeface="Arial" charset="0"/>
              </a:rPr>
              <a:t>1000</a:t>
            </a:r>
            <a:r>
              <a:rPr lang="uk-UA" altLang="ru-RU" sz="1900" b="1">
                <a:solidFill>
                  <a:srgbClr val="800000"/>
                </a:solidFill>
                <a:latin typeface="Arial" charset="0"/>
              </a:rPr>
              <a:t> до </a:t>
            </a:r>
            <a:r>
              <a:rPr lang="uk-UA" altLang="ru-RU" sz="1900" b="1">
                <a:solidFill>
                  <a:srgbClr val="CC0000"/>
                </a:solidFill>
                <a:latin typeface="Arial" charset="0"/>
              </a:rPr>
              <a:t>1500</a:t>
            </a:r>
            <a:r>
              <a:rPr lang="uk-UA" altLang="ru-RU" sz="1900" b="1">
                <a:solidFill>
                  <a:srgbClr val="800000"/>
                </a:solidFill>
                <a:latin typeface="Arial" charset="0"/>
              </a:rPr>
              <a:t> осіб </a:t>
            </a:r>
            <a:br>
              <a:rPr lang="uk-UA" altLang="ru-RU" sz="1900" b="1">
                <a:solidFill>
                  <a:srgbClr val="800000"/>
                </a:solidFill>
                <a:latin typeface="Arial" charset="0"/>
              </a:rPr>
            </a:br>
            <a:r>
              <a:rPr lang="uk-UA" altLang="ru-RU" sz="1600">
                <a:solidFill>
                  <a:srgbClr val="800000"/>
                </a:solidFill>
                <a:latin typeface="Arial" charset="0"/>
              </a:rPr>
              <a:t>(наказ МОН України «1709л від 28.07.2015 р. «Про результати ліцензування, акредитації та атестації» (протокол №118)</a:t>
            </a:r>
            <a:endParaRPr lang="ru-RU" altLang="ru-RU" sz="1900" b="1">
              <a:solidFill>
                <a:srgbClr val="800000"/>
              </a:solidFill>
              <a:latin typeface="Arial" charset="0"/>
            </a:endParaRPr>
          </a:p>
        </p:txBody>
      </p:sp>
      <p:grpSp>
        <p:nvGrpSpPr>
          <p:cNvPr id="30731" name="Группа 21"/>
          <p:cNvGrpSpPr>
            <a:grpSpLocks/>
          </p:cNvGrpSpPr>
          <p:nvPr/>
        </p:nvGrpSpPr>
        <p:grpSpPr bwMode="auto">
          <a:xfrm>
            <a:off x="1908175" y="4286250"/>
            <a:ext cx="2500313" cy="2428875"/>
            <a:chOff x="-142908" y="-1285908"/>
            <a:chExt cx="7143800" cy="5786478"/>
          </a:xfrm>
        </p:grpSpPr>
        <p:pic>
          <p:nvPicPr>
            <p:cNvPr id="30823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l="29018" t="24286" r="26338" b="49285"/>
            <a:stretch>
              <a:fillRect/>
            </a:stretch>
          </p:blipFill>
          <p:spPr bwMode="auto">
            <a:xfrm>
              <a:off x="-142908" y="-1285908"/>
              <a:ext cx="7143800" cy="26436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08233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 l="29018" t="20000" r="26339" b="65714"/>
            <a:stretch>
              <a:fillRect/>
            </a:stretch>
          </p:blipFill>
          <p:spPr bwMode="auto">
            <a:xfrm>
              <a:off x="-142908" y="1641369"/>
              <a:ext cx="7143800" cy="14296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 l="29018" t="75715" r="26339" b="11428"/>
            <a:stretch>
              <a:fillRect/>
            </a:stretch>
          </p:blipFill>
          <p:spPr bwMode="auto">
            <a:xfrm>
              <a:off x="-142908" y="3214686"/>
              <a:ext cx="7143800" cy="12858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0732" name="TextBox 22"/>
          <p:cNvSpPr txBox="1">
            <a:spLocks noChangeArrowheads="1"/>
          </p:cNvSpPr>
          <p:nvPr/>
        </p:nvSpPr>
        <p:spPr bwMode="auto">
          <a:xfrm>
            <a:off x="2622550" y="5202238"/>
            <a:ext cx="121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464653"/>
                </a:solidFill>
                <a:latin typeface="Arial" charset="0"/>
              </a:rPr>
              <a:t>…</a:t>
            </a:r>
          </a:p>
        </p:txBody>
      </p:sp>
      <p:sp>
        <p:nvSpPr>
          <p:cNvPr id="30733" name="TextBox 23"/>
          <p:cNvSpPr txBox="1">
            <a:spLocks noChangeArrowheads="1"/>
          </p:cNvSpPr>
          <p:nvPr/>
        </p:nvSpPr>
        <p:spPr bwMode="auto">
          <a:xfrm>
            <a:off x="2622550" y="5886450"/>
            <a:ext cx="1214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464653"/>
                </a:solidFill>
                <a:latin typeface="Arial" charset="0"/>
              </a:rPr>
              <a:t>…</a:t>
            </a:r>
          </a:p>
        </p:txBody>
      </p:sp>
      <p:pic>
        <p:nvPicPr>
          <p:cNvPr id="308234" name="Picture 10"/>
          <p:cNvPicPr>
            <a:picLocks noChangeAspect="1" noChangeArrowheads="1"/>
          </p:cNvPicPr>
          <p:nvPr/>
        </p:nvPicPr>
        <p:blipFill>
          <a:blip r:embed="rId9" cstate="print"/>
          <a:srcRect l="29911" t="20714" r="41071" b="12143"/>
          <a:stretch>
            <a:fillRect/>
          </a:stretch>
        </p:blipFill>
        <p:spPr bwMode="auto">
          <a:xfrm>
            <a:off x="85725" y="4260850"/>
            <a:ext cx="1679575" cy="242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35" name="Номер слайда 1"/>
          <p:cNvSpPr>
            <a:spLocks/>
          </p:cNvSpPr>
          <p:nvPr/>
        </p:nvSpPr>
        <p:spPr bwMode="auto">
          <a:xfrm>
            <a:off x="8763000" y="6511925"/>
            <a:ext cx="547688" cy="396875"/>
          </a:xfrm>
          <a:prstGeom prst="bracketPair">
            <a:avLst>
              <a:gd name="adj" fmla="val 179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B7E53CF1-0C5F-4C8F-9136-123E62050D7D}" type="slidenum">
              <a:rPr lang="ru-RU" altLang="ru-RU" sz="1200">
                <a:solidFill>
                  <a:srgbClr val="FFFFFF"/>
                </a:solidFill>
                <a:latin typeface="Arial" charset="0"/>
              </a:rPr>
              <a:pPr algn="ctr" eaLnBrk="1" hangingPunct="1"/>
              <a:t>17</a:t>
            </a:fld>
            <a:endParaRPr lang="ru-RU" altLang="ru-RU" sz="12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47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1257282-A26B-4795-9CC0-0FDEA222D22A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93700" y="1428750"/>
          <a:ext cx="8107363" cy="423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2482"/>
                <a:gridCol w="1571627"/>
                <a:gridCol w="1571627"/>
                <a:gridCol w="1571627"/>
              </a:tblGrid>
              <a:tr h="582516">
                <a:tc>
                  <a:txBody>
                    <a:bodyPr/>
                    <a:lstStyle/>
                    <a:p>
                      <a:pPr marL="0" indent="176213" algn="l">
                        <a:lnSpc>
                          <a:spcPct val="85000"/>
                        </a:lnSpc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СТУДЕНТИ</a:t>
                      </a:r>
                      <a:endParaRPr lang="ru-RU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(на 01.01.14)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(на 01.01.15)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(на 01.06.15)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</a:tr>
              <a:tr h="38671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ВСЬОГО, в т.ч.: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12091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12704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12873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26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</a:t>
                      </a:r>
                      <a:endParaRPr lang="ru-RU" sz="18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4161</a:t>
                      </a:r>
                      <a:endParaRPr lang="ru-RU" sz="18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4592</a:t>
                      </a:r>
                      <a:endParaRPr lang="ru-RU" sz="18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4544</a:t>
                      </a:r>
                      <a:endParaRPr lang="ru-RU" sz="18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26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контракт</a:t>
                      </a:r>
                      <a:endParaRPr lang="ru-RU" sz="18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7930</a:t>
                      </a:r>
                      <a:endParaRPr lang="ru-RU" sz="18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8112</a:t>
                      </a:r>
                      <a:endParaRPr lang="ru-RU" sz="18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7829</a:t>
                      </a:r>
                      <a:endParaRPr lang="ru-RU" sz="18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261">
                <a:tc>
                  <a:txBody>
                    <a:bodyPr/>
                    <a:lstStyle/>
                    <a:p>
                      <a:pPr marL="268288" indent="0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в т.ч. іноземні</a:t>
                      </a:r>
                      <a:endParaRPr lang="ru-RU" sz="18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1359</a:t>
                      </a:r>
                      <a:endParaRPr lang="ru-RU" sz="18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1369</a:t>
                      </a:r>
                      <a:endParaRPr lang="ru-RU" sz="18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1381</a:t>
                      </a:r>
                      <a:endParaRPr lang="ru-RU" sz="18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0261">
                <a:tc>
                  <a:txBody>
                    <a:bodyPr/>
                    <a:lstStyle/>
                    <a:p>
                      <a:pPr marL="898525" indent="0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в т.ч. англомовні</a:t>
                      </a:r>
                      <a:endParaRPr lang="ru-RU" sz="18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432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580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598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6717">
                <a:tc gridSpan="3">
                  <a:txBody>
                    <a:bodyPr/>
                    <a:lstStyle/>
                    <a:p>
                      <a:pPr marL="0" marR="0" lvl="0" indent="1778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СТУДЕНТИ І-ІІ</a:t>
                      </a:r>
                      <a:r>
                        <a:rPr lang="uk-UA" sz="1600" b="1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uk-UA" sz="1600" b="1" kern="1200" baseline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р.а</a:t>
                      </a:r>
                      <a:r>
                        <a:rPr lang="uk-UA" sz="1600" b="1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1778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noProof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</a:tr>
              <a:tr h="386717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6717">
                <a:tc gridSpan="3">
                  <a:txBody>
                    <a:bodyPr/>
                    <a:lstStyle/>
                    <a:p>
                      <a:pPr marL="0" marR="0" lvl="0" indent="1778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noProof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ЛІКАРІ(ПРОВІЗОРИ)-ІНТЕРНИ</a:t>
                      </a:r>
                      <a:endParaRPr lang="ru-RU" sz="1600" b="1" kern="1200" noProof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anchor="ctr">
                    <a:lnL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778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noProof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</a:tr>
              <a:tr h="420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ВСЬОГО, в т.ч.: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1038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1174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18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1184</a:t>
                      </a:r>
                      <a:endParaRPr lang="ru-RU" sz="18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691" marB="4569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50825" y="874713"/>
            <a:ext cx="7705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КОНТИНГЕНТ ОСІБ, ЩО НАВЧАЮТЬСЯ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 flipH="1" flipV="1">
            <a:off x="7894638" y="3821113"/>
            <a:ext cx="357187" cy="1587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 flipH="1" flipV="1">
            <a:off x="7966075" y="5464175"/>
            <a:ext cx="357188" cy="1588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 flipH="1" flipV="1">
            <a:off x="8037513" y="2249488"/>
            <a:ext cx="357187" cy="1587"/>
          </a:xfrm>
          <a:prstGeom prst="straightConnector1">
            <a:avLst/>
          </a:prstGeom>
          <a:ln w="28575">
            <a:solidFill>
              <a:srgbClr val="8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92113" y="5765800"/>
            <a:ext cx="8101012" cy="83185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marL="273050" indent="-273050" algn="ctr">
              <a:spcBef>
                <a:spcPts val="0"/>
              </a:spcBef>
              <a:buClr>
                <a:srgbClr val="0000CC"/>
              </a:buClr>
              <a:buSzPct val="140000"/>
              <a:defRPr/>
            </a:pPr>
            <a:r>
              <a:rPr lang="uk-UA" altLang="ru-RU" b="1" dirty="0">
                <a:solidFill>
                  <a:srgbClr val="993300"/>
                </a:solidFill>
                <a:latin typeface="Arial" charset="0"/>
              </a:rPr>
              <a:t>ЗАРАХОВАНО</a:t>
            </a:r>
            <a:r>
              <a:rPr lang="uk-UA" altLang="ru-RU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altLang="ru-RU" sz="2400" b="1" dirty="0">
                <a:solidFill>
                  <a:srgbClr val="CC0000"/>
                </a:solidFill>
                <a:latin typeface="Arial" charset="0"/>
              </a:rPr>
              <a:t>628 </a:t>
            </a:r>
            <a:r>
              <a:rPr lang="uk-UA" altLang="ru-RU" b="1" dirty="0">
                <a:solidFill>
                  <a:srgbClr val="993300"/>
                </a:solidFill>
                <a:latin typeface="Arial" charset="0"/>
              </a:rPr>
              <a:t>студентів з АР Крим, ДНМУ та ЛДМУ</a:t>
            </a:r>
          </a:p>
          <a:p>
            <a:pPr marL="273050" indent="-273050" algn="ctr">
              <a:spcBef>
                <a:spcPts val="0"/>
              </a:spcBef>
              <a:buClr>
                <a:srgbClr val="0000CC"/>
              </a:buClr>
              <a:buSzPct val="140000"/>
              <a:defRPr/>
            </a:pPr>
            <a:r>
              <a:rPr lang="uk-UA" altLang="ru-RU" b="1" dirty="0">
                <a:solidFill>
                  <a:srgbClr val="993300"/>
                </a:solidFill>
                <a:latin typeface="Arial" charset="0"/>
              </a:rPr>
              <a:t>ОТРИМАЛИ ДИПЛОМ – </a:t>
            </a:r>
            <a:r>
              <a:rPr lang="uk-UA" altLang="ru-RU" sz="2400" b="1" dirty="0">
                <a:solidFill>
                  <a:srgbClr val="CC0000"/>
                </a:solidFill>
                <a:latin typeface="Arial" charset="0"/>
              </a:rPr>
              <a:t>72</a:t>
            </a:r>
            <a:r>
              <a:rPr lang="uk-UA" altLang="ru-RU" b="1" dirty="0">
                <a:solidFill>
                  <a:srgbClr val="993300"/>
                </a:solidFill>
                <a:latin typeface="Arial" charset="0"/>
              </a:rPr>
              <a:t> </a:t>
            </a:r>
            <a:r>
              <a:rPr lang="uk-UA" altLang="ru-RU" b="1" dirty="0" smtClean="0">
                <a:solidFill>
                  <a:srgbClr val="993300"/>
                </a:solidFill>
                <a:latin typeface="Arial" charset="0"/>
              </a:rPr>
              <a:t>ІЗ НИХ</a:t>
            </a:r>
            <a:endParaRPr lang="uk-UA" altLang="ru-RU" b="1" dirty="0">
              <a:solidFill>
                <a:srgbClr val="9933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956A390-3020-4833-AFF7-3BE91DADAB3E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ВИПУСК-2015 (25-26 червня) 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609305" y="860341"/>
          <a:ext cx="6250000" cy="456296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72843"/>
                <a:gridCol w="1179222"/>
                <a:gridCol w="998082"/>
                <a:gridCol w="998082"/>
                <a:gridCol w="1001771"/>
              </a:tblGrid>
              <a:tr h="239208">
                <a:tc rowSpan="3"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Факультет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ВІТЧИЗНЯНІ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A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ІНОЗЕМНІ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A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uk-UA" sz="1300" b="1" spc="-5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</a:t>
                      </a:r>
                      <a:endParaRPr lang="ru-RU" sz="1300" b="1" spc="-50" baseline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</a:tr>
              <a:tr h="291208"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4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мова навчання</a:t>
                      </a:r>
                      <a:endParaRPr lang="ru-RU" sz="14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24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російсь-ка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англій-ська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4">
                <a:tc>
                  <a:txBody>
                    <a:bodyPr/>
                    <a:lstStyle/>
                    <a:p>
                      <a:pPr algn="l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Медичний №1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385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385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Медичний №2</a:t>
                      </a:r>
                      <a:endParaRPr lang="ru-RU" sz="1600" b="1" dirty="0" smtClean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246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347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Медичний №3</a:t>
                      </a:r>
                      <a:endParaRPr lang="ru-RU" sz="1600" b="1" dirty="0" smtClean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Медичний №4</a:t>
                      </a:r>
                      <a:endParaRPr lang="ru-RU" sz="1600" b="1" dirty="0" smtClean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139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139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564">
                <a:tc>
                  <a:txBody>
                    <a:bodyPr/>
                    <a:lstStyle/>
                    <a:p>
                      <a:pPr algn="l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Стоматологічний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329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369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Мед.-псих.</a:t>
                      </a:r>
                      <a:endParaRPr lang="ru-RU" sz="1600" b="1" dirty="0" smtClean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Фармацевтичний </a:t>
                      </a:r>
                      <a:endParaRPr lang="ru-RU" sz="1600" b="1" dirty="0" smtClean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264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270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564">
                <a:tc>
                  <a:txBody>
                    <a:bodyPr/>
                    <a:lstStyle/>
                    <a:p>
                      <a:pPr algn="l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ФПЛЗСУ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48">
                <a:tc>
                  <a:txBody>
                    <a:bodyPr/>
                    <a:lstStyle/>
                    <a:p>
                      <a:pPr algn="l"/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1591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1738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48">
                <a:tc gridSpan="4">
                  <a:txBody>
                    <a:bodyPr/>
                    <a:lstStyle/>
                    <a:p>
                      <a:pPr algn="r"/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</a:t>
                      </a:r>
                      <a:r>
                        <a:rPr lang="en-US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</a:t>
                      </a: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2014 </a:t>
                      </a:r>
                      <a:r>
                        <a:rPr lang="uk-UA" sz="1600" b="1" kern="1200" dirty="0" err="1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н.р</a:t>
                      </a: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1567</a:t>
                      </a:r>
                      <a:endParaRPr lang="ru-RU" sz="20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2773" name="Picture 2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981075"/>
            <a:ext cx="24765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 descr="http://www.nmu.edu.ua/uploads/images/IMG_4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700338"/>
            <a:ext cx="24669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416425"/>
            <a:ext cx="24257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6097588"/>
            <a:ext cx="8893175" cy="590550"/>
          </a:xfrm>
          <a:prstGeom prst="rect">
            <a:avLst/>
          </a:prstGeom>
          <a:solidFill>
            <a:srgbClr val="525B7E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5100" y="6026150"/>
            <a:ext cx="86074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Перший випуск </a:t>
            </a:r>
            <a:r>
              <a:rPr lang="ru-RU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спеціалістів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 </a:t>
            </a:r>
            <a:r>
              <a:rPr lang="ru-RU" altLang="ru-RU" sz="20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(31) 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за </a:t>
            </a:r>
            <a:r>
              <a:rPr lang="ru-RU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напрямом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 «</a:t>
            </a:r>
            <a:r>
              <a:rPr lang="ru-RU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Фармація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» </a:t>
            </a:r>
            <a:b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</a:b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за </a:t>
            </a:r>
            <a:r>
              <a:rPr lang="ru-RU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спеціальністю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 «</a:t>
            </a:r>
            <a:r>
              <a:rPr lang="ru-RU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Технологія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 </a:t>
            </a:r>
            <a:r>
              <a:rPr lang="ru-RU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парфумерно-косметичних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 </a:t>
            </a:r>
            <a:r>
              <a:rPr lang="ru-RU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засобів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»</a:t>
            </a:r>
            <a:endParaRPr lang="uk-UA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32778" name="TextBox 1"/>
          <p:cNvSpPr txBox="1">
            <a:spLocks noChangeArrowheads="1"/>
          </p:cNvSpPr>
          <p:nvPr/>
        </p:nvSpPr>
        <p:spPr bwMode="auto">
          <a:xfrm>
            <a:off x="2627313" y="5481638"/>
            <a:ext cx="6265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500" b="1" dirty="0">
                <a:solidFill>
                  <a:srgbClr val="420000"/>
                </a:solidFill>
                <a:latin typeface="Arial" charset="0"/>
              </a:rPr>
              <a:t>НЕ ОТРИМАЛИ ДИПЛОМИ </a:t>
            </a:r>
            <a:r>
              <a:rPr lang="uk-UA" altLang="ru-RU" b="1" dirty="0">
                <a:solidFill>
                  <a:srgbClr val="C00000"/>
                </a:solidFill>
                <a:latin typeface="Arial" charset="0"/>
              </a:rPr>
              <a:t>36</a:t>
            </a:r>
            <a:r>
              <a:rPr lang="uk-UA" altLang="ru-RU" sz="15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altLang="ru-RU" sz="1500" b="1" dirty="0">
                <a:solidFill>
                  <a:srgbClr val="420000"/>
                </a:solidFill>
                <a:latin typeface="Arial" charset="0"/>
              </a:rPr>
              <a:t>СТУДЕНТІВ, у </a:t>
            </a:r>
            <a:r>
              <a:rPr lang="uk-UA" altLang="ru-RU" sz="1500" b="1" dirty="0" err="1">
                <a:solidFill>
                  <a:srgbClr val="420000"/>
                </a:solidFill>
                <a:latin typeface="Arial" charset="0"/>
              </a:rPr>
              <a:t>т.ч</a:t>
            </a:r>
            <a:r>
              <a:rPr lang="uk-UA" altLang="ru-RU" sz="1500" b="1" dirty="0">
                <a:solidFill>
                  <a:srgbClr val="420000"/>
                </a:solidFill>
                <a:latin typeface="Arial" charset="0"/>
              </a:rPr>
              <a:t>. </a:t>
            </a:r>
            <a:r>
              <a:rPr lang="uk-UA" altLang="ru-RU" b="1" dirty="0">
                <a:solidFill>
                  <a:srgbClr val="C00000"/>
                </a:solidFill>
                <a:latin typeface="Arial" charset="0"/>
              </a:rPr>
              <a:t>17</a:t>
            </a:r>
            <a:r>
              <a:rPr lang="uk-UA" altLang="ru-RU" sz="1500" b="1" dirty="0">
                <a:solidFill>
                  <a:srgbClr val="420000"/>
                </a:solidFill>
                <a:latin typeface="Arial" charset="0"/>
              </a:rPr>
              <a:t> – ІНОЗЕМЦІВ</a:t>
            </a:r>
            <a:endParaRPr lang="ru-RU" altLang="ru-RU" sz="1500" b="1" dirty="0">
              <a:solidFill>
                <a:srgbClr val="420000"/>
              </a:solidFill>
              <a:latin typeface="Arial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27313" y="5407025"/>
            <a:ext cx="6145212" cy="4318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858250" y="0"/>
            <a:ext cx="28575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3" name="Номер слайда 16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05EB0D2-B03A-4347-BDDF-0AA5695DFA6E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4" name="AutoShape 14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5" name="AutoShape 16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6" name="AutoShape 18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7" name="AutoShape 20" descr="https://apf.mail.ru/cgi-bin/readmsg/01.jpg?x-email=info_nmu%40mail.ru&amp;id=14337658470000000061%3B0%3B1&amp;mode=attachment&amp;channel&amp;bs=3802&amp;bl=968013&amp;ct=image%2Fjpeg&amp;cn=01.jpg&amp;cte=binary&amp;preview=1&amp;exif=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317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СВІТЛА ПАМ</a:t>
            </a:r>
            <a:r>
              <a:rPr lang="en-US" altLang="ru-RU" sz="2400" dirty="0">
                <a:ln w="317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altLang="ru-RU" sz="2400" dirty="0" smtClean="0">
                <a:ln w="317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ЯТЬ СПІВРОБІТНИКАМ</a:t>
            </a:r>
            <a:endParaRPr lang="ru-RU" altLang="ru-RU" sz="2400" dirty="0">
              <a:ln w="317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9" name="Picture 3" descr="C:\Documents and Settings\Администратор\Рабочий стол\Новая папка\IMG_3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300" y="15340013"/>
            <a:ext cx="16795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C:\Documents and Settings\Администратор\Рабочий стол\Новая папка\IMG_3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775" y="16243300"/>
            <a:ext cx="37798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99592" y="5661248"/>
            <a:ext cx="7852742" cy="41601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600" b="1" i="1" dirty="0"/>
              <a:t> </a:t>
            </a:r>
            <a:endParaRPr lang="ru-RU" sz="1600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928670"/>
            <a:ext cx="8429684" cy="551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800"/>
              </a:spcBef>
            </a:pP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ПОПОВ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Микола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Васильович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(11.04.1930 - 28.03.2015) –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uk-UA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авідувач</a:t>
            </a:r>
            <a:r>
              <a:rPr lang="uk-UA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кафедри філософії та соціології (1974-2007), професор</a:t>
            </a:r>
          </a:p>
          <a:p>
            <a:pPr marL="266700" lvl="0" indent="-266700">
              <a:spcBef>
                <a:spcPts val="800"/>
              </a:spcBef>
            </a:pP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ХМЕЛЕВСЬКИЙ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Юрій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Володимирович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(08.04.1930-09.09.2014) –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завідувач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кафедри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біохімії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(1976-1997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рр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.),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професор</a:t>
            </a:r>
            <a:endParaRPr lang="ru-RU" b="1" dirty="0" smtClean="0">
              <a:solidFill>
                <a:srgbClr val="460000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spcBef>
                <a:spcPts val="800"/>
              </a:spcBef>
            </a:pP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МАНЬКІВСЬКИЙ 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Микита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Борисович </a:t>
            </a:r>
            <a:r>
              <a:rPr lang="uk-UA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(24.12.1914-04.12.2014) – 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проректор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наукової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роботи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завідувач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кафедри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нервових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хвороб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Київського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медичного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інституту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(1959-1964)</a:t>
            </a:r>
          </a:p>
          <a:p>
            <a:pPr marL="266700" indent="-266700">
              <a:spcBef>
                <a:spcPts val="800"/>
              </a:spcBef>
            </a:pP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СТЕПАНЕНКО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Геннадій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Панасович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(11.10.1938-06.11.2014)</a:t>
            </a:r>
            <a:r>
              <a:rPr lang="ru-RU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професор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кафедри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гігієни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екології</a:t>
            </a:r>
            <a:endParaRPr lang="ru-RU" b="1" dirty="0" smtClean="0">
              <a:solidFill>
                <a:srgbClr val="460000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spcBef>
                <a:spcPts val="800"/>
              </a:spcBef>
            </a:pP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АРХИПОВИЧ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Анатолій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Аврамович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(08.05.1925 - 13.04.2015) – </a:t>
            </a:r>
            <a:r>
              <a:rPr lang="uk-UA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професор кафедри анатомії людини</a:t>
            </a:r>
            <a:endParaRPr lang="uk-UA" dirty="0" smtClean="0">
              <a:solidFill>
                <a:srgbClr val="460000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spcBef>
                <a:spcPts val="800"/>
              </a:spcBef>
            </a:pP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ФЕДОТОВА 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Ірина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Августівна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(18.01.1955-15.11.2014)</a:t>
            </a:r>
            <a:r>
              <a:rPr lang="ru-RU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 –  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доцент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кафедри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судової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медицини</a:t>
            </a:r>
            <a:endParaRPr lang="ru-RU" b="1" dirty="0" smtClean="0">
              <a:solidFill>
                <a:srgbClr val="460000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spcBef>
                <a:spcPts val="800"/>
              </a:spcBef>
            </a:pP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КАРПЕНКО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Світлана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Анатоліївна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(17.11.1962 - 13.04.2015) –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uk-UA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ровідний</a:t>
            </a:r>
            <a:r>
              <a:rPr lang="uk-UA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фахівець відділу з міжнародних зв'язків </a:t>
            </a:r>
          </a:p>
          <a:p>
            <a:pPr marL="266700" indent="-266700">
              <a:spcBef>
                <a:spcPts val="800"/>
              </a:spcBef>
            </a:pP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ЛАЗАРЕНКО </a:t>
            </a:r>
            <a:r>
              <a:rPr lang="uk-UA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Лариса Іванівна 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(30.12.1960 - 17.01.2015) –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технічний</a:t>
            </a:r>
            <a:r>
              <a:rPr lang="ru-RU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співробітник</a:t>
            </a:r>
            <a:endParaRPr lang="ru-RU" b="1" dirty="0" smtClean="0">
              <a:solidFill>
                <a:srgbClr val="4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C169309-54F4-4B96-B7B1-94E44D26E81A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57158" y="65591"/>
            <a:ext cx="7500938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ПРАЦЕВЛАШТУВАННЯ ВИПУСКНИКІВ </a:t>
            </a:r>
            <a:b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uk-UA" altLang="ru-RU" sz="20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(медичний факультет №4)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30" name="Picture 6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2" cstate="print"/>
          <a:srcRect t="3504" b="28283"/>
          <a:stretch>
            <a:fillRect/>
          </a:stretch>
        </p:blipFill>
        <p:spPr bwMode="auto">
          <a:xfrm>
            <a:off x="1643063" y="3500438"/>
            <a:ext cx="3119437" cy="292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7" name="Picture 7" descr="http://www.nmu.edu.ua/uploads/images/sc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946150"/>
            <a:ext cx="3984625" cy="548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28" name="Picture 4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928688"/>
            <a:ext cx="3119437" cy="429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734300" y="3552825"/>
            <a:ext cx="785813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0001250" y="492918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534150" y="3652838"/>
            <a:ext cx="1979613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495925" y="3752850"/>
            <a:ext cx="302418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495925" y="3848100"/>
            <a:ext cx="302418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500688" y="3938588"/>
            <a:ext cx="468312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3850" y="900113"/>
            <a:ext cx="8534400" cy="1200150"/>
          </a:xfrm>
          <a:prstGeom prst="rect">
            <a:avLst/>
          </a:prstGeom>
          <a:solidFill>
            <a:srgbClr val="E3E5ED">
              <a:alpha val="74902"/>
            </a:srgbClr>
          </a:solidFill>
          <a:ln>
            <a:solidFill>
              <a:srgbClr val="E3E5ED"/>
            </a:solidFill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Із </a:t>
            </a:r>
            <a:r>
              <a:rPr lang="uk-UA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</a:t>
            </a:r>
            <a:r>
              <a:rPr lang="uk-UA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студентів </a:t>
            </a:r>
            <a:r>
              <a:rPr lang="en-US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uk-UA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курсу, які вступили на спеціальність «медико-профілактична справа» на </a:t>
            </a:r>
            <a:r>
              <a:rPr lang="en-US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uk-UA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курсі будуть навчатися за спеціальністю</a:t>
            </a:r>
          </a:p>
          <a:p>
            <a:pPr marL="285750" indent="-285750">
              <a:buFontTx/>
              <a:buBlip>
                <a:blip r:embed="rId5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«лікувальна справа» – </a:t>
            </a:r>
            <a:r>
              <a:rPr lang="uk-UA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 (89%)</a:t>
            </a:r>
          </a:p>
          <a:p>
            <a:pPr marL="285750" indent="-285750">
              <a:buFontTx/>
              <a:buBlip>
                <a:blip r:embed="rId5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«педіатрія» – </a:t>
            </a:r>
            <a:r>
              <a:rPr lang="uk-UA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(4%)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0" y="857250"/>
            <a:ext cx="8893175" cy="409575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19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E5C2F4A-4047-466D-A640-C7C93D52059A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788" y="866775"/>
            <a:ext cx="86074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ПІДГОТОВКА ФАХІВЦІВ ДЛЯ ЗАРУБІЖНИХ КРАЇН У 14/15 </a:t>
            </a:r>
            <a:r>
              <a:rPr lang="uk-UA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н.р</a:t>
            </a: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. 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/>
        </p:nvGraphicFramePr>
        <p:xfrm>
          <a:off x="285750" y="1482725"/>
          <a:ext cx="2000250" cy="5253051"/>
        </p:xfrm>
        <a:graphic>
          <a:graphicData uri="http://schemas.openxmlformats.org/drawingml/2006/table">
            <a:tbl>
              <a:tblPr/>
              <a:tblGrid>
                <a:gridCol w="1230313"/>
                <a:gridCol w="769937"/>
              </a:tblGrid>
              <a:tr h="3016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КРАЇНА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УСЬОГО НАВЧАЄТЬСЯ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anchor="ctr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Азербайджан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229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Афганістан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4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Бахрейн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Білорусь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55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Бразилія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4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В’єтнам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Великобританія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4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Вірменія</a:t>
                      </a: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Гана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Гвінея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Греція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Грузія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Еквадор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Ефіопія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Єгипет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Зімбабве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Йорданія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Ізраїль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Індія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104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Ірак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184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Іран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78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Іспанія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Казахстан</a:t>
                      </a: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Камерун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Канада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Кенія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Киргизька Республіка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4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5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Китай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Кіпр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Конго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Куба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Корея(КНДР)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Латвія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0" name="Таблица 39"/>
          <p:cNvGraphicFramePr>
            <a:graphicFrameLocks noGrp="1"/>
          </p:cNvGraphicFramePr>
          <p:nvPr/>
        </p:nvGraphicFramePr>
        <p:xfrm>
          <a:off x="2428875" y="1482725"/>
          <a:ext cx="2071688" cy="5238767"/>
        </p:xfrm>
        <a:graphic>
          <a:graphicData uri="http://schemas.openxmlformats.org/drawingml/2006/table">
            <a:tbl>
              <a:tblPr/>
              <a:tblGrid>
                <a:gridCol w="1316038"/>
                <a:gridCol w="755650"/>
              </a:tblGrid>
              <a:tr h="293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КРАЇНА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УСЬОГО НАВЧАЄТЬСЯ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anchor="ctr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Литва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Ліван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Лівія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Мальдіви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Маврикій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Марокко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Молдова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Намібія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Нігерія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Німеччина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Непал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Норвегія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Пакистан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Палестина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32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Перу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Польща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РФ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69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Руанда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Саудівська Аравія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Сирія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Сомалі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Судан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США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Сьєрра- Леоне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Таджикистан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Туніс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Туреччина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34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Туркменістан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163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Уганда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Узбекистан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114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Фінляндія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Франція 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Чад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Чехія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Швеція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ru-RU" alt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467" marR="18467" marT="0" marB="0" horzOverflow="overflow">
                    <a:lnL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Группа 41"/>
          <p:cNvGrpSpPr/>
          <p:nvPr/>
        </p:nvGrpSpPr>
        <p:grpSpPr>
          <a:xfrm flipH="1">
            <a:off x="4786314" y="1441202"/>
            <a:ext cx="3690898" cy="455710"/>
            <a:chOff x="1184861" y="3063"/>
            <a:chExt cx="4053840" cy="6551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1" name="Пятиугольник 60"/>
            <p:cNvSpPr/>
            <p:nvPr/>
          </p:nvSpPr>
          <p:spPr>
            <a:xfrm rot="10800000">
              <a:off x="1184861" y="3063"/>
              <a:ext cx="4053840" cy="655126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Пятиугольник 4"/>
            <p:cNvSpPr/>
            <p:nvPr/>
          </p:nvSpPr>
          <p:spPr>
            <a:xfrm rot="21600000">
              <a:off x="1348644" y="3063"/>
              <a:ext cx="3890057" cy="6551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88893" tIns="114300" rIns="21336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/>
            </a:p>
          </p:txBody>
        </p:sp>
      </p:grpSp>
      <p:sp>
        <p:nvSpPr>
          <p:cNvPr id="44" name="Овал 43"/>
          <p:cNvSpPr>
            <a:spLocks noChangeAspect="1"/>
          </p:cNvSpPr>
          <p:nvPr/>
        </p:nvSpPr>
        <p:spPr>
          <a:xfrm flipH="1">
            <a:off x="7986968" y="1365924"/>
            <a:ext cx="540000" cy="54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grpSp>
        <p:nvGrpSpPr>
          <p:cNvPr id="3" name="Группа 44"/>
          <p:cNvGrpSpPr/>
          <p:nvPr/>
        </p:nvGrpSpPr>
        <p:grpSpPr>
          <a:xfrm flipH="1">
            <a:off x="4786314" y="2021332"/>
            <a:ext cx="3690898" cy="455710"/>
            <a:chOff x="1184861" y="853750"/>
            <a:chExt cx="4053840" cy="655126"/>
          </a:xfrm>
          <a:solidFill>
            <a:srgbClr val="EEEEE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9" name="Пятиугольник 58"/>
            <p:cNvSpPr/>
            <p:nvPr/>
          </p:nvSpPr>
          <p:spPr>
            <a:xfrm rot="10800000">
              <a:off x="1184861" y="853750"/>
              <a:ext cx="4053840" cy="655126"/>
            </a:xfrm>
            <a:prstGeom prst="homePlat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Пятиугольник 7"/>
            <p:cNvSpPr/>
            <p:nvPr/>
          </p:nvSpPr>
          <p:spPr>
            <a:xfrm rot="21600000">
              <a:off x="1348644" y="853750"/>
              <a:ext cx="3890057" cy="65512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88893" tIns="114300" rIns="21336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/>
            </a:p>
          </p:txBody>
        </p:sp>
      </p:grpSp>
      <p:sp>
        <p:nvSpPr>
          <p:cNvPr id="46" name="Овал 45"/>
          <p:cNvSpPr>
            <a:spLocks noChangeAspect="1"/>
          </p:cNvSpPr>
          <p:nvPr/>
        </p:nvSpPr>
        <p:spPr>
          <a:xfrm flipH="1">
            <a:off x="7986968" y="1946054"/>
            <a:ext cx="540000" cy="54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grpSp>
        <p:nvGrpSpPr>
          <p:cNvPr id="4" name="Группа 46"/>
          <p:cNvGrpSpPr/>
          <p:nvPr/>
        </p:nvGrpSpPr>
        <p:grpSpPr>
          <a:xfrm flipH="1">
            <a:off x="4786314" y="2592836"/>
            <a:ext cx="3690898" cy="455710"/>
            <a:chOff x="1184861" y="1704436"/>
            <a:chExt cx="4053840" cy="6551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7" name="Пятиугольник 56"/>
            <p:cNvSpPr/>
            <p:nvPr/>
          </p:nvSpPr>
          <p:spPr>
            <a:xfrm rot="10800000">
              <a:off x="1184861" y="1704436"/>
              <a:ext cx="4053840" cy="655126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Пятиугольник 10"/>
            <p:cNvSpPr/>
            <p:nvPr/>
          </p:nvSpPr>
          <p:spPr>
            <a:xfrm rot="21600000">
              <a:off x="1348644" y="1704436"/>
              <a:ext cx="3890057" cy="6551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88893" tIns="114300" rIns="21336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/>
            </a:p>
          </p:txBody>
        </p:sp>
      </p:grpSp>
      <p:sp>
        <p:nvSpPr>
          <p:cNvPr id="48" name="Овал 47"/>
          <p:cNvSpPr>
            <a:spLocks noChangeAspect="1"/>
          </p:cNvSpPr>
          <p:nvPr/>
        </p:nvSpPr>
        <p:spPr>
          <a:xfrm flipH="1">
            <a:off x="7986968" y="2517558"/>
            <a:ext cx="540000" cy="54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grpSp>
        <p:nvGrpSpPr>
          <p:cNvPr id="5" name="Группа 48"/>
          <p:cNvGrpSpPr/>
          <p:nvPr/>
        </p:nvGrpSpPr>
        <p:grpSpPr>
          <a:xfrm flipH="1">
            <a:off x="4786314" y="3175788"/>
            <a:ext cx="3690898" cy="455710"/>
            <a:chOff x="1184861" y="2555123"/>
            <a:chExt cx="4053840" cy="6551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5" name="Пятиугольник 54"/>
            <p:cNvSpPr/>
            <p:nvPr/>
          </p:nvSpPr>
          <p:spPr>
            <a:xfrm rot="10800000">
              <a:off x="1184861" y="2555123"/>
              <a:ext cx="4053840" cy="655126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ятиугольник 13"/>
            <p:cNvSpPr/>
            <p:nvPr/>
          </p:nvSpPr>
          <p:spPr>
            <a:xfrm rot="21600000">
              <a:off x="1348644" y="2555123"/>
              <a:ext cx="3890057" cy="6551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88893" tIns="114300" rIns="21336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/>
            </a:p>
          </p:txBody>
        </p:sp>
      </p:grpSp>
      <p:sp>
        <p:nvSpPr>
          <p:cNvPr id="50" name="Овал 49"/>
          <p:cNvSpPr>
            <a:spLocks noChangeAspect="1"/>
          </p:cNvSpPr>
          <p:nvPr/>
        </p:nvSpPr>
        <p:spPr>
          <a:xfrm flipH="1">
            <a:off x="7986968" y="3100510"/>
            <a:ext cx="540000" cy="54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grpSp>
        <p:nvGrpSpPr>
          <p:cNvPr id="6" name="Группа 50"/>
          <p:cNvGrpSpPr/>
          <p:nvPr/>
        </p:nvGrpSpPr>
        <p:grpSpPr>
          <a:xfrm flipH="1">
            <a:off x="4786314" y="3753096"/>
            <a:ext cx="3690898" cy="455710"/>
            <a:chOff x="1184861" y="3405810"/>
            <a:chExt cx="4053840" cy="6551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3" name="Пятиугольник 52"/>
            <p:cNvSpPr/>
            <p:nvPr/>
          </p:nvSpPr>
          <p:spPr>
            <a:xfrm rot="10800000">
              <a:off x="1184861" y="3405810"/>
              <a:ext cx="4053840" cy="655126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Пятиугольник 16"/>
            <p:cNvSpPr/>
            <p:nvPr/>
          </p:nvSpPr>
          <p:spPr>
            <a:xfrm rot="21600000">
              <a:off x="1348644" y="3405810"/>
              <a:ext cx="3890057" cy="6551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88893" tIns="114300" rIns="213360" bIns="11430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/>
            </a:p>
          </p:txBody>
        </p:sp>
      </p:grpSp>
      <p:sp>
        <p:nvSpPr>
          <p:cNvPr id="52" name="Овал 51"/>
          <p:cNvSpPr>
            <a:spLocks noChangeAspect="1"/>
          </p:cNvSpPr>
          <p:nvPr/>
        </p:nvSpPr>
        <p:spPr>
          <a:xfrm flipH="1">
            <a:off x="7986968" y="3677818"/>
            <a:ext cx="540000" cy="540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35044" name="TextBox 62"/>
          <p:cNvSpPr txBox="1">
            <a:spLocks noChangeArrowheads="1"/>
          </p:cNvSpPr>
          <p:nvPr/>
        </p:nvSpPr>
        <p:spPr bwMode="auto">
          <a:xfrm>
            <a:off x="5072063" y="1447800"/>
            <a:ext cx="2500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CC0000"/>
                </a:solidFill>
                <a:latin typeface="Arial" charset="0"/>
              </a:rPr>
              <a:t>КРАЇН</a:t>
            </a:r>
          </a:p>
        </p:txBody>
      </p:sp>
      <p:sp>
        <p:nvSpPr>
          <p:cNvPr id="35045" name="TextBox 64"/>
          <p:cNvSpPr txBox="1">
            <a:spLocks noChangeArrowheads="1"/>
          </p:cNvSpPr>
          <p:nvPr/>
        </p:nvSpPr>
        <p:spPr bwMode="auto">
          <a:xfrm>
            <a:off x="5072063" y="2106613"/>
            <a:ext cx="2500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CC0000"/>
                </a:solidFill>
                <a:latin typeface="Arial" charset="0"/>
              </a:rPr>
              <a:t>ВСЬОГО ОСІБ, у т.ч.</a:t>
            </a:r>
          </a:p>
        </p:txBody>
      </p:sp>
      <p:sp>
        <p:nvSpPr>
          <p:cNvPr id="35046" name="TextBox 66"/>
          <p:cNvSpPr txBox="1">
            <a:spLocks noChangeArrowheads="1"/>
          </p:cNvSpPr>
          <p:nvPr/>
        </p:nvSpPr>
        <p:spPr bwMode="auto">
          <a:xfrm>
            <a:off x="5330825" y="2643188"/>
            <a:ext cx="1785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800000"/>
                </a:solidFill>
                <a:latin typeface="Arial" charset="0"/>
              </a:rPr>
              <a:t>СТУДЕНТІВ</a:t>
            </a:r>
          </a:p>
        </p:txBody>
      </p:sp>
      <p:sp>
        <p:nvSpPr>
          <p:cNvPr id="35047" name="TextBox 68"/>
          <p:cNvSpPr txBox="1">
            <a:spLocks noChangeArrowheads="1"/>
          </p:cNvSpPr>
          <p:nvPr/>
        </p:nvSpPr>
        <p:spPr bwMode="auto">
          <a:xfrm>
            <a:off x="5330825" y="3106738"/>
            <a:ext cx="25003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800000"/>
                </a:solidFill>
                <a:latin typeface="Arial" charset="0"/>
              </a:rPr>
              <a:t>ПІСЛЯДИПЛОМНА ОСВІТА</a:t>
            </a:r>
          </a:p>
        </p:txBody>
      </p:sp>
      <p:sp>
        <p:nvSpPr>
          <p:cNvPr id="35048" name="TextBox 72"/>
          <p:cNvSpPr txBox="1">
            <a:spLocks noChangeArrowheads="1"/>
          </p:cNvSpPr>
          <p:nvPr/>
        </p:nvSpPr>
        <p:spPr bwMode="auto">
          <a:xfrm>
            <a:off x="5330825" y="3676650"/>
            <a:ext cx="25003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800000"/>
                </a:solidFill>
                <a:latin typeface="Arial" charset="0"/>
              </a:rPr>
              <a:t>СЛУ</a:t>
            </a:r>
            <a:r>
              <a:rPr lang="uk-UA" altLang="ru-RU" sz="1600" b="1">
                <a:solidFill>
                  <a:srgbClr val="800000"/>
                </a:solidFill>
                <a:latin typeface="Arial" charset="0"/>
              </a:rPr>
              <a:t>ХАЧІ ПІДГОТОВ-ЧОГО ВІДДІЛЕННЯ</a:t>
            </a:r>
            <a:endParaRPr lang="ru-RU" altLang="ru-RU" sz="1600" b="1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35049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86250"/>
            <a:ext cx="34956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4500562" y="5014443"/>
            <a:ext cx="4214842" cy="738664"/>
          </a:xfrm>
          <a:prstGeom prst="rect">
            <a:avLst/>
          </a:prstGeom>
          <a:gradFill flip="none" rotWithShape="1">
            <a:gsLst>
              <a:gs pos="0">
                <a:srgbClr val="727CA3">
                  <a:tint val="66000"/>
                  <a:satMod val="160000"/>
                </a:srgbClr>
              </a:gs>
              <a:gs pos="50000">
                <a:srgbClr val="727CA3">
                  <a:tint val="44500"/>
                  <a:satMod val="160000"/>
                </a:srgbClr>
              </a:gs>
              <a:gs pos="100000">
                <a:srgbClr val="727CA3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uk-UA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Створено окремий сайт Деканату по роботі з іноземними студентами двома мовами: </a:t>
            </a:r>
            <a:r>
              <a:rPr lang="uk-UA" sz="14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http://fdo-nmu.com/</a:t>
            </a:r>
            <a:endParaRPr lang="ru-RU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053" name="TextBox 77"/>
          <p:cNvSpPr txBox="1">
            <a:spLocks noChangeArrowheads="1"/>
          </p:cNvSpPr>
          <p:nvPr/>
        </p:nvSpPr>
        <p:spPr bwMode="auto">
          <a:xfrm>
            <a:off x="4572000" y="6140450"/>
            <a:ext cx="4286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Проведено ротацію в складі заступників декана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>
          <a:xfrm flipH="1">
            <a:off x="7560384" y="1513202"/>
            <a:ext cx="468000" cy="46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43" name="Овал 42"/>
          <p:cNvSpPr>
            <a:spLocks noChangeAspect="1"/>
          </p:cNvSpPr>
          <p:nvPr/>
        </p:nvSpPr>
        <p:spPr>
          <a:xfrm flipH="1">
            <a:off x="7560384" y="2093332"/>
            <a:ext cx="468000" cy="46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45" name="Овал 44"/>
          <p:cNvSpPr>
            <a:spLocks noChangeAspect="1"/>
          </p:cNvSpPr>
          <p:nvPr/>
        </p:nvSpPr>
        <p:spPr>
          <a:xfrm flipH="1">
            <a:off x="7560384" y="2664836"/>
            <a:ext cx="468000" cy="46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47" name="Овал 46"/>
          <p:cNvSpPr>
            <a:spLocks noChangeAspect="1"/>
          </p:cNvSpPr>
          <p:nvPr/>
        </p:nvSpPr>
        <p:spPr>
          <a:xfrm flipH="1">
            <a:off x="7560384" y="3247788"/>
            <a:ext cx="468000" cy="46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49" name="Овал 48"/>
          <p:cNvSpPr>
            <a:spLocks noChangeAspect="1"/>
          </p:cNvSpPr>
          <p:nvPr/>
        </p:nvSpPr>
        <p:spPr>
          <a:xfrm flipH="1">
            <a:off x="7560384" y="3825096"/>
            <a:ext cx="468000" cy="46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35059" name="TextBox 71"/>
          <p:cNvSpPr txBox="1">
            <a:spLocks noChangeArrowheads="1"/>
          </p:cNvSpPr>
          <p:nvPr/>
        </p:nvSpPr>
        <p:spPr bwMode="auto">
          <a:xfrm>
            <a:off x="8027988" y="1409700"/>
            <a:ext cx="642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Arial" charset="0"/>
              </a:rPr>
              <a:t>67</a:t>
            </a:r>
          </a:p>
        </p:txBody>
      </p:sp>
      <p:sp>
        <p:nvSpPr>
          <p:cNvPr id="35060" name="TextBox 73"/>
          <p:cNvSpPr txBox="1">
            <a:spLocks noChangeArrowheads="1"/>
          </p:cNvSpPr>
          <p:nvPr/>
        </p:nvSpPr>
        <p:spPr bwMode="auto">
          <a:xfrm>
            <a:off x="7912100" y="2008188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Arial" charset="0"/>
              </a:rPr>
              <a:t>1627</a:t>
            </a:r>
          </a:p>
        </p:txBody>
      </p:sp>
      <p:sp>
        <p:nvSpPr>
          <p:cNvPr id="35061" name="TextBox 74"/>
          <p:cNvSpPr txBox="1">
            <a:spLocks noChangeArrowheads="1"/>
          </p:cNvSpPr>
          <p:nvPr/>
        </p:nvSpPr>
        <p:spPr bwMode="auto">
          <a:xfrm>
            <a:off x="7910513" y="2608263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Arial" charset="0"/>
              </a:rPr>
              <a:t>1484</a:t>
            </a:r>
          </a:p>
        </p:txBody>
      </p:sp>
      <p:sp>
        <p:nvSpPr>
          <p:cNvPr id="35062" name="TextBox 75"/>
          <p:cNvSpPr txBox="1">
            <a:spLocks noChangeArrowheads="1"/>
          </p:cNvSpPr>
          <p:nvPr/>
        </p:nvSpPr>
        <p:spPr bwMode="auto">
          <a:xfrm>
            <a:off x="7956550" y="3151188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Arial" charset="0"/>
              </a:rPr>
              <a:t>128</a:t>
            </a:r>
          </a:p>
        </p:txBody>
      </p:sp>
      <p:sp>
        <p:nvSpPr>
          <p:cNvPr id="35063" name="TextBox 76"/>
          <p:cNvSpPr txBox="1">
            <a:spLocks noChangeArrowheads="1"/>
          </p:cNvSpPr>
          <p:nvPr/>
        </p:nvSpPr>
        <p:spPr bwMode="auto">
          <a:xfrm>
            <a:off x="8027988" y="3773488"/>
            <a:ext cx="64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Arial" charset="0"/>
              </a:rPr>
              <a:t>15</a:t>
            </a:r>
          </a:p>
        </p:txBody>
      </p:sp>
      <p:sp>
        <p:nvSpPr>
          <p:cNvPr id="35064" name="TextBox 71"/>
          <p:cNvSpPr txBox="1">
            <a:spLocks noChangeArrowheads="1"/>
          </p:cNvSpPr>
          <p:nvPr/>
        </p:nvSpPr>
        <p:spPr bwMode="auto">
          <a:xfrm>
            <a:off x="7600950" y="1609725"/>
            <a:ext cx="6429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800000"/>
                </a:solidFill>
                <a:latin typeface="Arial" charset="0"/>
              </a:rPr>
              <a:t>63</a:t>
            </a:r>
          </a:p>
        </p:txBody>
      </p:sp>
      <p:sp>
        <p:nvSpPr>
          <p:cNvPr id="35065" name="TextBox 73"/>
          <p:cNvSpPr txBox="1">
            <a:spLocks noChangeArrowheads="1"/>
          </p:cNvSpPr>
          <p:nvPr/>
        </p:nvSpPr>
        <p:spPr bwMode="auto">
          <a:xfrm>
            <a:off x="7494588" y="2174875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800000"/>
                </a:solidFill>
                <a:latin typeface="Arial" charset="0"/>
              </a:rPr>
              <a:t>1565</a:t>
            </a:r>
          </a:p>
        </p:txBody>
      </p:sp>
      <p:sp>
        <p:nvSpPr>
          <p:cNvPr id="35066" name="TextBox 74"/>
          <p:cNvSpPr txBox="1">
            <a:spLocks noChangeArrowheads="1"/>
          </p:cNvSpPr>
          <p:nvPr/>
        </p:nvSpPr>
        <p:spPr bwMode="auto">
          <a:xfrm>
            <a:off x="7486650" y="2760663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800000"/>
                </a:solidFill>
                <a:latin typeface="Arial" charset="0"/>
              </a:rPr>
              <a:t>1421</a:t>
            </a:r>
          </a:p>
        </p:txBody>
      </p:sp>
      <p:sp>
        <p:nvSpPr>
          <p:cNvPr id="35067" name="TextBox 75"/>
          <p:cNvSpPr txBox="1">
            <a:spLocks noChangeArrowheads="1"/>
          </p:cNvSpPr>
          <p:nvPr/>
        </p:nvSpPr>
        <p:spPr bwMode="auto">
          <a:xfrm>
            <a:off x="7539038" y="3325813"/>
            <a:ext cx="71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800000"/>
                </a:solidFill>
                <a:latin typeface="Arial" charset="0"/>
              </a:rPr>
              <a:t>125</a:t>
            </a:r>
          </a:p>
        </p:txBody>
      </p:sp>
      <p:sp>
        <p:nvSpPr>
          <p:cNvPr id="35068" name="TextBox 76"/>
          <p:cNvSpPr txBox="1">
            <a:spLocks noChangeArrowheads="1"/>
          </p:cNvSpPr>
          <p:nvPr/>
        </p:nvSpPr>
        <p:spPr bwMode="auto">
          <a:xfrm>
            <a:off x="7575550" y="3922713"/>
            <a:ext cx="642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800000"/>
                </a:solidFill>
                <a:latin typeface="Arial" charset="0"/>
              </a:rPr>
              <a:t>19</a:t>
            </a:r>
          </a:p>
        </p:txBody>
      </p:sp>
      <p:sp>
        <p:nvSpPr>
          <p:cNvPr id="35069" name="TextBox 6"/>
          <p:cNvSpPr txBox="1">
            <a:spLocks noChangeArrowheads="1"/>
          </p:cNvSpPr>
          <p:nvPr/>
        </p:nvSpPr>
        <p:spPr bwMode="auto">
          <a:xfrm>
            <a:off x="7986713" y="833438"/>
            <a:ext cx="97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chemeClr val="bg1"/>
                </a:solidFill>
                <a:latin typeface="Arial" charset="0"/>
              </a:rPr>
              <a:t>(станом на 01.10)</a:t>
            </a:r>
          </a:p>
          <a:p>
            <a:pPr eaLnBrk="1" hangingPunct="1"/>
            <a:endParaRPr lang="ru-RU" altLang="ru-RU" sz="1200"/>
          </a:p>
        </p:txBody>
      </p:sp>
      <p:sp>
        <p:nvSpPr>
          <p:cNvPr id="35070" name="TextBox 72"/>
          <p:cNvSpPr txBox="1">
            <a:spLocks noChangeArrowheads="1"/>
          </p:cNvSpPr>
          <p:nvPr/>
        </p:nvSpPr>
        <p:spPr bwMode="auto">
          <a:xfrm>
            <a:off x="7377113" y="1236663"/>
            <a:ext cx="97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13</a:t>
            </a:r>
            <a:r>
              <a:rPr lang="en-US" altLang="ru-RU" sz="1200" b="1">
                <a:solidFill>
                  <a:srgbClr val="800000"/>
                </a:solidFill>
                <a:latin typeface="Arial" charset="0"/>
              </a:rPr>
              <a:t>/</a:t>
            </a:r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14 н.р.</a:t>
            </a:r>
          </a:p>
          <a:p>
            <a:pPr eaLnBrk="1" hangingPunct="1"/>
            <a:endParaRPr lang="ru-RU" altLang="ru-RU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с двумя скругленными соседними углами 93"/>
          <p:cNvSpPr/>
          <p:nvPr/>
        </p:nvSpPr>
        <p:spPr>
          <a:xfrm rot="10800000">
            <a:off x="2928938" y="4581128"/>
            <a:ext cx="5886449" cy="2071702"/>
          </a:xfrm>
          <a:prstGeom prst="round2SameRect">
            <a:avLst>
              <a:gd name="adj1" fmla="val 10500"/>
              <a:gd name="adj2" fmla="val 0"/>
            </a:avLst>
          </a:prstGeom>
          <a:solidFill>
            <a:srgbClr val="727CA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Скругленный прямоугольник 62"/>
          <p:cNvSpPr/>
          <p:nvPr/>
        </p:nvSpPr>
        <p:spPr>
          <a:xfrm>
            <a:off x="2214563" y="857250"/>
            <a:ext cx="6457950" cy="12858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46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2AB7F13-770D-44AD-BBAB-846F7B7D8CA3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10070" y="1271730"/>
            <a:ext cx="1190184" cy="88273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Группа 13"/>
          <p:cNvGrpSpPr/>
          <p:nvPr/>
        </p:nvGrpSpPr>
        <p:grpSpPr>
          <a:xfrm>
            <a:off x="2410070" y="2457833"/>
            <a:ext cx="1190184" cy="542524"/>
            <a:chOff x="240436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31" name="Прямоугольник с двумя скругленными соседними углами 30"/>
            <p:cNvSpPr/>
            <p:nvPr/>
          </p:nvSpPr>
          <p:spPr>
            <a:xfrm rot="10800000">
              <a:off x="240436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Прямоугольник 31"/>
            <p:cNvSpPr/>
            <p:nvPr/>
          </p:nvSpPr>
          <p:spPr>
            <a:xfrm rot="21600000">
              <a:off x="282857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912" tIns="184912" rIns="184912" bIns="184912" spcCol="1270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600"/>
            </a:p>
          </p:txBody>
        </p:sp>
      </p:grpSp>
      <p:sp>
        <p:nvSpPr>
          <p:cNvPr id="15" name="Скругленный прямоугольник 14"/>
          <p:cNvSpPr/>
          <p:nvPr/>
        </p:nvSpPr>
        <p:spPr>
          <a:xfrm>
            <a:off x="3687042" y="1271730"/>
            <a:ext cx="1190184" cy="88273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Группа 15"/>
          <p:cNvGrpSpPr/>
          <p:nvPr/>
        </p:nvGrpSpPr>
        <p:grpSpPr>
          <a:xfrm>
            <a:off x="3687042" y="2457833"/>
            <a:ext cx="1190184" cy="542524"/>
            <a:chOff x="1757773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29" name="Прямоугольник с двумя скругленными соседними углами 28"/>
            <p:cNvSpPr/>
            <p:nvPr/>
          </p:nvSpPr>
          <p:spPr>
            <a:xfrm rot="10800000">
              <a:off x="1757773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рямоугольник 29"/>
            <p:cNvSpPr/>
            <p:nvPr/>
          </p:nvSpPr>
          <p:spPr>
            <a:xfrm rot="21600000">
              <a:off x="1800194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912" tIns="184912" rIns="184912" bIns="184912" spcCol="1270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600"/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4938994" y="1271730"/>
            <a:ext cx="1190184" cy="88273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Группа 17"/>
          <p:cNvGrpSpPr/>
          <p:nvPr/>
        </p:nvGrpSpPr>
        <p:grpSpPr>
          <a:xfrm>
            <a:off x="4938994" y="2457833"/>
            <a:ext cx="1190184" cy="542524"/>
            <a:chOff x="3275110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27" name="Прямоугольник с двумя скругленными соседними углами 26"/>
            <p:cNvSpPr/>
            <p:nvPr/>
          </p:nvSpPr>
          <p:spPr>
            <a:xfrm rot="10800000">
              <a:off x="3275110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Прямоугольник 27"/>
            <p:cNvSpPr/>
            <p:nvPr/>
          </p:nvSpPr>
          <p:spPr>
            <a:xfrm rot="21600000">
              <a:off x="3317531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912" tIns="184912" rIns="184912" bIns="184912" spcCol="1270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600"/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6197179" y="1271730"/>
            <a:ext cx="1190184" cy="88273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Группа 19"/>
          <p:cNvGrpSpPr/>
          <p:nvPr/>
        </p:nvGrpSpPr>
        <p:grpSpPr>
          <a:xfrm>
            <a:off x="6197179" y="2457833"/>
            <a:ext cx="1190184" cy="542524"/>
            <a:chOff x="4792447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25" name="Прямоугольник с двумя скругленными соседними углами 24"/>
            <p:cNvSpPr/>
            <p:nvPr/>
          </p:nvSpPr>
          <p:spPr>
            <a:xfrm rot="10800000">
              <a:off x="4792447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Прямоугольник 25"/>
            <p:cNvSpPr/>
            <p:nvPr/>
          </p:nvSpPr>
          <p:spPr>
            <a:xfrm rot="21600000">
              <a:off x="4834868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0" tIns="355600" rIns="355600" bIns="355600" spcCol="1270"/>
            <a:lstStyle/>
            <a:p>
              <a:pPr algn="ctr" defTabSz="2222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0"/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7457785" y="1271730"/>
            <a:ext cx="1190184" cy="88273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Группа 21"/>
          <p:cNvGrpSpPr/>
          <p:nvPr/>
        </p:nvGrpSpPr>
        <p:grpSpPr>
          <a:xfrm>
            <a:off x="7457785" y="2457833"/>
            <a:ext cx="1190184" cy="542524"/>
            <a:chOff x="6309784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23" name="Прямоугольник с двумя скругленными соседними углами 22"/>
            <p:cNvSpPr/>
            <p:nvPr/>
          </p:nvSpPr>
          <p:spPr>
            <a:xfrm rot="10800000">
              <a:off x="6309784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ик 23"/>
            <p:cNvSpPr/>
            <p:nvPr/>
          </p:nvSpPr>
          <p:spPr>
            <a:xfrm rot="21600000">
              <a:off x="6352205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0" tIns="355600" rIns="355600" bIns="355600" spcCol="1270"/>
            <a:lstStyle/>
            <a:p>
              <a:pPr algn="ctr" defTabSz="2222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763711" y="2285977"/>
            <a:ext cx="1379397" cy="88273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870" name="TextBox 38"/>
          <p:cNvSpPr txBox="1">
            <a:spLocks noChangeArrowheads="1"/>
          </p:cNvSpPr>
          <p:nvPr/>
        </p:nvSpPr>
        <p:spPr bwMode="auto">
          <a:xfrm>
            <a:off x="757238" y="2447925"/>
            <a:ext cx="1357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ПІДРУЧНИКИ</a:t>
            </a:r>
          </a:p>
          <a:p>
            <a:pPr algn="ctr" eaLnBrk="1" hangingPunct="1"/>
            <a:r>
              <a:rPr lang="en-US" altLang="ru-RU" b="1">
                <a:solidFill>
                  <a:srgbClr val="C00000"/>
                </a:solidFill>
                <a:latin typeface="Arial" charset="0"/>
              </a:rPr>
              <a:t>31</a:t>
            </a:r>
            <a:endParaRPr lang="ru-RU" altLang="ru-RU" b="1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7" name="Группа 43"/>
          <p:cNvGrpSpPr/>
          <p:nvPr/>
        </p:nvGrpSpPr>
        <p:grpSpPr>
          <a:xfrm>
            <a:off x="2410070" y="3646805"/>
            <a:ext cx="1190184" cy="542524"/>
            <a:chOff x="240436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45" name="Прямоугольник с двумя скругленными соседними углами 44"/>
            <p:cNvSpPr/>
            <p:nvPr/>
          </p:nvSpPr>
          <p:spPr>
            <a:xfrm rot="10800000">
              <a:off x="240436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Прямоугольник 45"/>
            <p:cNvSpPr/>
            <p:nvPr/>
          </p:nvSpPr>
          <p:spPr>
            <a:xfrm rot="21600000">
              <a:off x="282857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912" tIns="184912" rIns="184912" bIns="184912" spcCol="1270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600"/>
            </a:p>
          </p:txBody>
        </p:sp>
      </p:grpSp>
      <p:grpSp>
        <p:nvGrpSpPr>
          <p:cNvPr id="8" name="Группа 46"/>
          <p:cNvGrpSpPr/>
          <p:nvPr/>
        </p:nvGrpSpPr>
        <p:grpSpPr>
          <a:xfrm>
            <a:off x="3687042" y="3646805"/>
            <a:ext cx="1190184" cy="542524"/>
            <a:chOff x="1757773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48" name="Прямоугольник с двумя скругленными соседними углами 47"/>
            <p:cNvSpPr/>
            <p:nvPr/>
          </p:nvSpPr>
          <p:spPr>
            <a:xfrm rot="10800000">
              <a:off x="1757773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Прямоугольник 48"/>
            <p:cNvSpPr/>
            <p:nvPr/>
          </p:nvSpPr>
          <p:spPr>
            <a:xfrm rot="21600000">
              <a:off x="1800194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912" tIns="184912" rIns="184912" bIns="184912" spcCol="1270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600"/>
            </a:p>
          </p:txBody>
        </p:sp>
      </p:grpSp>
      <p:grpSp>
        <p:nvGrpSpPr>
          <p:cNvPr id="9" name="Группа 49"/>
          <p:cNvGrpSpPr/>
          <p:nvPr/>
        </p:nvGrpSpPr>
        <p:grpSpPr>
          <a:xfrm>
            <a:off x="4938994" y="3646805"/>
            <a:ext cx="1190184" cy="542524"/>
            <a:chOff x="3275110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51" name="Прямоугольник с двумя скругленными соседними углами 50"/>
            <p:cNvSpPr/>
            <p:nvPr/>
          </p:nvSpPr>
          <p:spPr>
            <a:xfrm rot="10800000">
              <a:off x="3275110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Прямоугольник 51"/>
            <p:cNvSpPr/>
            <p:nvPr/>
          </p:nvSpPr>
          <p:spPr>
            <a:xfrm rot="21600000">
              <a:off x="3317531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912" tIns="184912" rIns="184912" bIns="184912" spcCol="1270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600"/>
            </a:p>
          </p:txBody>
        </p:sp>
      </p:grpSp>
      <p:grpSp>
        <p:nvGrpSpPr>
          <p:cNvPr id="10" name="Группа 52"/>
          <p:cNvGrpSpPr/>
          <p:nvPr/>
        </p:nvGrpSpPr>
        <p:grpSpPr>
          <a:xfrm>
            <a:off x="6197179" y="3646805"/>
            <a:ext cx="1190184" cy="542524"/>
            <a:chOff x="4792447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54" name="Прямоугольник с двумя скругленными соседними углами 53"/>
            <p:cNvSpPr/>
            <p:nvPr/>
          </p:nvSpPr>
          <p:spPr>
            <a:xfrm rot="10800000">
              <a:off x="4792447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Прямоугольник 54"/>
            <p:cNvSpPr/>
            <p:nvPr/>
          </p:nvSpPr>
          <p:spPr>
            <a:xfrm rot="21600000">
              <a:off x="4834868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0" tIns="355600" rIns="355600" bIns="355600" spcCol="1270"/>
            <a:lstStyle/>
            <a:p>
              <a:pPr algn="ctr" defTabSz="2222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0"/>
            </a:p>
          </p:txBody>
        </p:sp>
      </p:grpSp>
      <p:grpSp>
        <p:nvGrpSpPr>
          <p:cNvPr id="11" name="Группа 55"/>
          <p:cNvGrpSpPr/>
          <p:nvPr/>
        </p:nvGrpSpPr>
        <p:grpSpPr>
          <a:xfrm>
            <a:off x="7457785" y="3646805"/>
            <a:ext cx="1190184" cy="542524"/>
            <a:chOff x="6309784" y="1203723"/>
            <a:chExt cx="1379397" cy="1471218"/>
          </a:xfrm>
          <a:solidFill>
            <a:srgbClr val="464653"/>
          </a:solidFill>
          <a:scene3d>
            <a:camera prst="orthographicFront"/>
            <a:lightRig rig="flat" dir="t"/>
          </a:scene3d>
        </p:grpSpPr>
        <p:sp>
          <p:nvSpPr>
            <p:cNvPr id="57" name="Прямоугольник с двумя скругленными соседними углами 56"/>
            <p:cNvSpPr/>
            <p:nvPr/>
          </p:nvSpPr>
          <p:spPr>
            <a:xfrm rot="10800000">
              <a:off x="6309784" y="1203723"/>
              <a:ext cx="1379397" cy="1471218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Прямоугольник 57"/>
            <p:cNvSpPr/>
            <p:nvPr/>
          </p:nvSpPr>
          <p:spPr>
            <a:xfrm rot="21600000">
              <a:off x="6352205" y="1203723"/>
              <a:ext cx="1294555" cy="142879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0" tIns="355600" rIns="355600" bIns="355600" spcCol="1270"/>
            <a:lstStyle/>
            <a:p>
              <a:pPr algn="ctr" defTabSz="22225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5000"/>
            </a:p>
          </p:txBody>
        </p:sp>
      </p:grpSp>
      <p:sp>
        <p:nvSpPr>
          <p:cNvPr id="59" name="Скругленный прямоугольник 58"/>
          <p:cNvSpPr/>
          <p:nvPr/>
        </p:nvSpPr>
        <p:spPr>
          <a:xfrm>
            <a:off x="763711" y="3474949"/>
            <a:ext cx="1379397" cy="88273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879" name="TextBox 59"/>
          <p:cNvSpPr txBox="1">
            <a:spLocks noChangeArrowheads="1"/>
          </p:cNvSpPr>
          <p:nvPr/>
        </p:nvSpPr>
        <p:spPr bwMode="auto">
          <a:xfrm>
            <a:off x="757238" y="3503613"/>
            <a:ext cx="13573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НАВЧАЛЬНІ ПОСІБНИКИ</a:t>
            </a:r>
          </a:p>
          <a:p>
            <a:pPr algn="ctr" eaLnBrk="1" hangingPunct="1"/>
            <a:r>
              <a:rPr lang="uk-UA" altLang="ru-RU" b="1">
                <a:solidFill>
                  <a:srgbClr val="C00000"/>
                </a:solidFill>
                <a:latin typeface="Arial" charset="0"/>
              </a:rPr>
              <a:t>84</a:t>
            </a:r>
            <a:endParaRPr lang="ru-RU" altLang="ru-RU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763711" y="4643431"/>
            <a:ext cx="1379397" cy="1143008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883" name="TextBox 80"/>
          <p:cNvSpPr txBox="1">
            <a:spLocks noChangeArrowheads="1"/>
          </p:cNvSpPr>
          <p:nvPr/>
        </p:nvSpPr>
        <p:spPr bwMode="auto">
          <a:xfrm>
            <a:off x="757238" y="4714875"/>
            <a:ext cx="1357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ТИПОВІ НАВЧАЛЬНІ ПРОГРАМИ</a:t>
            </a:r>
          </a:p>
          <a:p>
            <a:pPr algn="ctr" eaLnBrk="1" hangingPunct="1"/>
            <a:r>
              <a:rPr lang="uk-UA" altLang="ru-RU" b="1">
                <a:solidFill>
                  <a:srgbClr val="C00000"/>
                </a:solidFill>
                <a:latin typeface="Arial" charset="0"/>
              </a:rPr>
              <a:t>48</a:t>
            </a:r>
          </a:p>
        </p:txBody>
      </p:sp>
      <p:sp>
        <p:nvSpPr>
          <p:cNvPr id="35884" name="TextBox 63"/>
          <p:cNvSpPr txBox="1">
            <a:spLocks noChangeArrowheads="1"/>
          </p:cNvSpPr>
          <p:nvPr/>
        </p:nvSpPr>
        <p:spPr bwMode="auto">
          <a:xfrm>
            <a:off x="3457575" y="857250"/>
            <a:ext cx="307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5C0000"/>
                </a:solidFill>
                <a:latin typeface="Arial" charset="0"/>
              </a:rPr>
              <a:t>ГРИФ</a:t>
            </a:r>
            <a:endParaRPr lang="ru-RU" altLang="ru-RU" b="1">
              <a:solidFill>
                <a:srgbClr val="5C0000"/>
              </a:solidFill>
              <a:latin typeface="Arial" charset="0"/>
            </a:endParaRPr>
          </a:p>
        </p:txBody>
      </p:sp>
      <p:sp>
        <p:nvSpPr>
          <p:cNvPr id="35885" name="TextBox 32"/>
          <p:cNvSpPr txBox="1">
            <a:spLocks noChangeArrowheads="1"/>
          </p:cNvSpPr>
          <p:nvPr/>
        </p:nvSpPr>
        <p:spPr bwMode="auto">
          <a:xfrm>
            <a:off x="2428875" y="1428750"/>
            <a:ext cx="1214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МОЗ УКРАЇНИ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5886" name="TextBox 33"/>
          <p:cNvSpPr txBox="1">
            <a:spLocks noChangeArrowheads="1"/>
          </p:cNvSpPr>
          <p:nvPr/>
        </p:nvSpPr>
        <p:spPr bwMode="auto">
          <a:xfrm>
            <a:off x="3671888" y="1428750"/>
            <a:ext cx="1214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МОН УКРАЇНИ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5887" name="TextBox 34"/>
          <p:cNvSpPr txBox="1">
            <a:spLocks noChangeArrowheads="1"/>
          </p:cNvSpPr>
          <p:nvPr/>
        </p:nvSpPr>
        <p:spPr bwMode="auto">
          <a:xfrm>
            <a:off x="4886325" y="1428750"/>
            <a:ext cx="128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МОЗ і МОН УКРАЇНИ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5888" name="TextBox 35"/>
          <p:cNvSpPr txBox="1">
            <a:spLocks noChangeArrowheads="1"/>
          </p:cNvSpPr>
          <p:nvPr/>
        </p:nvSpPr>
        <p:spPr bwMode="auto">
          <a:xfrm>
            <a:off x="6100763" y="1330325"/>
            <a:ext cx="12858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ЦМК з ВО МОЗ УКРАЇНИ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5889" name="TextBox 36"/>
          <p:cNvSpPr txBox="1">
            <a:spLocks noChangeArrowheads="1"/>
          </p:cNvSpPr>
          <p:nvPr/>
        </p:nvSpPr>
        <p:spPr bwMode="auto">
          <a:xfrm>
            <a:off x="7388225" y="1549400"/>
            <a:ext cx="128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БЕЗ ГРИФУ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5890" name="TextBox 39"/>
          <p:cNvSpPr txBox="1">
            <a:spLocks noChangeArrowheads="1"/>
          </p:cNvSpPr>
          <p:nvPr/>
        </p:nvSpPr>
        <p:spPr bwMode="auto">
          <a:xfrm>
            <a:off x="2357438" y="2519363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9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891" name="TextBox 40"/>
          <p:cNvSpPr txBox="1">
            <a:spLocks noChangeArrowheads="1"/>
          </p:cNvSpPr>
          <p:nvPr/>
        </p:nvSpPr>
        <p:spPr bwMode="auto">
          <a:xfrm>
            <a:off x="3671888" y="2519363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11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892" name="TextBox 41"/>
          <p:cNvSpPr txBox="1">
            <a:spLocks noChangeArrowheads="1"/>
          </p:cNvSpPr>
          <p:nvPr/>
        </p:nvSpPr>
        <p:spPr bwMode="auto">
          <a:xfrm>
            <a:off x="4984750" y="2519363"/>
            <a:ext cx="1214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7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893" name="TextBox 42"/>
          <p:cNvSpPr txBox="1">
            <a:spLocks noChangeArrowheads="1"/>
          </p:cNvSpPr>
          <p:nvPr/>
        </p:nvSpPr>
        <p:spPr bwMode="auto">
          <a:xfrm>
            <a:off x="7413625" y="2519363"/>
            <a:ext cx="1214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1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894" name="TextBox 60"/>
          <p:cNvSpPr txBox="1">
            <a:spLocks noChangeArrowheads="1"/>
          </p:cNvSpPr>
          <p:nvPr/>
        </p:nvSpPr>
        <p:spPr bwMode="auto">
          <a:xfrm>
            <a:off x="2357438" y="3708400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16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895" name="TextBox 61"/>
          <p:cNvSpPr txBox="1">
            <a:spLocks noChangeArrowheads="1"/>
          </p:cNvSpPr>
          <p:nvPr/>
        </p:nvSpPr>
        <p:spPr bwMode="auto">
          <a:xfrm>
            <a:off x="3671888" y="3708400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14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896" name="TextBox 62"/>
          <p:cNvSpPr txBox="1">
            <a:spLocks noChangeArrowheads="1"/>
          </p:cNvSpPr>
          <p:nvPr/>
        </p:nvSpPr>
        <p:spPr bwMode="auto">
          <a:xfrm>
            <a:off x="6056313" y="3708400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12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897" name="TextBox 63"/>
          <p:cNvSpPr txBox="1">
            <a:spLocks noChangeArrowheads="1"/>
          </p:cNvSpPr>
          <p:nvPr/>
        </p:nvSpPr>
        <p:spPr bwMode="auto">
          <a:xfrm>
            <a:off x="7413625" y="3708400"/>
            <a:ext cx="1214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48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1785918" y="2928919"/>
            <a:ext cx="857256" cy="4286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1785918" y="4143365"/>
            <a:ext cx="857256" cy="4286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1785918" y="5572125"/>
            <a:ext cx="857256" cy="4286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901" name="TextBox 39"/>
          <p:cNvSpPr txBox="1">
            <a:spLocks noChangeArrowheads="1"/>
          </p:cNvSpPr>
          <p:nvPr/>
        </p:nvSpPr>
        <p:spPr bwMode="auto">
          <a:xfrm>
            <a:off x="1785938" y="2928938"/>
            <a:ext cx="785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26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902" name="TextBox 39"/>
          <p:cNvSpPr txBox="1">
            <a:spLocks noChangeArrowheads="1"/>
          </p:cNvSpPr>
          <p:nvPr/>
        </p:nvSpPr>
        <p:spPr bwMode="auto">
          <a:xfrm>
            <a:off x="1785938" y="4143375"/>
            <a:ext cx="785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81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903" name="TextBox 39"/>
          <p:cNvSpPr txBox="1">
            <a:spLocks noChangeArrowheads="1"/>
          </p:cNvSpPr>
          <p:nvPr/>
        </p:nvSpPr>
        <p:spPr bwMode="auto">
          <a:xfrm>
            <a:off x="1785938" y="5572125"/>
            <a:ext cx="785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chemeClr val="bg1"/>
                </a:solidFill>
                <a:latin typeface="Arial" charset="0"/>
              </a:rPr>
              <a:t>36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5904" name="TextBox 110"/>
          <p:cNvSpPr txBox="1">
            <a:spLocks noChangeArrowheads="1"/>
          </p:cNvSpPr>
          <p:nvPr/>
        </p:nvSpPr>
        <p:spPr bwMode="auto">
          <a:xfrm>
            <a:off x="500063" y="3000375"/>
            <a:ext cx="1411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13/</a:t>
            </a:r>
            <a:r>
              <a:rPr lang="en-US" altLang="ru-RU" sz="1600">
                <a:solidFill>
                  <a:srgbClr val="4C0000"/>
                </a:solidFill>
                <a:latin typeface="Arial" charset="0"/>
              </a:rPr>
              <a:t>1</a:t>
            </a:r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4</a:t>
            </a:r>
            <a:r>
              <a:rPr lang="en-US" altLang="ru-RU" sz="1600">
                <a:solidFill>
                  <a:srgbClr val="4C0000"/>
                </a:solidFill>
                <a:latin typeface="Arial" charset="0"/>
              </a:rPr>
              <a:t> </a:t>
            </a:r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н.р.</a:t>
            </a:r>
            <a:endParaRPr lang="ru-RU" altLang="ru-RU" sz="1600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2928938" y="2928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4243388" y="2928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5457825" y="2928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2928938" y="4071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4286250" y="4071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5500688" y="4071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 4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6715125" y="4071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6715125" y="2928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7958138" y="4071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914" name="TextBox 110"/>
          <p:cNvSpPr txBox="1">
            <a:spLocks noChangeArrowheads="1"/>
          </p:cNvSpPr>
          <p:nvPr/>
        </p:nvSpPr>
        <p:spPr bwMode="auto">
          <a:xfrm>
            <a:off x="-68263" y="2692400"/>
            <a:ext cx="141605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14/</a:t>
            </a:r>
            <a:r>
              <a:rPr lang="en-US" altLang="ru-RU" sz="1600">
                <a:solidFill>
                  <a:srgbClr val="C00000"/>
                </a:solidFill>
                <a:latin typeface="Arial" charset="0"/>
              </a:rPr>
              <a:t>1</a:t>
            </a:r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5</a:t>
            </a:r>
            <a:r>
              <a:rPr lang="en-US" altLang="ru-RU" sz="16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н.р.</a:t>
            </a:r>
            <a:endParaRPr lang="ru-RU" altLang="ru-RU" sz="16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7980363" y="2928938"/>
            <a:ext cx="857250" cy="428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4C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solidFill>
                <a:srgbClr val="4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11"/>
          <p:cNvSpPr txBox="1">
            <a:spLocks noChangeArrowheads="1"/>
          </p:cNvSpPr>
          <p:nvPr/>
        </p:nvSpPr>
        <p:spPr bwMode="auto">
          <a:xfrm>
            <a:off x="357158" y="43706"/>
            <a:ext cx="7500938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НАВЧАЛЬНО-МЕТОДИЧНЕ ТА МАТЕРІАЛЬНО-ТЕХНІЧНЕ ЗАБЕЗПЕЧЕННЯ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917" name="Text Box 25"/>
          <p:cNvSpPr txBox="1">
            <a:spLocks noChangeArrowheads="1"/>
          </p:cNvSpPr>
          <p:nvPr/>
        </p:nvSpPr>
        <p:spPr bwMode="auto">
          <a:xfrm>
            <a:off x="3265469" y="4645025"/>
            <a:ext cx="330435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600" b="1">
                <a:solidFill>
                  <a:schemeClr val="bg1"/>
                </a:solidFill>
                <a:latin typeface="Arial" charset="0"/>
              </a:rPr>
              <a:t>СПІВВІДНОШЕННЯ </a:t>
            </a:r>
          </a:p>
          <a:p>
            <a:pPr eaLnBrk="1" hangingPunct="1"/>
            <a:r>
              <a:rPr lang="uk-UA" altLang="ru-RU" sz="1600" b="1">
                <a:solidFill>
                  <a:schemeClr val="bg1"/>
                </a:solidFill>
                <a:latin typeface="Arial" charset="0"/>
              </a:rPr>
              <a:t>СТУДЕНТ/КОМП</a:t>
            </a:r>
            <a:r>
              <a:rPr lang="en-US" altLang="ru-RU" sz="1600" b="1">
                <a:solidFill>
                  <a:schemeClr val="bg1"/>
                </a:solidFill>
                <a:latin typeface="Arial" charset="0"/>
              </a:rPr>
              <a:t>’</a:t>
            </a:r>
            <a:r>
              <a:rPr lang="uk-UA" altLang="ru-RU" sz="1600" b="1">
                <a:solidFill>
                  <a:schemeClr val="bg1"/>
                </a:solidFill>
                <a:latin typeface="Arial" charset="0"/>
              </a:rPr>
              <a:t>ЮТЕР</a:t>
            </a:r>
          </a:p>
        </p:txBody>
      </p:sp>
      <p:sp>
        <p:nvSpPr>
          <p:cNvPr id="35918" name="Text Box 26"/>
          <p:cNvSpPr txBox="1">
            <a:spLocks noChangeArrowheads="1"/>
          </p:cNvSpPr>
          <p:nvPr/>
        </p:nvSpPr>
        <p:spPr bwMode="auto">
          <a:xfrm>
            <a:off x="6425382" y="4683125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2400" b="1" dirty="0">
                <a:solidFill>
                  <a:srgbClr val="FFFF00"/>
                </a:solidFill>
                <a:latin typeface="Arial" charset="0"/>
              </a:rPr>
              <a:t>1/10</a:t>
            </a:r>
          </a:p>
        </p:txBody>
      </p:sp>
      <p:sp>
        <p:nvSpPr>
          <p:cNvPr id="35919" name="Text Box 29"/>
          <p:cNvSpPr txBox="1">
            <a:spLocks noChangeArrowheads="1"/>
          </p:cNvSpPr>
          <p:nvPr/>
        </p:nvSpPr>
        <p:spPr bwMode="auto">
          <a:xfrm>
            <a:off x="3265469" y="5157192"/>
            <a:ext cx="52541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2400" b="1" dirty="0">
                <a:solidFill>
                  <a:srgbClr val="FFFF00"/>
                </a:solidFill>
                <a:latin typeface="Arial" charset="0"/>
              </a:rPr>
              <a:t>2,7 тис.</a:t>
            </a:r>
            <a:r>
              <a:rPr lang="uk-UA" altLang="ru-RU" sz="2400" b="1" dirty="0">
                <a:latin typeface="Arial" charset="0"/>
              </a:rPr>
              <a:t> </a:t>
            </a:r>
            <a:r>
              <a:rPr lang="uk-UA" altLang="ru-RU" sz="1600" b="1" dirty="0">
                <a:latin typeface="Arial" charset="0"/>
              </a:rPr>
              <a:t> </a:t>
            </a:r>
            <a:r>
              <a:rPr lang="uk-UA" altLang="ru-RU" sz="1600" b="1" dirty="0">
                <a:solidFill>
                  <a:schemeClr val="bg1"/>
                </a:solidFill>
                <a:latin typeface="Arial" charset="0"/>
              </a:rPr>
              <a:t>КОМП</a:t>
            </a:r>
            <a:r>
              <a:rPr lang="en-US" altLang="ru-RU" sz="1600" b="1" dirty="0">
                <a:solidFill>
                  <a:schemeClr val="bg1"/>
                </a:solidFill>
                <a:latin typeface="Arial" charset="0"/>
              </a:rPr>
              <a:t>’</a:t>
            </a:r>
            <a:r>
              <a:rPr lang="uk-UA" altLang="ru-RU" sz="1600" b="1" dirty="0" smtClean="0">
                <a:solidFill>
                  <a:schemeClr val="bg1"/>
                </a:solidFill>
                <a:latin typeface="Arial" charset="0"/>
              </a:rPr>
              <a:t>ЮТЕРІВ (</a:t>
            </a:r>
            <a:r>
              <a:rPr lang="uk-UA" altLang="ru-RU" sz="1600" b="1" dirty="0">
                <a:solidFill>
                  <a:schemeClr val="bg1"/>
                </a:solidFill>
                <a:latin typeface="Arial" charset="0"/>
              </a:rPr>
              <a:t>подано заявок – 30)</a:t>
            </a:r>
          </a:p>
        </p:txBody>
      </p:sp>
      <p:sp>
        <p:nvSpPr>
          <p:cNvPr id="35920" name="Text Box 29"/>
          <p:cNvSpPr txBox="1">
            <a:spLocks noChangeArrowheads="1"/>
          </p:cNvSpPr>
          <p:nvPr/>
        </p:nvSpPr>
        <p:spPr bwMode="auto">
          <a:xfrm>
            <a:off x="3265468" y="5601295"/>
            <a:ext cx="57710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2400" b="1" dirty="0">
                <a:solidFill>
                  <a:srgbClr val="FFFF00"/>
                </a:solidFill>
                <a:latin typeface="Arial" charset="0"/>
              </a:rPr>
              <a:t>144</a:t>
            </a:r>
            <a:r>
              <a:rPr lang="uk-UA" altLang="ru-RU" sz="2400" b="1" dirty="0">
                <a:latin typeface="Arial" charset="0"/>
              </a:rPr>
              <a:t> </a:t>
            </a:r>
            <a:r>
              <a:rPr lang="uk-UA" altLang="ru-RU" sz="1600" b="1" dirty="0">
                <a:latin typeface="Arial" charset="0"/>
              </a:rPr>
              <a:t> </a:t>
            </a:r>
            <a:r>
              <a:rPr lang="uk-UA" altLang="ru-RU" sz="1600" b="1" dirty="0">
                <a:solidFill>
                  <a:schemeClr val="bg1"/>
                </a:solidFill>
                <a:latin typeface="Arial" charset="0"/>
              </a:rPr>
              <a:t>МУЛЬТИМЕДІЙНІ СИСТЕМИ (подано заявок – </a:t>
            </a:r>
            <a:r>
              <a:rPr lang="uk-UA" altLang="ru-RU" sz="1600" b="1" dirty="0" smtClean="0">
                <a:solidFill>
                  <a:schemeClr val="bg1"/>
                </a:solidFill>
                <a:latin typeface="Arial" charset="0"/>
              </a:rPr>
              <a:t>5)</a:t>
            </a:r>
            <a:endParaRPr lang="uk-UA" altLang="ru-RU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3059832" y="4754484"/>
            <a:ext cx="216000" cy="216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91" name="Прямоугольник 90"/>
          <p:cNvSpPr>
            <a:spLocks noChangeAspect="1"/>
          </p:cNvSpPr>
          <p:nvPr/>
        </p:nvSpPr>
        <p:spPr>
          <a:xfrm>
            <a:off x="3059832" y="5285334"/>
            <a:ext cx="216000" cy="216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3059832" y="5726984"/>
            <a:ext cx="216000" cy="216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35924" name="TextBox 110"/>
          <p:cNvSpPr txBox="1">
            <a:spLocks noChangeArrowheads="1"/>
          </p:cNvSpPr>
          <p:nvPr/>
        </p:nvSpPr>
        <p:spPr bwMode="auto">
          <a:xfrm>
            <a:off x="500063" y="4214813"/>
            <a:ext cx="1411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13/</a:t>
            </a:r>
            <a:r>
              <a:rPr lang="en-US" altLang="ru-RU" sz="1600">
                <a:solidFill>
                  <a:srgbClr val="4C0000"/>
                </a:solidFill>
                <a:latin typeface="Arial" charset="0"/>
              </a:rPr>
              <a:t>1</a:t>
            </a:r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4</a:t>
            </a:r>
            <a:r>
              <a:rPr lang="en-US" altLang="ru-RU" sz="1600">
                <a:solidFill>
                  <a:srgbClr val="4C0000"/>
                </a:solidFill>
                <a:latin typeface="Arial" charset="0"/>
              </a:rPr>
              <a:t> </a:t>
            </a:r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н.р.</a:t>
            </a:r>
            <a:endParaRPr lang="ru-RU" altLang="ru-RU" sz="1600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35925" name="TextBox 110"/>
          <p:cNvSpPr txBox="1">
            <a:spLocks noChangeArrowheads="1"/>
          </p:cNvSpPr>
          <p:nvPr/>
        </p:nvSpPr>
        <p:spPr bwMode="auto">
          <a:xfrm>
            <a:off x="-68263" y="3935413"/>
            <a:ext cx="141605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14/</a:t>
            </a:r>
            <a:r>
              <a:rPr lang="en-US" altLang="ru-RU" sz="1600">
                <a:solidFill>
                  <a:srgbClr val="C00000"/>
                </a:solidFill>
                <a:latin typeface="Arial" charset="0"/>
              </a:rPr>
              <a:t>1</a:t>
            </a:r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5</a:t>
            </a:r>
            <a:r>
              <a:rPr lang="en-US" altLang="ru-RU" sz="16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н.р.</a:t>
            </a:r>
            <a:endParaRPr lang="ru-RU" altLang="ru-RU" sz="16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5926" name="TextBox 110"/>
          <p:cNvSpPr txBox="1">
            <a:spLocks noChangeArrowheads="1"/>
          </p:cNvSpPr>
          <p:nvPr/>
        </p:nvSpPr>
        <p:spPr bwMode="auto">
          <a:xfrm>
            <a:off x="500063" y="5662613"/>
            <a:ext cx="1411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13/</a:t>
            </a:r>
            <a:r>
              <a:rPr lang="en-US" altLang="ru-RU" sz="1600">
                <a:solidFill>
                  <a:srgbClr val="4C0000"/>
                </a:solidFill>
                <a:latin typeface="Arial" charset="0"/>
              </a:rPr>
              <a:t>1</a:t>
            </a:r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4</a:t>
            </a:r>
            <a:r>
              <a:rPr lang="en-US" altLang="ru-RU" sz="1600">
                <a:solidFill>
                  <a:srgbClr val="4C0000"/>
                </a:solidFill>
                <a:latin typeface="Arial" charset="0"/>
              </a:rPr>
              <a:t> </a:t>
            </a:r>
            <a:r>
              <a:rPr lang="uk-UA" altLang="ru-RU" sz="1600">
                <a:solidFill>
                  <a:srgbClr val="4C0000"/>
                </a:solidFill>
                <a:latin typeface="Arial" charset="0"/>
              </a:rPr>
              <a:t>н.р.</a:t>
            </a:r>
            <a:endParaRPr lang="ru-RU" altLang="ru-RU" sz="1600">
              <a:solidFill>
                <a:srgbClr val="4C0000"/>
              </a:solidFill>
              <a:latin typeface="Arial" charset="0"/>
            </a:endParaRPr>
          </a:p>
        </p:txBody>
      </p:sp>
      <p:sp>
        <p:nvSpPr>
          <p:cNvPr id="35927" name="TextBox 110"/>
          <p:cNvSpPr txBox="1">
            <a:spLocks noChangeArrowheads="1"/>
          </p:cNvSpPr>
          <p:nvPr/>
        </p:nvSpPr>
        <p:spPr bwMode="auto">
          <a:xfrm>
            <a:off x="-68263" y="5348288"/>
            <a:ext cx="141605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14/</a:t>
            </a:r>
            <a:r>
              <a:rPr lang="en-US" altLang="ru-RU" sz="1600">
                <a:solidFill>
                  <a:srgbClr val="C00000"/>
                </a:solidFill>
                <a:latin typeface="Arial" charset="0"/>
              </a:rPr>
              <a:t>1</a:t>
            </a:r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5</a:t>
            </a:r>
            <a:r>
              <a:rPr lang="en-US" altLang="ru-RU" sz="16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н.р.</a:t>
            </a:r>
            <a:endParaRPr lang="ru-RU" altLang="ru-RU" sz="16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5928" name="TextBox 41"/>
          <p:cNvSpPr txBox="1">
            <a:spLocks noChangeArrowheads="1"/>
          </p:cNvSpPr>
          <p:nvPr/>
        </p:nvSpPr>
        <p:spPr bwMode="auto">
          <a:xfrm>
            <a:off x="6215063" y="2519363"/>
            <a:ext cx="121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2000" b="1">
                <a:solidFill>
                  <a:schemeClr val="bg1"/>
                </a:solidFill>
                <a:latin typeface="Arial" charset="0"/>
              </a:rPr>
              <a:t>3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3" name="Text Box 29"/>
          <p:cNvSpPr txBox="1">
            <a:spLocks noChangeArrowheads="1"/>
          </p:cNvSpPr>
          <p:nvPr/>
        </p:nvSpPr>
        <p:spPr bwMode="auto">
          <a:xfrm>
            <a:off x="3049445" y="6062960"/>
            <a:ext cx="57710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2400" b="1" dirty="0" smtClean="0">
                <a:solidFill>
                  <a:srgbClr val="FFFF00"/>
                </a:solidFill>
                <a:latin typeface="Arial" charset="0"/>
              </a:rPr>
              <a:t>АЛЕ:</a:t>
            </a:r>
            <a:endParaRPr lang="uk-UA" altLang="ru-RU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3928" y="6072207"/>
            <a:ext cx="500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можемо витратити до 31.12.15 350 тис. грн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7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4BF2DD-F6AE-404C-ACBE-D540EED8DBE7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25" y="906463"/>
            <a:ext cx="8642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УСПІШНІСТЬ СТУДЕНТІВ (літня сесія)</a:t>
            </a:r>
            <a:endParaRPr lang="ru-RU" altLang="ru-RU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1571607"/>
          <a:ext cx="8358246" cy="439187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965033"/>
                <a:gridCol w="2120145"/>
                <a:gridCol w="1993412"/>
                <a:gridCol w="1279656"/>
              </a:tblGrid>
              <a:tr h="673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Факультет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Абсолютна успішність, %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Якість успішності,%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Середній бал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B7E"/>
                    </a:solidFill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Медичний №</a:t>
                      </a: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91,7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65,6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3,8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Медичний</a:t>
                      </a:r>
                      <a:r>
                        <a:rPr lang="uk-UA" sz="1800" b="1" baseline="0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№</a:t>
                      </a: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97,8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57,7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3,7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Медичний </a:t>
                      </a: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№3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66,3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3,8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Медичний </a:t>
                      </a: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№4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78,9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44,1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3,3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ФПЛЗСУ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86,6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55,1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3,8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err="1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Медико-психологічний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95,6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43,9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3,6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Стоматологічний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76,7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31,0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3,3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Фармацевтичний (ден.)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73,0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40,2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3,5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Фармацевтичний (</a:t>
                      </a:r>
                      <a:r>
                        <a:rPr lang="uk-UA" sz="1800" b="1" dirty="0" err="1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заоч</a:t>
                      </a: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.)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72,7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22,7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3,2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Всього </a:t>
                      </a:r>
                      <a:r>
                        <a:rPr lang="uk-UA" sz="20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uk-UA" sz="2000" b="1" dirty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2015)</a:t>
                      </a:r>
                      <a:endParaRPr lang="ru-RU" sz="20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84,6 (+2,0%)</a:t>
                      </a:r>
                      <a:endParaRPr lang="ru-RU" sz="20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47,1 (+1,7%)</a:t>
                      </a:r>
                      <a:endParaRPr lang="ru-RU" sz="20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CC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3,6 (+0,1)</a:t>
                      </a:r>
                      <a:endParaRPr lang="ru-RU" sz="2000" b="1" dirty="0">
                        <a:solidFill>
                          <a:srgbClr val="CC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Всього </a:t>
                      </a:r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2014)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82,6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45,4</a:t>
                      </a:r>
                      <a:endParaRPr lang="ru-RU" sz="1800" b="1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8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3,5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Овал 1"/>
          <p:cNvSpPr/>
          <p:nvPr/>
        </p:nvSpPr>
        <p:spPr>
          <a:xfrm>
            <a:off x="7740650" y="3230563"/>
            <a:ext cx="503238" cy="35877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740650" y="4221163"/>
            <a:ext cx="503238" cy="36036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740650" y="4906963"/>
            <a:ext cx="503238" cy="36036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CFFB62-E192-4433-8E29-0C4824F5F944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138" y="906463"/>
            <a:ext cx="8642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РЕЗУЛЬТАТИ СКЛАДАННЯ ЛІІ «КРОК-1» </a:t>
            </a:r>
            <a:r>
              <a:rPr lang="uk-UA" altLang="ru-RU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(%), громадяни України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313" y="1784350"/>
          <a:ext cx="8461375" cy="3359150"/>
        </p:xfrm>
        <a:graphic>
          <a:graphicData uri="http://schemas.openxmlformats.org/drawingml/2006/table">
            <a:tbl>
              <a:tblPr/>
              <a:tblGrid>
                <a:gridCol w="2000250"/>
                <a:gridCol w="1133301"/>
                <a:gridCol w="720080"/>
                <a:gridCol w="680653"/>
                <a:gridCol w="680653"/>
                <a:gridCol w="1158974"/>
                <a:gridCol w="792088"/>
                <a:gridCol w="647688"/>
                <a:gridCol w="647688"/>
              </a:tblGrid>
              <a:tr h="434975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ЛІІ “КРОК-1”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7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Націо-нальний</a:t>
                      </a: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показник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НМУ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нескл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Націо-нальний</a:t>
                      </a: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показник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НМУ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нескл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1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ЗАГАЛЬНА ЛІКАРСЬКА ПІДГОТОВКА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68,8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64,8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72,2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74,3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12,9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СТОМАТОЛОГІЯ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62,7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61,9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72,0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71,4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15,2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ФАРМАЦІЯ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77,6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78,9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77,6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78,9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915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9B58CA-FED6-4672-99EE-2349BB9150EB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25" y="885825"/>
            <a:ext cx="8642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РЕЗУЛЬТАТИ СКЛАДАННЯ ЛІІ «КРОК-2» (%), громадяни України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313" y="1663700"/>
          <a:ext cx="8461375" cy="4408488"/>
        </p:xfrm>
        <a:graphic>
          <a:graphicData uri="http://schemas.openxmlformats.org/drawingml/2006/table">
            <a:tbl>
              <a:tblPr/>
              <a:tblGrid>
                <a:gridCol w="1765300"/>
                <a:gridCol w="1116012"/>
                <a:gridCol w="900113"/>
                <a:gridCol w="666750"/>
                <a:gridCol w="665162"/>
                <a:gridCol w="1116013"/>
                <a:gridCol w="792162"/>
                <a:gridCol w="720725"/>
                <a:gridCol w="719138"/>
              </a:tblGrid>
              <a:tr h="434939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ЛІЇ “КРОК-2”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76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Націо-наль-ний</a:t>
                      </a: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uk-UA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по-казник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НМУ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uk-UA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нескл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Націо-наль-ний</a:t>
                      </a: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uk-UA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по-казник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НМУ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uk-UA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нескл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17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ЗАГАЛЬНА ЛІКАРСЬКА ПІДГОТОВКА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74,2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72,4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83,0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81,5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0,9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СТОМАТО-ЛОГІЯ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78,1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81,0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78,1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78,3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0,3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МЕДИЧНА ПСИХОЛОГІЯ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69,0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66,8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10,9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1,8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81,9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81,9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ФАРМАЦІЯ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84,1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78,4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81,7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80,7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ТПКЗ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81,1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78,2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939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2DB9B12-067F-4F1A-A37D-5DBD0D2A8A1C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25" y="906463"/>
            <a:ext cx="8642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РЕЗУЛЬТАТИ СКЛАДАННЯ ЛІІ «КРОК-2</a:t>
            </a:r>
            <a:r>
              <a:rPr lang="uk-UA" altLang="ru-RU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», іноземні студенти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313" y="1663700"/>
          <a:ext cx="8461375" cy="3359151"/>
        </p:xfrm>
        <a:graphic>
          <a:graphicData uri="http://schemas.openxmlformats.org/drawingml/2006/table">
            <a:tbl>
              <a:tblPr/>
              <a:tblGrid>
                <a:gridCol w="1765300"/>
                <a:gridCol w="863600"/>
                <a:gridCol w="576262"/>
                <a:gridCol w="576263"/>
                <a:gridCol w="504825"/>
                <a:gridCol w="503237"/>
                <a:gridCol w="936625"/>
                <a:gridCol w="792163"/>
                <a:gridCol w="719137"/>
                <a:gridCol w="612775"/>
                <a:gridCol w="611188"/>
              </a:tblGrid>
              <a:tr h="434975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ЛІЇ “КРОК-2”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24A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24A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3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Націо-наль-ний</a:t>
                      </a: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по-казник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НМУ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нескл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Націо-наль-ний</a:t>
                      </a: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по-казник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НМУ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kumimoji="0" lang="uk-UA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нескл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3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рос.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англ.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рос.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англ.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1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ЗАГАЛЬНА ЛІКАРСЬКА ПІДГОТОВКА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74,2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89,9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92,7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6,8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83,0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80,4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80,0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2,9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СТОМАТОЛОГІЯ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78,1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88,6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,1</a:t>
                      </a: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78,1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58,1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62,8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ФАРМАЦІЯ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84,1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78,4</a:t>
                      </a: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81,7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73,0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ru-RU" alt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68" marR="6856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963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BD0BF93-B2B5-400B-BF65-494906365941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1288" y="1835150"/>
          <a:ext cx="4430713" cy="3249632"/>
        </p:xfrm>
        <a:graphic>
          <a:graphicData uri="http://schemas.openxmlformats.org/drawingml/2006/table">
            <a:tbl>
              <a:tblPr/>
              <a:tblGrid>
                <a:gridCol w="1507337"/>
                <a:gridCol w="1004922"/>
                <a:gridCol w="959227"/>
                <a:gridCol w="959227"/>
              </a:tblGrid>
              <a:tr h="1827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Навчальний рік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Всього осіб (%)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т.ч. бюджетна форма </a:t>
                      </a:r>
                      <a:r>
                        <a:rPr kumimoji="0" lang="uk-UA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навч</a:t>
                      </a: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т.ч. контрактна форма </a:t>
                      </a:r>
                      <a:r>
                        <a:rPr kumimoji="0" lang="uk-UA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навч</a:t>
                      </a: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</a:tr>
              <a:tr h="7909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2013/2014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658 (6,6)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162 (4,6)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496 (7,6)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9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2014/2015</a:t>
                      </a:r>
                    </a:p>
                  </a:txBody>
                  <a:tcPr marL="68575" marR="6857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689 (6,7)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195 (3,7)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D2DA7A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ADA7A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88472"/>
                        </a:buClr>
                        <a:buFont typeface="Arial" pitchFamily="34" charset="0"/>
                        <a:defRPr sz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494 (9,9)</a:t>
                      </a:r>
                      <a:endParaRPr kumimoji="0" lang="ru-RU" alt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50" y="862013"/>
            <a:ext cx="8607425" cy="427037"/>
          </a:xfrm>
          <a:prstGeom prst="rect">
            <a:avLst/>
          </a:prstGeom>
          <a:noFill/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ВІДРАХУВАННЯ СТУДЕНТІВ </a:t>
            </a:r>
            <a:r>
              <a:rPr lang="uk-UA" altLang="ru-RU" b="1" dirty="0">
                <a:ln w="11430"/>
                <a:solidFill>
                  <a:schemeClr val="bg1"/>
                </a:solidFill>
                <a:latin typeface="Arial"/>
                <a:cs typeface="Arial" pitchFamily="34" charset="0"/>
              </a:rPr>
              <a:t>(станом на 31.07.15)</a:t>
            </a:r>
            <a:endParaRPr lang="ru-RU" altLang="ru-RU" b="1" dirty="0">
              <a:ln w="11430"/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40990" name="TextBox 6"/>
          <p:cNvSpPr txBox="1">
            <a:spLocks noChangeArrowheads="1"/>
          </p:cNvSpPr>
          <p:nvPr/>
        </p:nvSpPr>
        <p:spPr bwMode="auto">
          <a:xfrm>
            <a:off x="4475163" y="1319213"/>
            <a:ext cx="446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Структура основних причин відрахування (%)</a:t>
            </a:r>
            <a:endParaRPr lang="ru-RU" altLang="ru-RU" sz="1600">
              <a:solidFill>
                <a:srgbClr val="800000"/>
              </a:solidFill>
              <a:latin typeface="Arial" charset="0"/>
            </a:endParaRPr>
          </a:p>
        </p:txBody>
      </p:sp>
      <p:graphicFrame>
        <p:nvGraphicFramePr>
          <p:cNvPr id="40991" name="Object 3"/>
          <p:cNvGraphicFramePr>
            <a:graphicFrameLocks/>
          </p:cNvGraphicFramePr>
          <p:nvPr/>
        </p:nvGraphicFramePr>
        <p:xfrm>
          <a:off x="4857750" y="1928813"/>
          <a:ext cx="3530600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9" name="Лист" r:id="rId3" imgW="3257550" imgH="2876502" progId="Excel.Sheet.8">
                  <p:embed/>
                </p:oleObj>
              </mc:Choice>
              <mc:Fallback>
                <p:oleObj name="Лист" r:id="rId3" imgW="3257550" imgH="2876502" progId="Excel.Sheet.8">
                  <p:embed/>
                  <p:pic>
                    <p:nvPicPr>
                      <p:cNvPr id="0" name="Picture 6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1928813"/>
                        <a:ext cx="3530600" cy="322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>
            <a:spLocks noChangeAspect="1"/>
          </p:cNvSpPr>
          <p:nvPr/>
        </p:nvSpPr>
        <p:spPr>
          <a:xfrm>
            <a:off x="4857750" y="5214938"/>
            <a:ext cx="179388" cy="179387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993" name="TextBox 10"/>
          <p:cNvSpPr txBox="1">
            <a:spLocks noChangeArrowheads="1"/>
          </p:cNvSpPr>
          <p:nvPr/>
        </p:nvSpPr>
        <p:spPr bwMode="auto">
          <a:xfrm>
            <a:off x="5143500" y="5214938"/>
            <a:ext cx="3714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100">
                <a:solidFill>
                  <a:srgbClr val="800000"/>
                </a:solidFill>
                <a:latin typeface="Arial" charset="0"/>
              </a:rPr>
              <a:t>НЕВИКОНАННЯ ВИМОГ НАВЧАЛЬНОГО  ПЛАНУ</a:t>
            </a:r>
            <a:endParaRPr lang="ru-RU" altLang="ru-RU" sz="110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13" name="Прямоугольник 12"/>
          <p:cNvSpPr>
            <a:spLocks noChangeAspect="1"/>
          </p:cNvSpPr>
          <p:nvPr/>
        </p:nvSpPr>
        <p:spPr>
          <a:xfrm>
            <a:off x="4857752" y="5463578"/>
            <a:ext cx="18000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>
            <a:spLocks noChangeAspect="1"/>
          </p:cNvSpPr>
          <p:nvPr/>
        </p:nvSpPr>
        <p:spPr>
          <a:xfrm>
            <a:off x="4857752" y="5715016"/>
            <a:ext cx="180000" cy="18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>
            <a:spLocks noChangeAspect="1"/>
          </p:cNvSpPr>
          <p:nvPr/>
        </p:nvSpPr>
        <p:spPr>
          <a:xfrm>
            <a:off x="4857752" y="5963644"/>
            <a:ext cx="180000" cy="18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>
            <a:spLocks noChangeAspect="1"/>
          </p:cNvSpPr>
          <p:nvPr/>
        </p:nvSpPr>
        <p:spPr>
          <a:xfrm>
            <a:off x="4857752" y="6215082"/>
            <a:ext cx="180000" cy="18000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>
            <a:spLocks noChangeAspect="1"/>
          </p:cNvSpPr>
          <p:nvPr/>
        </p:nvSpPr>
        <p:spPr>
          <a:xfrm>
            <a:off x="4857752" y="6447868"/>
            <a:ext cx="180000" cy="1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999" name="TextBox 18"/>
          <p:cNvSpPr txBox="1">
            <a:spLocks noChangeArrowheads="1"/>
          </p:cNvSpPr>
          <p:nvPr/>
        </p:nvSpPr>
        <p:spPr bwMode="auto">
          <a:xfrm>
            <a:off x="5143500" y="5448300"/>
            <a:ext cx="37147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100">
                <a:solidFill>
                  <a:srgbClr val="800000"/>
                </a:solidFill>
                <a:latin typeface="Arial" charset="0"/>
              </a:rPr>
              <a:t>ВЛАСНЕ БАЖАННЯ</a:t>
            </a:r>
            <a:endParaRPr lang="ru-RU" altLang="ru-RU" sz="110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1000" name="TextBox 19"/>
          <p:cNvSpPr txBox="1">
            <a:spLocks noChangeArrowheads="1"/>
          </p:cNvSpPr>
          <p:nvPr/>
        </p:nvSpPr>
        <p:spPr bwMode="auto">
          <a:xfrm>
            <a:off x="5143500" y="5680075"/>
            <a:ext cx="3714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100">
                <a:solidFill>
                  <a:srgbClr val="800000"/>
                </a:solidFill>
                <a:latin typeface="Arial" charset="0"/>
              </a:rPr>
              <a:t>ПОРУШЕННЯ УМОВ КОНТРАКТУ</a:t>
            </a:r>
            <a:endParaRPr lang="ru-RU" altLang="ru-RU" sz="110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1001" name="TextBox 20"/>
          <p:cNvSpPr txBox="1">
            <a:spLocks noChangeArrowheads="1"/>
          </p:cNvSpPr>
          <p:nvPr/>
        </p:nvSpPr>
        <p:spPr bwMode="auto">
          <a:xfrm>
            <a:off x="5143500" y="5929313"/>
            <a:ext cx="3714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100">
                <a:solidFill>
                  <a:srgbClr val="800000"/>
                </a:solidFill>
                <a:latin typeface="Arial" charset="0"/>
              </a:rPr>
              <a:t>У ЗВ</a:t>
            </a:r>
            <a:r>
              <a:rPr lang="en-US" altLang="ru-RU" sz="1100">
                <a:solidFill>
                  <a:srgbClr val="800000"/>
                </a:solidFill>
                <a:latin typeface="Arial" charset="0"/>
              </a:rPr>
              <a:t>’</a:t>
            </a:r>
            <a:r>
              <a:rPr lang="uk-UA" altLang="ru-RU" sz="1100">
                <a:solidFill>
                  <a:srgbClr val="800000"/>
                </a:solidFill>
                <a:latin typeface="Arial" charset="0"/>
              </a:rPr>
              <a:t>ЯЗКУ ЗІ СМЕРТЮ, ХВОРОБОЮ</a:t>
            </a:r>
            <a:endParaRPr lang="ru-RU" altLang="ru-RU" sz="110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1002" name="TextBox 21"/>
          <p:cNvSpPr txBox="1">
            <a:spLocks noChangeArrowheads="1"/>
          </p:cNvSpPr>
          <p:nvPr/>
        </p:nvSpPr>
        <p:spPr bwMode="auto">
          <a:xfrm>
            <a:off x="5143500" y="6178550"/>
            <a:ext cx="3714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100">
                <a:solidFill>
                  <a:srgbClr val="800000"/>
                </a:solidFill>
                <a:latin typeface="Arial" charset="0"/>
              </a:rPr>
              <a:t>ПЕРЕВЕДЕННЯ В ІНШИЙ ВНЗ</a:t>
            </a:r>
            <a:endParaRPr lang="ru-RU" altLang="ru-RU" sz="110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1003" name="TextBox 22"/>
          <p:cNvSpPr txBox="1">
            <a:spLocks noChangeArrowheads="1"/>
          </p:cNvSpPr>
          <p:nvPr/>
        </p:nvSpPr>
        <p:spPr bwMode="auto">
          <a:xfrm>
            <a:off x="5143500" y="6429375"/>
            <a:ext cx="3714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100">
                <a:solidFill>
                  <a:srgbClr val="800000"/>
                </a:solidFill>
                <a:latin typeface="Arial" charset="0"/>
              </a:rPr>
              <a:t>НЕ ПРИСТУПИЛИ ДО ЗАНЯТЬ</a:t>
            </a:r>
            <a:endParaRPr lang="ru-RU" altLang="ru-RU" sz="1100">
              <a:solidFill>
                <a:srgbClr val="8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987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8A35A7D-81F2-408A-BC5E-E4CB20C788A5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50" y="862013"/>
            <a:ext cx="8607425" cy="427037"/>
          </a:xfrm>
          <a:prstGeom prst="rect">
            <a:avLst/>
          </a:prstGeom>
          <a:noFill/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АКАДЕМІЧНА ЗАБОРГОВАНІСТЬ 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grpSp>
        <p:nvGrpSpPr>
          <p:cNvPr id="41990" name="Группа 22"/>
          <p:cNvGrpSpPr>
            <a:grpSpLocks/>
          </p:cNvGrpSpPr>
          <p:nvPr/>
        </p:nvGrpSpPr>
        <p:grpSpPr bwMode="auto">
          <a:xfrm>
            <a:off x="1524000" y="1700213"/>
            <a:ext cx="6096000" cy="757237"/>
            <a:chOff x="0" y="0"/>
            <a:chExt cx="6096000" cy="756797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0" y="0"/>
              <a:ext cx="6096000" cy="75679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1295400" y="0"/>
              <a:ext cx="4800600" cy="756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/>
            <a:lstStyle>
              <a:lvl1pPr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57150" indent="-5715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ct val="35000"/>
                </a:spcAft>
              </a:pPr>
              <a:endParaRPr lang="ru-RU" altLang="ru-RU" sz="1400">
                <a:solidFill>
                  <a:srgbClr val="000000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endParaRPr lang="ru-RU" altLang="ru-RU" sz="1100">
                <a:solidFill>
                  <a:srgbClr val="000000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endParaRPr lang="ru-RU" altLang="ru-RU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41991" name="Группа 24"/>
          <p:cNvGrpSpPr>
            <a:grpSpLocks/>
          </p:cNvGrpSpPr>
          <p:nvPr/>
        </p:nvGrpSpPr>
        <p:grpSpPr bwMode="auto">
          <a:xfrm>
            <a:off x="1524000" y="2533650"/>
            <a:ext cx="6096000" cy="755650"/>
            <a:chOff x="0" y="832476"/>
            <a:chExt cx="6096000" cy="756797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0" y="832476"/>
              <a:ext cx="6096000" cy="75679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Скругленный прямоугольник 7"/>
            <p:cNvSpPr/>
            <p:nvPr/>
          </p:nvSpPr>
          <p:spPr>
            <a:xfrm>
              <a:off x="1295400" y="832476"/>
              <a:ext cx="4800600" cy="756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3350" tIns="133350" rIns="133350" bIns="133350" spcCol="1270" anchor="ctr"/>
            <a:lstStyle/>
            <a:p>
              <a:pPr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500"/>
            </a:p>
          </p:txBody>
        </p:sp>
      </p:grpSp>
      <p:grpSp>
        <p:nvGrpSpPr>
          <p:cNvPr id="41992" name="Группа 26"/>
          <p:cNvGrpSpPr>
            <a:grpSpLocks/>
          </p:cNvGrpSpPr>
          <p:nvPr/>
        </p:nvGrpSpPr>
        <p:grpSpPr bwMode="auto">
          <a:xfrm>
            <a:off x="1524000" y="3365500"/>
            <a:ext cx="6096000" cy="757238"/>
            <a:chOff x="0" y="1664953"/>
            <a:chExt cx="6096000" cy="756797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664953"/>
              <a:ext cx="6096000" cy="75679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Скругленный прямоугольник 10"/>
            <p:cNvSpPr/>
            <p:nvPr/>
          </p:nvSpPr>
          <p:spPr>
            <a:xfrm>
              <a:off x="1295400" y="1664953"/>
              <a:ext cx="4800600" cy="756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/>
            <a:lstStyle>
              <a:lvl1pPr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57150" indent="-5715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ct val="35000"/>
                </a:spcAft>
              </a:pPr>
              <a:endParaRPr lang="ru-RU" altLang="ru-RU" sz="1400">
                <a:solidFill>
                  <a:srgbClr val="000000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endParaRPr lang="ru-RU" altLang="ru-RU" sz="1100">
                <a:solidFill>
                  <a:srgbClr val="000000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endParaRPr lang="ru-RU" altLang="ru-RU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41993" name="Группа 28"/>
          <p:cNvGrpSpPr>
            <a:grpSpLocks/>
          </p:cNvGrpSpPr>
          <p:nvPr/>
        </p:nvGrpSpPr>
        <p:grpSpPr bwMode="auto">
          <a:xfrm>
            <a:off x="1524000" y="4198938"/>
            <a:ext cx="6096000" cy="755650"/>
            <a:chOff x="0" y="2497430"/>
            <a:chExt cx="6096000" cy="756797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0" y="2497430"/>
              <a:ext cx="6096000" cy="75679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Скругленный прямоугольник 13"/>
            <p:cNvSpPr/>
            <p:nvPr/>
          </p:nvSpPr>
          <p:spPr>
            <a:xfrm>
              <a:off x="1295400" y="2497430"/>
              <a:ext cx="4800600" cy="756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/>
            <a:lstStyle>
              <a:lvl1pPr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57150" indent="-5715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defTabSz="6223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ct val="35000"/>
                </a:spcAft>
              </a:pPr>
              <a:endParaRPr lang="ru-RU" altLang="ru-RU" sz="1400">
                <a:solidFill>
                  <a:srgbClr val="000000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endParaRPr lang="ru-RU" altLang="ru-RU" sz="1100">
                <a:solidFill>
                  <a:srgbClr val="000000"/>
                </a:solidFill>
              </a:endParaRPr>
            </a:p>
            <a:p>
              <a:pPr lv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endParaRPr lang="ru-RU" altLang="ru-RU" sz="1100">
                <a:solidFill>
                  <a:srgbClr val="000000"/>
                </a:solidFill>
              </a:endParaRPr>
            </a:p>
          </p:txBody>
        </p:sp>
      </p:grpSp>
      <p:sp>
        <p:nvSpPr>
          <p:cNvPr id="24" name="Скругленный прямоугольник 23"/>
          <p:cNvSpPr/>
          <p:nvPr/>
        </p:nvSpPr>
        <p:spPr>
          <a:xfrm>
            <a:off x="1743075" y="1839913"/>
            <a:ext cx="1820863" cy="1335087"/>
          </a:xfrm>
          <a:prstGeom prst="roundRect">
            <a:avLst>
              <a:gd name="adj" fmla="val 10000"/>
            </a:avLst>
          </a:prstGeom>
          <a:solidFill>
            <a:srgbClr val="727CA3"/>
          </a:solidFill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Скругленный прямоугольник 27"/>
          <p:cNvSpPr/>
          <p:nvPr/>
        </p:nvSpPr>
        <p:spPr>
          <a:xfrm>
            <a:off x="1743075" y="3505200"/>
            <a:ext cx="1820863" cy="1335088"/>
          </a:xfrm>
          <a:prstGeom prst="roundRect">
            <a:avLst>
              <a:gd name="adj" fmla="val 10000"/>
            </a:avLst>
          </a:prstGeom>
          <a:solidFill>
            <a:srgbClr val="727CA3"/>
          </a:solidFill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996" name="TextBox 3"/>
          <p:cNvSpPr txBox="1">
            <a:spLocks noChangeArrowheads="1"/>
          </p:cNvSpPr>
          <p:nvPr/>
        </p:nvSpPr>
        <p:spPr bwMode="auto">
          <a:xfrm>
            <a:off x="1916113" y="2032000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600" b="1">
                <a:solidFill>
                  <a:schemeClr val="bg1"/>
                </a:solidFill>
                <a:latin typeface="Arial" charset="0"/>
              </a:rPr>
              <a:t>на 19.06.2015</a:t>
            </a:r>
            <a:endParaRPr lang="ru-RU" altLang="ru-RU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997" name="TextBox 38"/>
          <p:cNvSpPr txBox="1">
            <a:spLocks noChangeArrowheads="1"/>
          </p:cNvSpPr>
          <p:nvPr/>
        </p:nvSpPr>
        <p:spPr bwMode="auto">
          <a:xfrm>
            <a:off x="1916113" y="2349500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FFFF00"/>
                </a:solidFill>
                <a:latin typeface="Arial" charset="0"/>
              </a:rPr>
              <a:t>1775</a:t>
            </a:r>
            <a:endParaRPr lang="ru-RU" altLang="ru-RU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998" name="TextBox 39"/>
          <p:cNvSpPr txBox="1">
            <a:spLocks noChangeArrowheads="1"/>
          </p:cNvSpPr>
          <p:nvPr/>
        </p:nvSpPr>
        <p:spPr bwMode="auto">
          <a:xfrm>
            <a:off x="1916113" y="3717925"/>
            <a:ext cx="1584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600" b="1">
                <a:solidFill>
                  <a:schemeClr val="bg1"/>
                </a:solidFill>
                <a:latin typeface="Arial" charset="0"/>
              </a:rPr>
              <a:t>на 31.07.2015</a:t>
            </a:r>
            <a:endParaRPr lang="ru-RU" altLang="ru-RU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999" name="TextBox 40"/>
          <p:cNvSpPr txBox="1">
            <a:spLocks noChangeArrowheads="1"/>
          </p:cNvSpPr>
          <p:nvPr/>
        </p:nvSpPr>
        <p:spPr bwMode="auto">
          <a:xfrm>
            <a:off x="1916113" y="4176713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FFFF00"/>
                </a:solidFill>
                <a:latin typeface="Arial" charset="0"/>
              </a:rPr>
              <a:t>1535</a:t>
            </a:r>
            <a:endParaRPr lang="ru-RU" altLang="ru-RU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2000" name="TextBox 41"/>
          <p:cNvSpPr txBox="1">
            <a:spLocks noChangeArrowheads="1"/>
          </p:cNvSpPr>
          <p:nvPr/>
        </p:nvSpPr>
        <p:spPr bwMode="auto">
          <a:xfrm>
            <a:off x="3995738" y="1909763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2000" b="1">
                <a:solidFill>
                  <a:srgbClr val="C00000"/>
                </a:solidFill>
                <a:latin typeface="Arial" charset="0"/>
              </a:rPr>
              <a:t>850</a:t>
            </a: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 – вітчизняних</a:t>
            </a:r>
            <a:endParaRPr lang="ru-RU" altLang="ru-RU" sz="20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2001" name="TextBox 42"/>
          <p:cNvSpPr txBox="1">
            <a:spLocks noChangeArrowheads="1"/>
          </p:cNvSpPr>
          <p:nvPr/>
        </p:nvSpPr>
        <p:spPr bwMode="auto">
          <a:xfrm>
            <a:off x="3995738" y="2689225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2000" b="1">
                <a:solidFill>
                  <a:srgbClr val="C00000"/>
                </a:solidFill>
                <a:latin typeface="Arial" charset="0"/>
              </a:rPr>
              <a:t>925 </a:t>
            </a: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– іноземних</a:t>
            </a:r>
            <a:endParaRPr lang="ru-RU" altLang="ru-RU" sz="20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2002" name="TextBox 43"/>
          <p:cNvSpPr txBox="1">
            <a:spLocks noChangeArrowheads="1"/>
          </p:cNvSpPr>
          <p:nvPr/>
        </p:nvSpPr>
        <p:spPr bwMode="auto">
          <a:xfrm>
            <a:off x="3995738" y="3597275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2000" b="1">
                <a:solidFill>
                  <a:srgbClr val="C00000"/>
                </a:solidFill>
                <a:latin typeface="Arial" charset="0"/>
              </a:rPr>
              <a:t>1044 </a:t>
            </a: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– вітчизняні</a:t>
            </a:r>
            <a:endParaRPr lang="ru-RU" altLang="ru-RU" sz="20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2003" name="TextBox 44"/>
          <p:cNvSpPr txBox="1">
            <a:spLocks noChangeArrowheads="1"/>
          </p:cNvSpPr>
          <p:nvPr/>
        </p:nvSpPr>
        <p:spPr bwMode="auto">
          <a:xfrm>
            <a:off x="3995738" y="4376738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2000" b="1">
                <a:solidFill>
                  <a:srgbClr val="C00000"/>
                </a:solidFill>
                <a:latin typeface="Arial" charset="0"/>
              </a:rPr>
              <a:t>491 </a:t>
            </a: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– іноземних</a:t>
            </a:r>
            <a:endParaRPr lang="ru-RU" altLang="ru-RU" sz="20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2004" name="TextBox 7"/>
          <p:cNvSpPr txBox="1">
            <a:spLocks noChangeArrowheads="1"/>
          </p:cNvSpPr>
          <p:nvPr/>
        </p:nvSpPr>
        <p:spPr bwMode="auto">
          <a:xfrm>
            <a:off x="539750" y="5589588"/>
            <a:ext cx="7777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12.08.2015-31.08.2015  – ліквідація заборгованості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1042988" y="5449888"/>
            <a:ext cx="6985000" cy="647700"/>
          </a:xfrm>
          <a:prstGeom prst="ellipse">
            <a:avLst/>
          </a:prstGeom>
          <a:noFill/>
          <a:ln>
            <a:solidFill>
              <a:srgbClr val="C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006" name="TextBox 47"/>
          <p:cNvSpPr txBox="1">
            <a:spLocks noChangeArrowheads="1"/>
          </p:cNvSpPr>
          <p:nvPr/>
        </p:nvSpPr>
        <p:spPr bwMode="auto">
          <a:xfrm>
            <a:off x="1916113" y="2740025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600">
                <a:solidFill>
                  <a:schemeClr val="bg1"/>
                </a:solidFill>
                <a:latin typeface="Arial" charset="0"/>
              </a:rPr>
              <a:t>без </a:t>
            </a:r>
            <a:r>
              <a:rPr lang="en-US" altLang="ru-RU" sz="1600">
                <a:solidFill>
                  <a:schemeClr val="bg1"/>
                </a:solidFill>
                <a:latin typeface="Arial" charset="0"/>
              </a:rPr>
              <a:t>IV-V</a:t>
            </a:r>
            <a:r>
              <a:rPr lang="uk-UA" altLang="ru-RU" sz="1600">
                <a:solidFill>
                  <a:schemeClr val="bg1"/>
                </a:solidFill>
                <a:latin typeface="Arial" charset="0"/>
              </a:rPr>
              <a:t> курсів</a:t>
            </a:r>
            <a:endParaRPr lang="ru-RU" altLang="ru-RU" sz="16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301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BE9E357-1777-4997-B9B2-94D89B65D03F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50" y="862013"/>
            <a:ext cx="8607425" cy="427037"/>
          </a:xfrm>
          <a:prstGeom prst="rect">
            <a:avLst/>
          </a:prstGeom>
          <a:noFill/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ПРОПУСКИ ЗАНЯТЬ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43014" name="TextBox 1"/>
          <p:cNvSpPr txBox="1">
            <a:spLocks noChangeArrowheads="1"/>
          </p:cNvSpPr>
          <p:nvPr/>
        </p:nvSpPr>
        <p:spPr bwMode="auto">
          <a:xfrm>
            <a:off x="357188" y="1412875"/>
            <a:ext cx="8247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600" b="1">
                <a:solidFill>
                  <a:srgbClr val="990033"/>
                </a:solidFill>
                <a:latin typeface="Arial" charset="0"/>
              </a:rPr>
              <a:t>ПРОВЕДЕНО ПЕРЕВІРКУ ПРОПУСКІВ НАВЧАЛЬНИХ ЗАНЯТЬ СТУДЕНТАМИ УСІХ ФАКУЛЬТЕТІВ </a:t>
            </a:r>
            <a:r>
              <a:rPr lang="uk-UA" altLang="ru-RU" sz="1600" b="1">
                <a:solidFill>
                  <a:srgbClr val="FF0000"/>
                </a:solidFill>
                <a:latin typeface="Arial" charset="0"/>
              </a:rPr>
              <a:t>за період 02.02-01.05.2015</a:t>
            </a:r>
            <a:endParaRPr lang="ru-RU" altLang="ru-RU" sz="1600" b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43015" name="Группа 46"/>
          <p:cNvGrpSpPr>
            <a:grpSpLocks/>
          </p:cNvGrpSpPr>
          <p:nvPr/>
        </p:nvGrpSpPr>
        <p:grpSpPr bwMode="auto">
          <a:xfrm>
            <a:off x="1187450" y="2097088"/>
            <a:ext cx="6351588" cy="646112"/>
            <a:chOff x="1329015" y="290732"/>
            <a:chExt cx="2405780" cy="751806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1329015" y="290732"/>
              <a:ext cx="2405780" cy="751806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Прямоугольник 61"/>
            <p:cNvSpPr/>
            <p:nvPr/>
          </p:nvSpPr>
          <p:spPr>
            <a:xfrm>
              <a:off x="1329015" y="290732"/>
              <a:ext cx="2405780" cy="751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09224" tIns="129540" rIns="129540" bIns="129540" spcCol="1270" anchor="ctr"/>
            <a:lstStyle/>
            <a:p>
              <a:pPr defTabSz="1511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/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6423120" y="1988840"/>
            <a:ext cx="1389240" cy="678647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3017" name="Группа 48"/>
          <p:cNvGrpSpPr>
            <a:grpSpLocks/>
          </p:cNvGrpSpPr>
          <p:nvPr/>
        </p:nvGrpSpPr>
        <p:grpSpPr bwMode="auto">
          <a:xfrm>
            <a:off x="1187450" y="2889250"/>
            <a:ext cx="6351588" cy="646113"/>
            <a:chOff x="1329015" y="1237173"/>
            <a:chExt cx="2405780" cy="751806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1329015" y="1237173"/>
              <a:ext cx="2405780" cy="751806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Прямоугольник 59"/>
            <p:cNvSpPr/>
            <p:nvPr/>
          </p:nvSpPr>
          <p:spPr>
            <a:xfrm>
              <a:off x="1329015" y="1237173"/>
              <a:ext cx="2405780" cy="751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09224" tIns="129540" rIns="129540" bIns="129540" spcCol="1270" anchor="ctr"/>
            <a:lstStyle/>
            <a:p>
              <a:pPr defTabSz="1511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/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6423120" y="2780928"/>
            <a:ext cx="1389240" cy="678647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-2858364"/>
              <a:satOff val="7326"/>
              <a:lumOff val="-356"/>
              <a:alphaOff val="0"/>
            </a:schemeClr>
          </a:fillRef>
          <a:effectRef idx="3">
            <a:schemeClr val="accent2">
              <a:tint val="50000"/>
              <a:hueOff val="-2858364"/>
              <a:satOff val="7326"/>
              <a:lumOff val="-35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3019" name="Группа 50"/>
          <p:cNvGrpSpPr>
            <a:grpSpLocks/>
          </p:cNvGrpSpPr>
          <p:nvPr/>
        </p:nvGrpSpPr>
        <p:grpSpPr bwMode="auto">
          <a:xfrm>
            <a:off x="1187450" y="3681413"/>
            <a:ext cx="6351588" cy="646112"/>
            <a:chOff x="1329015" y="2183614"/>
            <a:chExt cx="2405780" cy="751806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1329015" y="2183614"/>
              <a:ext cx="2405780" cy="751806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Прямоугольник 57"/>
            <p:cNvSpPr/>
            <p:nvPr/>
          </p:nvSpPr>
          <p:spPr>
            <a:xfrm>
              <a:off x="1329015" y="2183614"/>
              <a:ext cx="2405780" cy="751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09224" tIns="129540" rIns="129540" bIns="129540" spcCol="1270" anchor="ctr"/>
            <a:lstStyle/>
            <a:p>
              <a:pPr defTabSz="1511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/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6423120" y="3573016"/>
            <a:ext cx="1389240" cy="678647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-5716728"/>
              <a:satOff val="14653"/>
              <a:lumOff val="-711"/>
              <a:alphaOff val="0"/>
            </a:schemeClr>
          </a:fillRef>
          <a:effectRef idx="3">
            <a:schemeClr val="accent2">
              <a:tint val="50000"/>
              <a:hueOff val="-5716728"/>
              <a:satOff val="14653"/>
              <a:lumOff val="-71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3021" name="Группа 52"/>
          <p:cNvGrpSpPr>
            <a:grpSpLocks/>
          </p:cNvGrpSpPr>
          <p:nvPr/>
        </p:nvGrpSpPr>
        <p:grpSpPr bwMode="auto">
          <a:xfrm>
            <a:off x="1187450" y="4481513"/>
            <a:ext cx="6351588" cy="647700"/>
            <a:chOff x="1329015" y="3130054"/>
            <a:chExt cx="2405780" cy="751806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1329015" y="3130054"/>
              <a:ext cx="2405780" cy="751806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рямоугольник 55"/>
            <p:cNvSpPr/>
            <p:nvPr/>
          </p:nvSpPr>
          <p:spPr>
            <a:xfrm>
              <a:off x="1329015" y="3130054"/>
              <a:ext cx="2405780" cy="751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09224" tIns="129540" rIns="129540" bIns="129540" spcCol="1270" anchor="ctr"/>
            <a:lstStyle/>
            <a:p>
              <a:pPr defTabSz="1511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/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6423120" y="4373571"/>
            <a:ext cx="1389240" cy="678647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-8575092"/>
              <a:satOff val="21979"/>
              <a:lumOff val="-1067"/>
              <a:alphaOff val="0"/>
            </a:schemeClr>
          </a:fillRef>
          <a:effectRef idx="3">
            <a:schemeClr val="accent2">
              <a:tint val="50000"/>
              <a:hueOff val="-8575092"/>
              <a:satOff val="21979"/>
              <a:lumOff val="-106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023" name="TextBox 8"/>
          <p:cNvSpPr txBox="1">
            <a:spLocks noChangeArrowheads="1"/>
          </p:cNvSpPr>
          <p:nvPr/>
        </p:nvSpPr>
        <p:spPr bwMode="auto">
          <a:xfrm>
            <a:off x="1258888" y="2087563"/>
            <a:ext cx="5164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кількість студентів, що мають н/б</a:t>
            </a:r>
            <a:br>
              <a:rPr lang="uk-UA" altLang="ru-RU" b="1">
                <a:solidFill>
                  <a:srgbClr val="800000"/>
                </a:solidFill>
                <a:latin typeface="Arial" charset="0"/>
              </a:rPr>
            </a:br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(% від контингенту)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3024" name="TextBox 9"/>
          <p:cNvSpPr txBox="1">
            <a:spLocks noChangeArrowheads="1"/>
          </p:cNvSpPr>
          <p:nvPr/>
        </p:nvSpPr>
        <p:spPr bwMode="auto">
          <a:xfrm>
            <a:off x="6550025" y="2016125"/>
            <a:ext cx="1152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990033"/>
                </a:solidFill>
                <a:latin typeface="Arial" charset="0"/>
              </a:rPr>
              <a:t>4 261</a:t>
            </a:r>
          </a:p>
          <a:p>
            <a:pPr algn="ctr" eaLnBrk="1" hangingPunct="1"/>
            <a:r>
              <a:rPr lang="uk-UA" altLang="ru-RU" b="1">
                <a:solidFill>
                  <a:srgbClr val="990033"/>
                </a:solidFill>
                <a:latin typeface="Arial" charset="0"/>
              </a:rPr>
              <a:t>(34%)</a:t>
            </a:r>
            <a:endParaRPr lang="ru-RU" altLang="ru-RU" b="1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43025" name="TextBox 62"/>
          <p:cNvSpPr txBox="1">
            <a:spLocks noChangeArrowheads="1"/>
          </p:cNvSpPr>
          <p:nvPr/>
        </p:nvSpPr>
        <p:spPr bwMode="auto">
          <a:xfrm>
            <a:off x="1258888" y="2933700"/>
            <a:ext cx="5164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кількість годин пропущених навчальних занять 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3026" name="TextBox 63"/>
          <p:cNvSpPr txBox="1">
            <a:spLocks noChangeArrowheads="1"/>
          </p:cNvSpPr>
          <p:nvPr/>
        </p:nvSpPr>
        <p:spPr bwMode="auto">
          <a:xfrm>
            <a:off x="6550025" y="2973388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990033"/>
                </a:solidFill>
                <a:latin typeface="Arial" charset="0"/>
              </a:rPr>
              <a:t>90 003</a:t>
            </a:r>
          </a:p>
        </p:txBody>
      </p:sp>
      <p:sp>
        <p:nvSpPr>
          <p:cNvPr id="43027" name="TextBox 64"/>
          <p:cNvSpPr txBox="1">
            <a:spLocks noChangeArrowheads="1"/>
          </p:cNvSpPr>
          <p:nvPr/>
        </p:nvSpPr>
        <p:spPr bwMode="auto">
          <a:xfrm>
            <a:off x="1258888" y="3681413"/>
            <a:ext cx="51641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кількість годин, що пропущені </a:t>
            </a:r>
            <a:br>
              <a:rPr lang="uk-UA" altLang="ru-RU" b="1">
                <a:solidFill>
                  <a:srgbClr val="800000"/>
                </a:solidFill>
                <a:latin typeface="Arial" charset="0"/>
              </a:rPr>
            </a:br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з поважних причин (%)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43028" name="TextBox 65"/>
          <p:cNvSpPr txBox="1">
            <a:spLocks noChangeArrowheads="1"/>
          </p:cNvSpPr>
          <p:nvPr/>
        </p:nvSpPr>
        <p:spPr bwMode="auto">
          <a:xfrm>
            <a:off x="6550025" y="3609975"/>
            <a:ext cx="1152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990033"/>
                </a:solidFill>
                <a:latin typeface="Arial" charset="0"/>
              </a:rPr>
              <a:t>13 291</a:t>
            </a:r>
          </a:p>
          <a:p>
            <a:pPr algn="ctr" eaLnBrk="1" hangingPunct="1"/>
            <a:r>
              <a:rPr lang="uk-UA" altLang="ru-RU" b="1">
                <a:solidFill>
                  <a:srgbClr val="990033"/>
                </a:solidFill>
                <a:latin typeface="Arial" charset="0"/>
              </a:rPr>
              <a:t>(15%)</a:t>
            </a:r>
            <a:endParaRPr lang="ru-RU" altLang="ru-RU" b="1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43029" name="TextBox 67"/>
          <p:cNvSpPr txBox="1">
            <a:spLocks noChangeArrowheads="1"/>
          </p:cNvSpPr>
          <p:nvPr/>
        </p:nvSpPr>
        <p:spPr bwMode="auto">
          <a:xfrm>
            <a:off x="6550025" y="4433888"/>
            <a:ext cx="1152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990033"/>
                </a:solidFill>
                <a:latin typeface="Arial" charset="0"/>
              </a:rPr>
              <a:t>76 712</a:t>
            </a:r>
          </a:p>
          <a:p>
            <a:pPr algn="ctr" eaLnBrk="1" hangingPunct="1"/>
            <a:r>
              <a:rPr lang="uk-UA" altLang="ru-RU" b="1">
                <a:solidFill>
                  <a:srgbClr val="990033"/>
                </a:solidFill>
                <a:latin typeface="Arial" charset="0"/>
              </a:rPr>
              <a:t>(85%)</a:t>
            </a:r>
            <a:endParaRPr lang="ru-RU" altLang="ru-RU" b="1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43030" name="TextBox 68"/>
          <p:cNvSpPr txBox="1">
            <a:spLocks noChangeArrowheads="1"/>
          </p:cNvSpPr>
          <p:nvPr/>
        </p:nvSpPr>
        <p:spPr bwMode="auto">
          <a:xfrm>
            <a:off x="1258888" y="4481513"/>
            <a:ext cx="5164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кількість годин, що пропущені </a:t>
            </a:r>
            <a:br>
              <a:rPr lang="uk-UA" altLang="ru-RU" b="1">
                <a:solidFill>
                  <a:srgbClr val="800000"/>
                </a:solidFill>
                <a:latin typeface="Arial" charset="0"/>
              </a:rPr>
            </a:br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без поважних причин (%)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0" y="5589588"/>
            <a:ext cx="8893175" cy="576262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3032" name="TextBox 10"/>
          <p:cNvSpPr txBox="1">
            <a:spLocks noChangeArrowheads="1"/>
          </p:cNvSpPr>
          <p:nvPr/>
        </p:nvSpPr>
        <p:spPr bwMode="auto">
          <a:xfrm>
            <a:off x="179388" y="5621338"/>
            <a:ext cx="856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НАВАНТАЖЕННЯ</a:t>
            </a:r>
            <a:r>
              <a:rPr lang="uk-UA" altLang="ru-RU" sz="1600" b="1" dirty="0">
                <a:solidFill>
                  <a:schemeClr val="bg1"/>
                </a:solidFill>
                <a:latin typeface="Arial" charset="0"/>
              </a:rPr>
              <a:t> ВИКЛАДАЧІВ В ПОЗАУРОЧНИЙ ЧАС – </a:t>
            </a:r>
            <a:r>
              <a:rPr lang="uk-UA" altLang="ru-RU" sz="2000" b="1" dirty="0">
                <a:solidFill>
                  <a:srgbClr val="FFFF00"/>
                </a:solidFill>
                <a:latin typeface="Arial" charset="0"/>
              </a:rPr>
              <a:t>647%</a:t>
            </a:r>
            <a:endParaRPr lang="ru-RU" altLang="ru-RU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8224" y="5525699"/>
            <a:ext cx="542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ru-RU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858250" y="0"/>
            <a:ext cx="28575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3" name="Номер слайда 16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05EB0D2-B03A-4347-BDDF-0AA5695DFA6E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4" name="AutoShape 14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5" name="AutoShape 16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6" name="AutoShape 18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7" name="AutoShape 20" descr="https://apf.mail.ru/cgi-bin/readmsg/01.jpg?x-email=info_nmu%40mail.ru&amp;id=14337658470000000061%3B0%3B1&amp;mode=attachment&amp;channel&amp;bs=3802&amp;bl=968013&amp;ct=image%2Fjpeg&amp;cn=01.jpg&amp;cte=binary&amp;preview=1&amp;exif=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317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СВІТЛА ПАМ</a:t>
            </a:r>
            <a:r>
              <a:rPr lang="en-US" altLang="ru-RU" sz="2400" dirty="0">
                <a:ln w="317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altLang="ru-RU" sz="2400" dirty="0" smtClean="0">
                <a:ln w="317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ЯТЬ СТУДЕНТАМ</a:t>
            </a:r>
            <a:endParaRPr lang="ru-RU" altLang="ru-RU" sz="2400" dirty="0">
              <a:ln w="317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9" name="Picture 3" descr="C:\Documents and Settings\Администратор\Рабочий стол\Новая папка\IMG_3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300" y="15340013"/>
            <a:ext cx="16795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C:\Documents and Settings\Администратор\Рабочий стол\Новая папка\IMG_3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775" y="16243300"/>
            <a:ext cx="37798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99592" y="5661248"/>
            <a:ext cx="7852742" cy="41601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600" b="1" i="1" dirty="0"/>
              <a:t> </a:t>
            </a:r>
            <a:endParaRPr lang="ru-RU" sz="1600" i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928670"/>
            <a:ext cx="842968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1200"/>
              </a:spcBef>
            </a:pP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ГРАБКОВ  </a:t>
            </a:r>
            <a:r>
              <a:rPr lang="ru-RU" sz="2000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Віталій</a:t>
            </a: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Юрійович</a:t>
            </a: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(24.10.1989-27.12.2014) – </a:t>
            </a:r>
            <a:r>
              <a:rPr lang="uk-UA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студент</a:t>
            </a:r>
            <a:r>
              <a:rPr lang="en-US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IV </a:t>
            </a:r>
            <a:r>
              <a:rPr lang="uk-UA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курсу медичного факультету №1 </a:t>
            </a:r>
          </a:p>
          <a:p>
            <a:pPr marL="266700" indent="-266700">
              <a:spcBef>
                <a:spcPts val="1200"/>
              </a:spcBef>
            </a:pP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ЗЕЛІНСЬКИЙ Владислав  </a:t>
            </a:r>
            <a:r>
              <a:rPr lang="ru-RU" sz="2000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Сергійович</a:t>
            </a: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(25.11.1997-03.06.2015) – </a:t>
            </a:r>
            <a:r>
              <a:rPr lang="en-US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uk-UA" sz="2000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тудент</a:t>
            </a:r>
            <a:r>
              <a:rPr lang="uk-UA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uk-UA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курсу ФПЛЗСУ</a:t>
            </a:r>
            <a:endParaRPr lang="ru-RU" sz="1400" dirty="0" smtClean="0"/>
          </a:p>
          <a:p>
            <a:pPr marL="266700" indent="-266700">
              <a:spcBef>
                <a:spcPts val="1200"/>
              </a:spcBef>
            </a:pP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ЩАБЕЛЬКО  Вадим Павлович (19.06.1995-16.08.2014) – </a:t>
            </a:r>
            <a:r>
              <a:rPr lang="uk-UA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студент ІІ курсу стоматологічного факультету</a:t>
            </a:r>
          </a:p>
          <a:p>
            <a:pPr marL="266700" indent="-266700">
              <a:spcBef>
                <a:spcPts val="1200"/>
              </a:spcBef>
            </a:pP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ЮРИЧКО </a:t>
            </a:r>
            <a:r>
              <a:rPr lang="ru-RU" sz="2000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Володимир</a:t>
            </a: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 err="1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Володимирович</a:t>
            </a: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 (0</a:t>
            </a:r>
            <a:r>
              <a:rPr lang="ru-RU" alt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3.04.1994-</a:t>
            </a:r>
            <a:r>
              <a:rPr lang="ru-RU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13.08.2014) – </a:t>
            </a:r>
            <a:r>
              <a:rPr lang="uk-UA" sz="2000" b="1" dirty="0" smtClean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студент ІІІ курсу медичного факультету №3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19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F10EA1-99DF-4042-8BD6-C02054A2B410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907063"/>
            <a:ext cx="90353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РЕЗУЛЬТАТИ ІІ ЕТАПУ ВСЕУКРАЇНСЬКОЇ СТУДЕНТСЬКОЇ ОЛІМПІАДИ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24"/>
          <p:cNvGrpSpPr/>
          <p:nvPr/>
        </p:nvGrpSpPr>
        <p:grpSpPr>
          <a:xfrm>
            <a:off x="4504377" y="1570264"/>
            <a:ext cx="2925143" cy="560710"/>
            <a:chOff x="2194559" y="71151"/>
            <a:chExt cx="3901440" cy="560710"/>
          </a:xfrm>
          <a:scene3d>
            <a:camera prst="orthographicFront"/>
            <a:lightRig rig="flat" dir="t"/>
          </a:scene3d>
        </p:grpSpPr>
        <p:sp>
          <p:nvSpPr>
            <p:cNvPr id="41" name="Прямоугольник с двумя скругленными соседними углами 40"/>
            <p:cNvSpPr/>
            <p:nvPr/>
          </p:nvSpPr>
          <p:spPr>
            <a:xfrm rot="5400000">
              <a:off x="3864924" y="-1599214"/>
              <a:ext cx="560710" cy="3901440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Прямоугольник 41"/>
            <p:cNvSpPr/>
            <p:nvPr/>
          </p:nvSpPr>
          <p:spPr>
            <a:xfrm>
              <a:off x="2194559" y="98523"/>
              <a:ext cx="3874068" cy="5059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26670" rIns="53340" bIns="26670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1400"/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1400"/>
            </a:p>
          </p:txBody>
        </p:sp>
      </p:grpSp>
      <p:grpSp>
        <p:nvGrpSpPr>
          <p:cNvPr id="3" name="Группа 25"/>
          <p:cNvGrpSpPr/>
          <p:nvPr/>
        </p:nvGrpSpPr>
        <p:grpSpPr>
          <a:xfrm>
            <a:off x="1643042" y="1500174"/>
            <a:ext cx="2861336" cy="700887"/>
            <a:chOff x="0" y="1061"/>
            <a:chExt cx="2194560" cy="700887"/>
          </a:xfrm>
          <a:scene3d>
            <a:camera prst="orthographicFront"/>
            <a:lightRig rig="flat" dir="t"/>
          </a:scene3d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0" y="1061"/>
              <a:ext cx="2194560" cy="70088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Скругленный прямоугольник 6"/>
            <p:cNvSpPr/>
            <p:nvPr/>
          </p:nvSpPr>
          <p:spPr>
            <a:xfrm>
              <a:off x="34214" y="35275"/>
              <a:ext cx="2126132" cy="6324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3350" tIns="66675" rIns="133350" bIns="66675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500"/>
            </a:p>
          </p:txBody>
        </p:sp>
      </p:grpSp>
      <p:grpSp>
        <p:nvGrpSpPr>
          <p:cNvPr id="4" name="Группа 26"/>
          <p:cNvGrpSpPr/>
          <p:nvPr/>
        </p:nvGrpSpPr>
        <p:grpSpPr>
          <a:xfrm>
            <a:off x="4504377" y="2306196"/>
            <a:ext cx="2925143" cy="560710"/>
            <a:chOff x="2194559" y="807083"/>
            <a:chExt cx="3901440" cy="560710"/>
          </a:xfrm>
          <a:scene3d>
            <a:camera prst="orthographicFront"/>
            <a:lightRig rig="flat" dir="t"/>
          </a:scene3d>
        </p:grpSpPr>
        <p:sp>
          <p:nvSpPr>
            <p:cNvPr id="37" name="Прямоугольник с двумя скругленными соседними углами 36"/>
            <p:cNvSpPr/>
            <p:nvPr/>
          </p:nvSpPr>
          <p:spPr>
            <a:xfrm rot="5400000">
              <a:off x="3864924" y="-863282"/>
              <a:ext cx="560710" cy="3901440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Прямоугольник 37"/>
            <p:cNvSpPr/>
            <p:nvPr/>
          </p:nvSpPr>
          <p:spPr>
            <a:xfrm>
              <a:off x="2194559" y="834455"/>
              <a:ext cx="3874068" cy="5059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26670" rIns="53340" bIns="26670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1400"/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1400"/>
            </a:p>
          </p:txBody>
        </p:sp>
      </p:grpSp>
      <p:grpSp>
        <p:nvGrpSpPr>
          <p:cNvPr id="5" name="Группа 27"/>
          <p:cNvGrpSpPr/>
          <p:nvPr/>
        </p:nvGrpSpPr>
        <p:grpSpPr>
          <a:xfrm>
            <a:off x="1643042" y="2236107"/>
            <a:ext cx="2861336" cy="700887"/>
            <a:chOff x="0" y="736994"/>
            <a:chExt cx="2194560" cy="700887"/>
          </a:xfrm>
          <a:scene3d>
            <a:camera prst="orthographicFront"/>
            <a:lightRig rig="flat" dir="t"/>
          </a:scene3d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0" y="736994"/>
              <a:ext cx="2194560" cy="70088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Скругленный прямоугольник 10"/>
            <p:cNvSpPr/>
            <p:nvPr/>
          </p:nvSpPr>
          <p:spPr>
            <a:xfrm>
              <a:off x="34214" y="771208"/>
              <a:ext cx="2126132" cy="6324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3350" tIns="66675" rIns="133350" bIns="66675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500"/>
            </a:p>
          </p:txBody>
        </p:sp>
      </p:grpSp>
      <p:grpSp>
        <p:nvGrpSpPr>
          <p:cNvPr id="6" name="Группа 28"/>
          <p:cNvGrpSpPr/>
          <p:nvPr/>
        </p:nvGrpSpPr>
        <p:grpSpPr>
          <a:xfrm>
            <a:off x="4504377" y="3042129"/>
            <a:ext cx="2925143" cy="560710"/>
            <a:chOff x="2194559" y="1543016"/>
            <a:chExt cx="3901440" cy="560710"/>
          </a:xfrm>
          <a:scene3d>
            <a:camera prst="orthographicFront"/>
            <a:lightRig rig="flat" dir="t"/>
          </a:scene3d>
        </p:grpSpPr>
        <p:sp>
          <p:nvSpPr>
            <p:cNvPr id="33" name="Прямоугольник с двумя скругленными соседними углами 32"/>
            <p:cNvSpPr/>
            <p:nvPr/>
          </p:nvSpPr>
          <p:spPr>
            <a:xfrm rot="5400000">
              <a:off x="3864924" y="-127349"/>
              <a:ext cx="560710" cy="3901440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Прямоугольник 33"/>
            <p:cNvSpPr/>
            <p:nvPr/>
          </p:nvSpPr>
          <p:spPr>
            <a:xfrm>
              <a:off x="2194559" y="1570388"/>
              <a:ext cx="3874068" cy="5059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26670" rIns="53340" bIns="26670" spcCol="1270" anchor="ctr"/>
            <a:lstStyle/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1400"/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endParaRPr lang="ru-RU" sz="1400"/>
            </a:p>
          </p:txBody>
        </p:sp>
      </p:grpSp>
      <p:grpSp>
        <p:nvGrpSpPr>
          <p:cNvPr id="7" name="Группа 29"/>
          <p:cNvGrpSpPr/>
          <p:nvPr/>
        </p:nvGrpSpPr>
        <p:grpSpPr>
          <a:xfrm>
            <a:off x="1643042" y="2972039"/>
            <a:ext cx="2861336" cy="700887"/>
            <a:chOff x="0" y="1472926"/>
            <a:chExt cx="2194560" cy="700887"/>
          </a:xfrm>
          <a:scene3d>
            <a:camera prst="orthographicFront"/>
            <a:lightRig rig="flat" dir="t"/>
          </a:scene3d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0" y="1472926"/>
              <a:ext cx="2194560" cy="70088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Скругленный прямоугольник 14"/>
            <p:cNvSpPr/>
            <p:nvPr/>
          </p:nvSpPr>
          <p:spPr>
            <a:xfrm>
              <a:off x="34214" y="1507140"/>
              <a:ext cx="2126132" cy="6324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3350" tIns="66675" rIns="133350" bIns="66675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500"/>
            </a:p>
          </p:txBody>
        </p:sp>
      </p:grpSp>
      <p:sp>
        <p:nvSpPr>
          <p:cNvPr id="34828" name="TextBox 42"/>
          <p:cNvSpPr txBox="1">
            <a:spLocks noChangeArrowheads="1"/>
          </p:cNvSpPr>
          <p:nvPr/>
        </p:nvSpPr>
        <p:spPr bwMode="auto">
          <a:xfrm>
            <a:off x="2428881" y="1609725"/>
            <a:ext cx="185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800000"/>
                </a:solidFill>
                <a:latin typeface="Arial" charset="0"/>
              </a:rPr>
              <a:t>Участь</a:t>
            </a:r>
            <a:endParaRPr lang="ru-RU" sz="2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4829" name="TextBox 43"/>
          <p:cNvSpPr txBox="1">
            <a:spLocks noChangeArrowheads="1"/>
          </p:cNvSpPr>
          <p:nvPr/>
        </p:nvSpPr>
        <p:spPr bwMode="auto">
          <a:xfrm>
            <a:off x="4643444" y="1609725"/>
            <a:ext cx="273161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>
                <a:solidFill>
                  <a:srgbClr val="CC0000"/>
                </a:solidFill>
                <a:latin typeface="Arial" charset="0"/>
              </a:rPr>
              <a:t>29</a:t>
            </a:r>
            <a:r>
              <a:rPr lang="uk-UA" sz="2400" b="1">
                <a:solidFill>
                  <a:srgbClr val="800000"/>
                </a:solidFill>
                <a:latin typeface="Arial" charset="0"/>
              </a:rPr>
              <a:t> дисциплін</a:t>
            </a:r>
            <a:endParaRPr lang="ru-RU" sz="2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4830" name="TextBox 44"/>
          <p:cNvSpPr txBox="1">
            <a:spLocks noChangeArrowheads="1"/>
          </p:cNvSpPr>
          <p:nvPr/>
        </p:nvSpPr>
        <p:spPr bwMode="auto">
          <a:xfrm>
            <a:off x="1928818" y="2357438"/>
            <a:ext cx="2643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800000"/>
                </a:solidFill>
                <a:latin typeface="Arial" charset="0"/>
              </a:rPr>
              <a:t>Призові місця</a:t>
            </a:r>
            <a:endParaRPr lang="ru-RU" sz="2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4831" name="TextBox 45"/>
          <p:cNvSpPr txBox="1">
            <a:spLocks noChangeArrowheads="1"/>
          </p:cNvSpPr>
          <p:nvPr/>
        </p:nvSpPr>
        <p:spPr bwMode="auto">
          <a:xfrm>
            <a:off x="4643444" y="2357438"/>
            <a:ext cx="273161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>
                <a:solidFill>
                  <a:srgbClr val="CC0000"/>
                </a:solidFill>
                <a:latin typeface="Arial" charset="0"/>
              </a:rPr>
              <a:t>20</a:t>
            </a:r>
            <a:endParaRPr lang="ru-RU" sz="2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4832" name="TextBox 46"/>
          <p:cNvSpPr txBox="1">
            <a:spLocks noChangeArrowheads="1"/>
          </p:cNvSpPr>
          <p:nvPr/>
        </p:nvSpPr>
        <p:spPr bwMode="auto">
          <a:xfrm>
            <a:off x="1928818" y="3071813"/>
            <a:ext cx="2643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800000"/>
                </a:solidFill>
                <a:latin typeface="Arial" charset="0"/>
              </a:rPr>
              <a:t>Дипломи</a:t>
            </a:r>
            <a:endParaRPr lang="ru-RU" sz="2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34833" name="TextBox 47"/>
          <p:cNvSpPr txBox="1">
            <a:spLocks noChangeArrowheads="1"/>
          </p:cNvSpPr>
          <p:nvPr/>
        </p:nvSpPr>
        <p:spPr bwMode="auto">
          <a:xfrm>
            <a:off x="4643444" y="3071813"/>
            <a:ext cx="273161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>
                <a:solidFill>
                  <a:srgbClr val="CC0000"/>
                </a:solidFill>
                <a:latin typeface="Arial" charset="0"/>
              </a:rPr>
              <a:t>24</a:t>
            </a:r>
            <a:endParaRPr lang="ru-RU" sz="2400" b="1">
              <a:solidFill>
                <a:srgbClr val="800000"/>
              </a:solidFill>
              <a:latin typeface="Arial" charset="0"/>
            </a:endParaRPr>
          </a:p>
        </p:txBody>
      </p:sp>
      <p:graphicFrame>
        <p:nvGraphicFramePr>
          <p:cNvPr id="34834" name="Диаграмма 48"/>
          <p:cNvGraphicFramePr>
            <a:graphicFrameLocks/>
          </p:cNvGraphicFramePr>
          <p:nvPr/>
        </p:nvGraphicFramePr>
        <p:xfrm>
          <a:off x="357188" y="3929063"/>
          <a:ext cx="8072437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7" name="Worksheet" r:id="rId3" imgW="8077163" imgH="2562243" progId="Excel.Sheet.8">
                  <p:embed/>
                </p:oleObj>
              </mc:Choice>
              <mc:Fallback>
                <p:oleObj name="Worksheet" r:id="rId3" imgW="8077163" imgH="2562243" progId="Excel.Sheet.8">
                  <p:embed/>
                  <p:pic>
                    <p:nvPicPr>
                      <p:cNvPr id="0" name="Диаграмма 4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3929063"/>
                        <a:ext cx="8072437" cy="271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C26A24F-12F0-4C8E-8B2C-6F8A699F18D3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ПЕРЕМОЖЦІ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 cstate="print"/>
          <a:srcRect t="7857" r="892" b="12142"/>
          <a:stretch>
            <a:fillRect/>
          </a:stretch>
        </p:blipFill>
        <p:spPr bwMode="auto">
          <a:xfrm>
            <a:off x="19050" y="1285875"/>
            <a:ext cx="906145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7" name="TextBox 1"/>
          <p:cNvSpPr txBox="1">
            <a:spLocks noChangeArrowheads="1"/>
          </p:cNvSpPr>
          <p:nvPr/>
        </p:nvSpPr>
        <p:spPr bwMode="auto">
          <a:xfrm>
            <a:off x="506413" y="6083300"/>
            <a:ext cx="799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CC0000"/>
                </a:solidFill>
                <a:latin typeface="Arial" charset="0"/>
              </a:rPr>
              <a:t>ВСІХ ПЕРЕМОЖЦІВ ТА ЇХ КЕРІВНИКІВ ВІДЗНАЧЕНО ПРЕМІЄЮ</a:t>
            </a:r>
            <a:endParaRPr lang="ru-RU" altLang="ru-RU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288" y="5932488"/>
            <a:ext cx="8064500" cy="64770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A523A95-CFCC-4130-8DA3-14B1DDD1E3B5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ВСТУПНА КАМПАНІЯ-2015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 t="10001" r="25070" b="12141"/>
          <a:stretch>
            <a:fillRect/>
          </a:stretch>
        </p:blipFill>
        <p:spPr bwMode="auto">
          <a:xfrm>
            <a:off x="3609975" y="1428750"/>
            <a:ext cx="2428875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0" y="908050"/>
            <a:ext cx="8893175" cy="503238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42844" y="936063"/>
            <a:ext cx="907300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КОНТИНГЕНТ ЗАРАХОВАНИХ ДО НМУ ГРОМАДЯН УКРАЇНИ У 2015 р.</a:t>
            </a:r>
            <a:endParaRPr lang="ru-RU" altLang="ru-RU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0001" r="53705" b="12141"/>
          <a:stretch>
            <a:fillRect/>
          </a:stretch>
        </p:blipFill>
        <p:spPr bwMode="auto">
          <a:xfrm>
            <a:off x="395288" y="1428750"/>
            <a:ext cx="3214687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TextBox 1"/>
          <p:cNvSpPr txBox="1">
            <a:spLocks noChangeArrowheads="1"/>
          </p:cNvSpPr>
          <p:nvPr/>
        </p:nvSpPr>
        <p:spPr bwMode="auto">
          <a:xfrm>
            <a:off x="6156325" y="2284413"/>
            <a:ext cx="25193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uk-UA" altLang="ru-RU" b="1">
                <a:solidFill>
                  <a:srgbClr val="C00000"/>
                </a:solidFill>
                <a:latin typeface="Arial" charset="0"/>
              </a:rPr>
              <a:t>КОНТРАКТ</a:t>
            </a:r>
          </a:p>
          <a:p>
            <a:pPr eaLnBrk="1" hangingPunct="1">
              <a:spcBef>
                <a:spcPts val="600"/>
              </a:spcBef>
            </a:pPr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ВАРТІСТЬ – на 25% більше, ніж у 2014 р.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68617" name="TextBox 8"/>
          <p:cNvSpPr txBox="1">
            <a:spLocks noChangeArrowheads="1"/>
          </p:cNvSpPr>
          <p:nvPr/>
        </p:nvSpPr>
        <p:spPr bwMode="auto">
          <a:xfrm>
            <a:off x="6156325" y="3508375"/>
            <a:ext cx="251936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uk-UA" altLang="ru-RU" b="1" dirty="0">
                <a:solidFill>
                  <a:srgbClr val="C00000"/>
                </a:solidFill>
                <a:latin typeface="Arial" charset="0"/>
              </a:rPr>
              <a:t>ЗАРАХОВАНО</a:t>
            </a:r>
          </a:p>
          <a:p>
            <a:pPr eaLnBrk="1" hangingPunct="1">
              <a:spcBef>
                <a:spcPts val="600"/>
              </a:spcBef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на 26 осіб менше, ніж у 2014 р</a:t>
            </a:r>
            <a:r>
              <a:rPr lang="uk-UA" altLang="ru-RU" b="1" dirty="0" smtClean="0">
                <a:solidFill>
                  <a:srgbClr val="800000"/>
                </a:solidFill>
                <a:latin typeface="Arial" charset="0"/>
              </a:rPr>
              <a:t>.</a:t>
            </a:r>
          </a:p>
          <a:p>
            <a:pPr eaLnBrk="1" hangingPunct="1">
              <a:spcBef>
                <a:spcPts val="1200"/>
              </a:spcBef>
            </a:pPr>
            <a:r>
              <a:rPr lang="uk-UA" altLang="ru-RU" b="1" dirty="0" smtClean="0">
                <a:solidFill>
                  <a:srgbClr val="CC0000"/>
                </a:solidFill>
                <a:latin typeface="Arial" charset="0"/>
              </a:rPr>
              <a:t>КИЯН</a:t>
            </a:r>
            <a:r>
              <a:rPr lang="uk-UA" altLang="ru-RU" b="1" dirty="0" smtClean="0">
                <a:solidFill>
                  <a:srgbClr val="800000"/>
                </a:solidFill>
                <a:latin typeface="Arial" charset="0"/>
              </a:rPr>
              <a:t> – лише 29%</a:t>
            </a:r>
            <a:r>
              <a:rPr lang="uk-UA" altLang="ru-RU" sz="2400" b="1" dirty="0" smtClean="0">
                <a:solidFill>
                  <a:srgbClr val="800000"/>
                </a:solidFill>
                <a:latin typeface="Arial" charset="0"/>
              </a:rPr>
              <a:t>!</a:t>
            </a:r>
            <a:r>
              <a:rPr lang="uk-UA" altLang="ru-RU" b="1" dirty="0" smtClean="0">
                <a:solidFill>
                  <a:srgbClr val="800000"/>
                </a:solidFill>
                <a:latin typeface="Arial" charset="0"/>
              </a:rPr>
              <a:t>, </a:t>
            </a:r>
            <a:br>
              <a:rPr lang="uk-UA" altLang="ru-RU" b="1" dirty="0" smtClean="0">
                <a:solidFill>
                  <a:srgbClr val="800000"/>
                </a:solidFill>
                <a:latin typeface="Arial" charset="0"/>
              </a:rPr>
            </a:br>
            <a:r>
              <a:rPr lang="uk-UA" altLang="ru-RU" b="1" dirty="0" smtClean="0">
                <a:solidFill>
                  <a:srgbClr val="800000"/>
                </a:solidFill>
                <a:latin typeface="Arial" charset="0"/>
              </a:rPr>
              <a:t>в </a:t>
            </a:r>
            <a:r>
              <a:rPr lang="uk-UA" altLang="ru-RU" b="1" dirty="0" err="1" smtClean="0">
                <a:solidFill>
                  <a:srgbClr val="800000"/>
                </a:solidFill>
                <a:latin typeface="Arial" charset="0"/>
              </a:rPr>
              <a:t>т.ч</a:t>
            </a:r>
            <a:r>
              <a:rPr lang="uk-UA" altLang="ru-RU" b="1" dirty="0" smtClean="0">
                <a:solidFill>
                  <a:srgbClr val="800000"/>
                </a:solidFill>
                <a:latin typeface="Arial" charset="0"/>
              </a:rPr>
              <a:t>. серед бюджетників – 24%</a:t>
            </a:r>
          </a:p>
          <a:p>
            <a:pPr eaLnBrk="1" hangingPunct="1">
              <a:spcBef>
                <a:spcPts val="600"/>
              </a:spcBef>
            </a:pPr>
            <a:endParaRPr lang="ru-RU" altLang="ru-RU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00063" y="6089650"/>
            <a:ext cx="5857875" cy="339725"/>
          </a:xfrm>
          <a:prstGeom prst="ellipse">
            <a:avLst/>
          </a:prstGeom>
          <a:noFill/>
          <a:ln>
            <a:solidFill>
              <a:srgbClr val="C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74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059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612A07C-9C58-4A9C-A53D-EEC53206B471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3" y="906463"/>
            <a:ext cx="9036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НОВАЦІЇ 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88" y="1357313"/>
            <a:ext cx="8569325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16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ВПРОВАДЖЕНО </a:t>
            </a:r>
            <a:r>
              <a:rPr lang="uk-UA" sz="16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ТА </a:t>
            </a:r>
            <a:r>
              <a:rPr lang="uk-UA" sz="16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ШИРОКО ВИКОРИСТОВУЄТЬСЯ АНОНІМНЕ АНКЕТУВАННЯ СТУДЕНТІВ:</a:t>
            </a:r>
            <a:endParaRPr lang="ru-RU" sz="16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 результатами анонімного анкетування: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uk-UA" sz="1200" b="1" u="sng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Кафедра </a:t>
            </a:r>
            <a:r>
              <a:rPr lang="uk-UA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фізичного виховання та </a:t>
            </a:r>
            <a:r>
              <a:rPr lang="uk-UA" b="1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здоров</a:t>
            </a:r>
            <a:r>
              <a:rPr lang="en-US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я</a:t>
            </a:r>
            <a:endParaRPr lang="ru-RU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скореговано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навчальні плани та робочі навчальні програми з фізичного виховання у бік зменшення (на 62%) кількості годин практичних занять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відмінено нормативи з фізичного виховання для студентів всіх факультетів крім ФПЛЗСУ 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скасовано оцінювання в балах дисципліни «Фізичне виховання», залишено оцінку «Зараховано»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для іноземних студентів вилучено фізичне виховання з переліку нормативних навчальних дисциплін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4788" y="2393950"/>
            <a:ext cx="5087292" cy="357188"/>
          </a:xfrm>
          <a:prstGeom prst="roundRect">
            <a:avLst/>
          </a:prstGeom>
          <a:noFill/>
          <a:ln>
            <a:solidFill>
              <a:srgbClr val="727C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083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B93DF43-76FC-4834-B972-9D711567E6FF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3" y="906463"/>
            <a:ext cx="9036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НОВАЦІЇ 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88" y="1443038"/>
            <a:ext cx="8569325" cy="4986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Виробнича практика</a:t>
            </a:r>
            <a:endParaRPr lang="ru-RU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включено виробничу практику до складу весняно-літнього семестру та до розкладу навчальних занять для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IV-V 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курсів медичних факультетів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практика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курсу медичних факультетів проводилась на клінічних базах кафедр Університету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внесено зміни до робочої програми з виробничої практики на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курсі медичних факультетів: поліклінічну практику замінено на практику з невідкладних станів та сімейної медицини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практика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курсу медичних факультетів проводилась 1 тиждень на швидкій медичній допомозі та 3 тижні – в Українському тренінговому центрі сімейної медицини та на кафедрі загальної практики (сімейної медицини)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 2015/2016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практика для стоматологічного факультету з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II-V 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курси ввійде до семестрів та включена до розкладу навчальних занять;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деканат виробничої практики реорганізується з 01.09.2015 р. у підрозділ навчально-методичного відділу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4788" y="1477963"/>
            <a:ext cx="3359150" cy="357187"/>
          </a:xfrm>
          <a:prstGeom prst="roundRect">
            <a:avLst/>
          </a:prstGeom>
          <a:noFill/>
          <a:ln>
            <a:solidFill>
              <a:srgbClr val="727C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07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5DC5E4A-DA36-4FD0-AA53-C46B32E5CCCD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3" y="906463"/>
            <a:ext cx="9036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НОВАЦІЇ 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88" y="1357313"/>
            <a:ext cx="8569325" cy="5489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563" indent="-182563">
              <a:spcBef>
                <a:spcPts val="600"/>
              </a:spcBef>
              <a:defRPr/>
            </a:pP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Розклад стоматологічного факультету</a:t>
            </a:r>
            <a:endParaRPr lang="ru-RU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 осінньо-зимового семестру 2015/2016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запроваджено цикловий розклад для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IV-V 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курсів стоматологічного факультету, що різко зменшить кількість переїздів для студентів та мінімізує витрати на транспорт впродовж навчання</a:t>
            </a:r>
          </a:p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Моніторинг корупційних ризиків</a:t>
            </a:r>
            <a:endParaRPr lang="ru-RU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Кафедри, які за результатами анонімного анкетування показали корупційні ризики більше 10%, позбавлені премій;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Анкетування роботодавців</a:t>
            </a:r>
            <a:endParaRPr lang="ru-RU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lnSpc>
                <a:spcPct val="98000"/>
              </a:lnSpc>
              <a:spcBef>
                <a:spcPts val="3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вперше запроваджено анонімне анкетування роботодавців з метою вивчення рівня їх задоволеності якістю підготовки в НМУ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lnSpc>
                <a:spcPct val="98000"/>
              </a:lnSpc>
              <a:spcBef>
                <a:spcPts val="3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затверджено форму анкети для опитування роботодавців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lnSpc>
                <a:spcPct val="98000"/>
              </a:lnSpc>
              <a:spcBef>
                <a:spcPts val="300"/>
              </a:spcBef>
              <a:buFontTx/>
              <a:buBlip>
                <a:blip r:embed="rId2"/>
              </a:buBlip>
              <a:defRPr/>
            </a:pP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проанкетовано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75 представників роботодавців: МОЗ України, обласних та Київського міського управлінь охорони здоров'я, головних лікарів лікарень, завідувачів клінічних кафедр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2563" indent="-182563">
              <a:lnSpc>
                <a:spcPct val="98000"/>
              </a:lnSpc>
              <a:spcBef>
                <a:spcPts val="3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висловлені побажання щодо посилення практичної підготовки, які враховані при оновленні робочих програм з виробничої практики та при її реформуванні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4788" y="1392238"/>
            <a:ext cx="4510087" cy="357187"/>
          </a:xfrm>
          <a:prstGeom prst="roundRect">
            <a:avLst/>
          </a:prstGeom>
          <a:noFill/>
          <a:ln>
            <a:solidFill>
              <a:srgbClr val="727C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4788" y="2894013"/>
            <a:ext cx="4510087" cy="357187"/>
          </a:xfrm>
          <a:prstGeom prst="roundRect">
            <a:avLst/>
          </a:prstGeom>
          <a:noFill/>
          <a:ln>
            <a:solidFill>
              <a:srgbClr val="727C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4788" y="3857625"/>
            <a:ext cx="4510087" cy="357188"/>
          </a:xfrm>
          <a:prstGeom prst="roundRect">
            <a:avLst/>
          </a:prstGeom>
          <a:noFill/>
          <a:ln>
            <a:solidFill>
              <a:srgbClr val="727C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13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4A0EC4F-869B-4477-9051-D085D32C6C94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3" y="906463"/>
            <a:ext cx="9036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НОВАЦІЇ 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88" y="1357313"/>
            <a:ext cx="8569325" cy="5514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Закуплено фантомів та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симуляційних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тренажерів для клінічних кафедр Університету для відпрацювання практичних навичок студентів та інтернів на суму 1,2 млн грн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Для організації роботи у 2015/2016 </a:t>
            </a:r>
            <a:r>
              <a:rPr lang="uk-UA" b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.:</a:t>
            </a:r>
            <a:endParaRPr lang="ru-RU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зменшено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середньотижневе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аудиторне навантаження на студентів з 30 годин до 23 годин та тиждень (в середньому – на 23%).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зменшено максимальне навчальне навантаження на 1 ставку науково-педагогічного працівника з 900 до 600 годин. 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кафедрами оновлено робочі навчальні програми з дисциплін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I-VI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курсів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створено методичні рекомендації для СРС відповідно до затвердженої наказом по НМУ форми.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затверджено порядок контролю деканатів за оплатою навчання та проживання в гуртожитку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розроблено та затверджено Положення про порядок поновлення студентів на навчання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вперше стандартизовано вимоги до претендентів на включення до Золотої книги пошани НМУ імені О.О. Богомольця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4788" y="2286000"/>
            <a:ext cx="4652962" cy="357188"/>
          </a:xfrm>
          <a:prstGeom prst="roundRect">
            <a:avLst/>
          </a:prstGeom>
          <a:noFill/>
          <a:ln>
            <a:solidFill>
              <a:srgbClr val="727C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0" y="857250"/>
            <a:ext cx="8893175" cy="51911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55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DC15EA6-1C9E-4702-9CA7-A0DE128F588B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3" y="906463"/>
            <a:ext cx="9036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НОВАЦІЇ 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500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НАВЧАЛЬНО-МЕТОДИЧНА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88" y="1357313"/>
            <a:ext cx="8569325" cy="538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Для організації роботи у 2015/2016 </a:t>
            </a:r>
            <a:r>
              <a:rPr lang="uk-UA" b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.:</a:t>
            </a:r>
            <a:endParaRPr lang="ru-RU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затверджено критерії відбору випускників на посади старших лаборантів кафедр.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уніфіковано вимоги та визначено пріоритети для поселення студентів у гуртожитки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розроблено процедуру підбору місць працевлаштування та вперше проведено за нею розподіл для випускників, які навчаються за державним замовленням, відповідно до інтегрованого рейтингового показника за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міжфакультетським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рейтингом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проведено внутрішній аудит 59 кафедр та 9 деканатів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протягом 2015/2016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будуть перевірені 100% кафедр та всі деканати факультетів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9875" indent="-269875">
              <a:spcBef>
                <a:spcPts val="4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виявлено невідповідності менеджменту факультету по роботі з іноземними студентами: порушення у формуванні та підписанні наказів щодо руху контингенту студентів; порушення термінів ліквідації академічної заборгованості; порушення у доведенні інформації російською та англійською мовами про організацію навчального процесу до відома іноземних студентів 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4788" y="1382713"/>
            <a:ext cx="4652962" cy="357187"/>
          </a:xfrm>
          <a:prstGeom prst="roundRect">
            <a:avLst/>
          </a:prstGeom>
          <a:noFill/>
          <a:ln>
            <a:solidFill>
              <a:srgbClr val="727C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313" y="3643313"/>
            <a:ext cx="8429625" cy="642937"/>
          </a:xfrm>
          <a:prstGeom prst="rect">
            <a:avLst/>
          </a:prstGeom>
          <a:solidFill>
            <a:srgbClr val="F0F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313" y="928688"/>
            <a:ext cx="8429625" cy="642937"/>
          </a:xfrm>
          <a:prstGeom prst="rect">
            <a:avLst/>
          </a:prstGeom>
          <a:solidFill>
            <a:srgbClr val="F0F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180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F8BBB32-9B94-47F7-9007-7C708C0F06D4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92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ВПРОВАДЖЕННЯ АСУ “ЕЛЕКТРОННИЙ ДЕКАНАТ”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3" y="928688"/>
            <a:ext cx="8501062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В СИСТЕМІ АСУ “ЕЛЕКТРОННИЙ ДЕКАНАТ” ПРАЦЮЄ В ПОВНОМУ ОБСЯЗІ</a:t>
            </a:r>
            <a:endParaRPr lang="ru-RU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увесь контингент відповідає актуальному стану</a:t>
            </a:r>
            <a:endParaRPr lang="uk-UA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деканати створюють всі накази та відомості ПМК 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кафедри проводять заповнення електронних відомостей ПМК 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навчальні плани 2015/2016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готові та перевірені</a:t>
            </a:r>
            <a:endParaRPr lang="uk-UA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факультети мають опрацьовані в електронному форматі групи</a:t>
            </a:r>
            <a:endParaRPr lang="uk-UA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" y="3786188"/>
            <a:ext cx="8501063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ЗАВЕРШАЛЬНИЙ ЕТАП ТА ВПРОВАДЖЕННЯ</a:t>
            </a:r>
          </a:p>
          <a:p>
            <a:pPr>
              <a:defRPr/>
            </a:pPr>
            <a:endParaRPr lang="ru-RU" sz="1000" b="1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розклад занять для всіх факультетів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система електронного журналу для виставлення поточної успішності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система відпрацювань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відділ кадрів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система контролю сплати за навчання, гуртожиток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2"/>
              </a:buBlip>
              <a:defRPr/>
            </a:pP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наповнення інформаційної частини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веб-портала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АСУ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“Електронний</a:t>
            </a:r>
            <a:r>
              <a:rPr lang="uk-UA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деканат”</a:t>
            </a:r>
            <a:endParaRPr lang="uk-UA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A63B5EB-3072-4CFF-81A3-0CBBD3F9272C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181253"/>
            <a:ext cx="792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ІТ ТЕХНОЛОГІЇ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4" name="TextBox 9"/>
          <p:cNvSpPr txBox="1">
            <a:spLocks noChangeArrowheads="1"/>
          </p:cNvSpPr>
          <p:nvPr/>
        </p:nvSpPr>
        <p:spPr bwMode="auto">
          <a:xfrm>
            <a:off x="357188" y="928688"/>
            <a:ext cx="8358187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400" b="1">
                <a:solidFill>
                  <a:srgbClr val="800000"/>
                </a:solidFill>
                <a:latin typeface="Arial" charset="0"/>
              </a:rPr>
              <a:t>створено системи віртуалізації для ефективної роботи серверів (придбано 3 нові сервери)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400" b="1">
                <a:solidFill>
                  <a:srgbClr val="800000"/>
                </a:solidFill>
                <a:latin typeface="Arial" charset="0"/>
              </a:rPr>
              <a:t>використовуються хмарні технології для збереження даних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400" b="1">
                <a:solidFill>
                  <a:srgbClr val="800000"/>
                </a:solidFill>
                <a:latin typeface="Arial" charset="0"/>
              </a:rPr>
              <a:t>створено і використовується віртуальний сервер для хостингу сайтів факультетів і кафедр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400" b="1">
                <a:solidFill>
                  <a:srgbClr val="800000"/>
                </a:solidFill>
                <a:latin typeface="Arial" charset="0"/>
              </a:rPr>
              <a:t>працює доступ у локальну мережу НМУ (у т.ч. і для клінічних кафедр)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400" b="1">
                <a:solidFill>
                  <a:srgbClr val="800000"/>
                </a:solidFill>
                <a:latin typeface="Arial" charset="0"/>
              </a:rPr>
              <a:t>домен nmu.ua підключено до Google Apps for Education (пошта, спільна робота з файлами тощо)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400" b="1">
                <a:solidFill>
                  <a:srgbClr val="800000"/>
                </a:solidFill>
                <a:latin typeface="Arial" charset="0"/>
              </a:rPr>
              <a:t>перехід бухгалтерія НМУ використовує нову версію «Вітрила»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858250" y="0"/>
            <a:ext cx="28575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7" name="Номер слайда 16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8B35FD1-3395-4E4E-B697-07BD76495670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388" name="Прямоугольник 1"/>
          <p:cNvSpPr>
            <a:spLocks noChangeArrowheads="1"/>
          </p:cNvSpPr>
          <p:nvPr/>
        </p:nvSpPr>
        <p:spPr bwMode="auto">
          <a:xfrm>
            <a:off x="-71438" y="5783263"/>
            <a:ext cx="307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ЮРИЧКО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Володимир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/>
            </a:r>
            <a:br>
              <a:rPr lang="ru-RU" altLang="ru-RU" b="1" dirty="0">
                <a:solidFill>
                  <a:srgbClr val="990033"/>
                </a:solidFill>
                <a:latin typeface="Arial" charset="0"/>
              </a:rPr>
            </a:b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(03.04.1994-</a:t>
            </a:r>
            <a:r>
              <a:rPr lang="ru-RU" altLang="ru-RU" b="1" dirty="0">
                <a:solidFill>
                  <a:srgbClr val="FF0000"/>
                </a:solidFill>
                <a:latin typeface="Arial" charset="0"/>
              </a:rPr>
              <a:t>13.08.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2014)</a:t>
            </a:r>
            <a:endParaRPr lang="ru-RU" altLang="ru-RU" dirty="0">
              <a:solidFill>
                <a:srgbClr val="990033"/>
              </a:solidFill>
              <a:latin typeface="Arial" charset="0"/>
            </a:endParaRPr>
          </a:p>
        </p:txBody>
      </p:sp>
      <p:pic>
        <p:nvPicPr>
          <p:cNvPr id="16389" name="Picture 9" descr="http://upload.wikimedia.org/wikipedia/commons/thumb/d/df/Volodymyr_Yurychko.jpg/200px-Volodymyr_Yurychk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40038"/>
            <a:ext cx="1905000" cy="28575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2928938" y="3268663"/>
            <a:ext cx="55721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Стипендія  імені В. Юричка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Меморіальна дошка  В. Юричку</a:t>
            </a:r>
            <a:endParaRPr lang="en-US" altLang="ru-RU" sz="2200" b="1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Аудиторія імені В. Юричка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Міжуніверситетський волейбольний турнір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uk-UA" altLang="ru-RU" sz="2200" b="1">
                <a:solidFill>
                  <a:srgbClr val="FF0000"/>
                </a:solidFill>
                <a:latin typeface="Arial" charset="0"/>
              </a:rPr>
              <a:t>Рік пам</a:t>
            </a:r>
            <a:r>
              <a:rPr lang="en-US" altLang="ru-RU" sz="2200" b="1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uk-UA" altLang="ru-RU" sz="2200" b="1">
                <a:solidFill>
                  <a:srgbClr val="FF0000"/>
                </a:solidFill>
                <a:latin typeface="Arial" charset="0"/>
              </a:rPr>
              <a:t>яті</a:t>
            </a:r>
            <a:endParaRPr lang="ru-RU" altLang="ru-RU" sz="22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391" name="AutoShape 14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2" name="AutoShape 16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3" name="AutoShape 18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4" name="AutoShape 20" descr="https://apf.mail.ru/cgi-bin/readmsg/01.jpg?x-email=info_nmu%40mail.ru&amp;id=14337658470000000061%3B0%3B1&amp;mode=attachment&amp;channel&amp;bs=3802&amp;bl=968013&amp;ct=image%2Fjpeg&amp;cn=01.jpg&amp;cte=binary&amp;preview=1&amp;exif=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ВШАНУВАННЯ ПАМ</a:t>
            </a:r>
            <a:r>
              <a:rPr lang="en-US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ЯТІ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071563"/>
            <a:ext cx="8858250" cy="1381125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438" y="1100138"/>
            <a:ext cx="73580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СТУДЕНТА ВОЛОДИМИРА ЮРИЧКА ПОСМЕРТНО НАГОРОДЖЕНО ОРДЕНОМ  «ЗА МУЖНІСТЬ» III СТУПЕНЯ (Указ Президента </a:t>
            </a:r>
            <a:r>
              <a:rPr lang="ru-RU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України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 </a:t>
            </a:r>
            <a:r>
              <a:rPr lang="ru-RU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від</a:t>
            </a:r>
            <a:r>
              <a:rPr lang="ru-RU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 27.06.2015 №365/2015) </a:t>
            </a:r>
          </a:p>
        </p:txBody>
      </p:sp>
      <p:pic>
        <p:nvPicPr>
          <p:cNvPr id="206849" name="Picture 1"/>
          <p:cNvPicPr>
            <a:picLocks noChangeAspect="1" noChangeArrowheads="1"/>
          </p:cNvPicPr>
          <p:nvPr/>
        </p:nvPicPr>
        <p:blipFill>
          <a:blip r:embed="rId5" cstate="print"/>
          <a:srcRect l="45089" t="31429" r="45089" b="35714"/>
          <a:stretch>
            <a:fillRect/>
          </a:stretch>
        </p:blipFill>
        <p:spPr bwMode="auto">
          <a:xfrm>
            <a:off x="7643813" y="642938"/>
            <a:ext cx="1071562" cy="223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0" y="642938"/>
            <a:ext cx="7929563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280988" y="595313"/>
            <a:ext cx="42862" cy="592296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31788" y="765175"/>
            <a:ext cx="3603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38138" y="1160463"/>
            <a:ext cx="3603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Box 6"/>
          <p:cNvSpPr txBox="1">
            <a:spLocks noChangeArrowheads="1"/>
          </p:cNvSpPr>
          <p:nvPr/>
        </p:nvSpPr>
        <p:spPr bwMode="auto">
          <a:xfrm>
            <a:off x="698500" y="620713"/>
            <a:ext cx="3429000" cy="276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Інститут проблем патології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6327" name="TextBox 7"/>
          <p:cNvSpPr txBox="1">
            <a:spLocks noChangeArrowheads="1"/>
          </p:cNvSpPr>
          <p:nvPr/>
        </p:nvSpPr>
        <p:spPr bwMode="auto">
          <a:xfrm>
            <a:off x="696913" y="989013"/>
            <a:ext cx="3424237" cy="277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Інститут імунології та алергології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25438" y="1531938"/>
            <a:ext cx="3270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9" name="TextBox 9"/>
          <p:cNvSpPr txBox="1">
            <a:spLocks noChangeArrowheads="1"/>
          </p:cNvSpPr>
          <p:nvPr/>
        </p:nvSpPr>
        <p:spPr bwMode="auto">
          <a:xfrm>
            <a:off x="698500" y="1379538"/>
            <a:ext cx="7135813" cy="276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Гігієни та екології НМУ імені О.О. Богомольця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6330" name="TextBox 10"/>
          <p:cNvSpPr txBox="1">
            <a:spLocks noChangeArrowheads="1"/>
          </p:cNvSpPr>
          <p:nvPr/>
        </p:nvSpPr>
        <p:spPr bwMode="auto">
          <a:xfrm>
            <a:off x="698500" y="2189163"/>
            <a:ext cx="3879850" cy="461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Науково-дослідний відділ для виконання НДР на замовлення юридичних і фізичних осіб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33375" y="1916113"/>
            <a:ext cx="3603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2" name="TextBox 12"/>
          <p:cNvSpPr txBox="1">
            <a:spLocks noChangeArrowheads="1"/>
          </p:cNvSpPr>
          <p:nvPr/>
        </p:nvSpPr>
        <p:spPr bwMode="auto">
          <a:xfrm>
            <a:off x="698500" y="1762125"/>
            <a:ext cx="7135813" cy="2762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Український науково-дослідний центр профілактики стоматологічних захворювань у дітей 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20675" y="2430463"/>
            <a:ext cx="3603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2900" y="2968625"/>
            <a:ext cx="3254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5" name="TextBox 17"/>
          <p:cNvSpPr txBox="1">
            <a:spLocks noChangeArrowheads="1"/>
          </p:cNvSpPr>
          <p:nvPr/>
        </p:nvSpPr>
        <p:spPr bwMode="auto">
          <a:xfrm>
            <a:off x="652463" y="6364288"/>
            <a:ext cx="3790950" cy="276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Науково-організаційна група 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56336" name="TextBox 20"/>
          <p:cNvSpPr txBox="1">
            <a:spLocks noChangeArrowheads="1"/>
          </p:cNvSpPr>
          <p:nvPr/>
        </p:nvSpPr>
        <p:spPr bwMode="auto">
          <a:xfrm>
            <a:off x="696913" y="2816225"/>
            <a:ext cx="3730625" cy="2762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Центр трансферу технологій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25438" y="3357563"/>
            <a:ext cx="3603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8" name="TextBox 22"/>
          <p:cNvSpPr txBox="1">
            <a:spLocks noChangeArrowheads="1"/>
          </p:cNvSpPr>
          <p:nvPr/>
        </p:nvSpPr>
        <p:spPr bwMode="auto">
          <a:xfrm>
            <a:off x="638175" y="5291138"/>
            <a:ext cx="3805238" cy="277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Експериментально-біологічна клініка (віварій)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06388" y="3752850"/>
            <a:ext cx="3270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56341" idx="1"/>
          </p:cNvCxnSpPr>
          <p:nvPr/>
        </p:nvCxnSpPr>
        <p:spPr>
          <a:xfrm flipV="1">
            <a:off x="322263" y="4624388"/>
            <a:ext cx="322262" cy="142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41" name="TextBox 30"/>
          <p:cNvSpPr txBox="1">
            <a:spLocks noChangeArrowheads="1"/>
          </p:cNvSpPr>
          <p:nvPr/>
        </p:nvSpPr>
        <p:spPr bwMode="auto">
          <a:xfrm>
            <a:off x="644525" y="4484688"/>
            <a:ext cx="7208838" cy="277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  <a:cs typeface="Tahoma" pitchFamily="34" charset="0"/>
              </a:rPr>
              <a:t>Медико-технічний відділ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14325" y="5021263"/>
            <a:ext cx="3222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43" name="TextBox 39"/>
          <p:cNvSpPr txBox="1">
            <a:spLocks noChangeArrowheads="1"/>
          </p:cNvSpPr>
          <p:nvPr/>
        </p:nvSpPr>
        <p:spPr bwMode="auto">
          <a:xfrm>
            <a:off x="636588" y="4867275"/>
            <a:ext cx="7216775" cy="276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  <a:cs typeface="Tahoma" pitchFamily="34" charset="0"/>
              </a:rPr>
              <a:t>Медичний склад </a:t>
            </a:r>
          </a:p>
        </p:txBody>
      </p:sp>
      <p:sp>
        <p:nvSpPr>
          <p:cNvPr id="56344" name="TextBox 41"/>
          <p:cNvSpPr txBox="1">
            <a:spLocks noChangeArrowheads="1"/>
          </p:cNvSpPr>
          <p:nvPr/>
        </p:nvSpPr>
        <p:spPr bwMode="auto">
          <a:xfrm>
            <a:off x="681038" y="3203575"/>
            <a:ext cx="3746500" cy="276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  <a:cs typeface="Tahoma" pitchFamily="34" charset="0"/>
              </a:rPr>
              <a:t>Патентно-ліцензійний відділ 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280988" y="5445125"/>
            <a:ext cx="3222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46" name="TextBox 46"/>
          <p:cNvSpPr txBox="1">
            <a:spLocks noChangeArrowheads="1"/>
          </p:cNvSpPr>
          <p:nvPr/>
        </p:nvSpPr>
        <p:spPr bwMode="auto">
          <a:xfrm>
            <a:off x="652463" y="3579813"/>
            <a:ext cx="3794125" cy="2778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  <a:cs typeface="Tahoma" pitchFamily="34" charset="0"/>
              </a:rPr>
              <a:t>Відділ науково-медичної інформації 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11150" y="4205288"/>
            <a:ext cx="3222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48" name="TextBox 51"/>
          <p:cNvSpPr txBox="1">
            <a:spLocks noChangeArrowheads="1"/>
          </p:cNvSpPr>
          <p:nvPr/>
        </p:nvSpPr>
        <p:spPr bwMode="auto">
          <a:xfrm>
            <a:off x="652463" y="5680075"/>
            <a:ext cx="3775075" cy="4619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  <a:cs typeface="Tahoma" pitchFamily="34" charset="0"/>
              </a:rPr>
              <a:t>Відділи з підготовки науково-педагогічних та медичних кадрів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303213" y="5772150"/>
            <a:ext cx="3254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endCxn id="56335" idx="1"/>
          </p:cNvCxnSpPr>
          <p:nvPr/>
        </p:nvCxnSpPr>
        <p:spPr>
          <a:xfrm flipV="1">
            <a:off x="304800" y="6502400"/>
            <a:ext cx="347663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51" name="TextBox 55"/>
          <p:cNvSpPr txBox="1">
            <a:spLocks noChangeArrowheads="1"/>
          </p:cNvSpPr>
          <p:nvPr/>
        </p:nvSpPr>
        <p:spPr bwMode="auto">
          <a:xfrm>
            <a:off x="663575" y="3975100"/>
            <a:ext cx="3763963" cy="4302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100" b="1">
                <a:solidFill>
                  <a:srgbClr val="800000"/>
                </a:solidFill>
                <a:latin typeface="Arial" charset="0"/>
                <a:cs typeface="Tahoma" pitchFamily="34" charset="0"/>
              </a:rPr>
              <a:t>Група з організації та впровадження науково-медичних розробок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4257675" y="620713"/>
            <a:ext cx="0" cy="646112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Стрелка вправо 61"/>
          <p:cNvSpPr/>
          <p:nvPr/>
        </p:nvSpPr>
        <p:spPr>
          <a:xfrm>
            <a:off x="4346426" y="827727"/>
            <a:ext cx="432048" cy="23589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54" name="TextBox 62"/>
          <p:cNvSpPr txBox="1">
            <a:spLocks noChangeArrowheads="1"/>
          </p:cNvSpPr>
          <p:nvPr/>
        </p:nvSpPr>
        <p:spPr bwMode="auto">
          <a:xfrm>
            <a:off x="4899025" y="684213"/>
            <a:ext cx="2913063" cy="4619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  <a:cs typeface="Tahoma" pitchFamily="34" charset="0"/>
              </a:rPr>
              <a:t>Інститут експериментальної та клінічної медицини</a:t>
            </a: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H="1">
            <a:off x="8158163" y="506413"/>
            <a:ext cx="17462" cy="601186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7816850" y="942975"/>
            <a:ext cx="3587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834313" y="1524000"/>
            <a:ext cx="3603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Стрелка вправо 66"/>
          <p:cNvSpPr/>
          <p:nvPr/>
        </p:nvSpPr>
        <p:spPr>
          <a:xfrm>
            <a:off x="4641996" y="2356136"/>
            <a:ext cx="432048" cy="23589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59" name="TextBox 67"/>
          <p:cNvSpPr txBox="1">
            <a:spLocks noChangeArrowheads="1"/>
          </p:cNvSpPr>
          <p:nvPr/>
        </p:nvSpPr>
        <p:spPr bwMode="auto">
          <a:xfrm>
            <a:off x="5129213" y="2170113"/>
            <a:ext cx="2736850" cy="461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Відділ організації науково-дослідної роботи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7853363" y="1916113"/>
            <a:ext cx="3603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7843838" y="2430463"/>
            <a:ext cx="3603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4519613" y="2816225"/>
            <a:ext cx="0" cy="1620838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Стрелка вправо 73"/>
          <p:cNvSpPr/>
          <p:nvPr/>
        </p:nvSpPr>
        <p:spPr>
          <a:xfrm>
            <a:off x="4591690" y="3462023"/>
            <a:ext cx="432048" cy="23589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64" name="TextBox 74"/>
          <p:cNvSpPr txBox="1">
            <a:spLocks noChangeArrowheads="1"/>
          </p:cNvSpPr>
          <p:nvPr/>
        </p:nvSpPr>
        <p:spPr bwMode="auto">
          <a:xfrm>
            <a:off x="5073650" y="3317875"/>
            <a:ext cx="2736850" cy="4619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Відділ інтелектуальної власності та трансферу технологій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>
            <a:off x="7816850" y="3625850"/>
            <a:ext cx="3222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7853363" y="5003800"/>
            <a:ext cx="3222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7856538" y="4657725"/>
            <a:ext cx="3222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Стрелка вправо 83"/>
          <p:cNvSpPr/>
          <p:nvPr/>
        </p:nvSpPr>
        <p:spPr>
          <a:xfrm>
            <a:off x="4484762" y="5395233"/>
            <a:ext cx="379757" cy="13591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69" name="TextBox 84"/>
          <p:cNvSpPr txBox="1">
            <a:spLocks noChangeArrowheads="1"/>
          </p:cNvSpPr>
          <p:nvPr/>
        </p:nvSpPr>
        <p:spPr bwMode="auto">
          <a:xfrm>
            <a:off x="4930775" y="5308600"/>
            <a:ext cx="22685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Виведена зі структури НДЧ</a:t>
            </a:r>
            <a:endParaRPr lang="ru-RU" altLang="ru-RU" sz="1200" b="1">
              <a:solidFill>
                <a:srgbClr val="800000"/>
              </a:solidFill>
              <a:latin typeface="Arial" charset="0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>
            <a:off x="4562475" y="5616575"/>
            <a:ext cx="0" cy="1055688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Стрелка вправо 91"/>
          <p:cNvSpPr/>
          <p:nvPr/>
        </p:nvSpPr>
        <p:spPr>
          <a:xfrm>
            <a:off x="4591690" y="6026447"/>
            <a:ext cx="338463" cy="23589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72" name="TextBox 92"/>
          <p:cNvSpPr txBox="1">
            <a:spLocks noChangeArrowheads="1"/>
          </p:cNvSpPr>
          <p:nvPr/>
        </p:nvSpPr>
        <p:spPr bwMode="auto">
          <a:xfrm>
            <a:off x="5129213" y="5624513"/>
            <a:ext cx="2705100" cy="461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Відділ аспірантури та докторантури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7843838" y="5886450"/>
            <a:ext cx="3222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74" name="TextBox 94"/>
          <p:cNvSpPr txBox="1">
            <a:spLocks noChangeArrowheads="1"/>
          </p:cNvSpPr>
          <p:nvPr/>
        </p:nvSpPr>
        <p:spPr bwMode="auto">
          <a:xfrm>
            <a:off x="5137150" y="6324600"/>
            <a:ext cx="2679700" cy="2778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1200" b="1">
                <a:solidFill>
                  <a:srgbClr val="800000"/>
                </a:solidFill>
                <a:latin typeface="Arial" charset="0"/>
              </a:rPr>
              <a:t>Відділ студентської науки</a:t>
            </a:r>
            <a:endParaRPr lang="uk-UA" altLang="ru-RU" sz="1200" b="1">
              <a:solidFill>
                <a:srgbClr val="800000"/>
              </a:solidFill>
              <a:latin typeface="Arial" charset="0"/>
              <a:cs typeface="Tahoma" pitchFamily="34" charset="0"/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7834313" y="6518275"/>
            <a:ext cx="3238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76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9D1C7AD-A1E4-4568-83D9-B04DAB4FA5D8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0" y="112713"/>
            <a:ext cx="8215313" cy="512762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7950" y="171450"/>
            <a:ext cx="82946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РЕОРГАНІЗАЦІЯ НАУКОВО-ДОСЛІДНОЇ ЧАСТИНИ</a:t>
            </a:r>
            <a:endParaRPr lang="ru-RU" altLang="ru-RU" sz="20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Группа 21"/>
          <p:cNvGrpSpPr>
            <a:grpSpLocks/>
          </p:cNvGrpSpPr>
          <p:nvPr/>
        </p:nvGrpSpPr>
        <p:grpSpPr bwMode="auto">
          <a:xfrm>
            <a:off x="2428875" y="1428750"/>
            <a:ext cx="6429375" cy="5286375"/>
            <a:chOff x="2643175" y="404664"/>
            <a:chExt cx="6072229" cy="6264819"/>
          </a:xfrm>
        </p:grpSpPr>
        <p:sp>
          <p:nvSpPr>
            <p:cNvPr id="9" name="TextBox 8"/>
            <p:cNvSpPr txBox="1"/>
            <p:nvPr/>
          </p:nvSpPr>
          <p:spPr>
            <a:xfrm>
              <a:off x="5436401" y="3986711"/>
              <a:ext cx="1511310" cy="3123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Клінічна біохімія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36401" y="5570788"/>
              <a:ext cx="1511310" cy="5230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Лабораторна гематологія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36401" y="6146474"/>
              <a:ext cx="1511310" cy="5230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Цитологічні дослідження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6401" y="980350"/>
              <a:ext cx="1511310" cy="523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Гістохімічні дослідження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36401" y="1629408"/>
              <a:ext cx="1511310" cy="523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Хроматографічні дослідження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36401" y="3501328"/>
              <a:ext cx="647704" cy="31418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tx2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ІФА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28040" y="3501328"/>
              <a:ext cx="647704" cy="31418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ПЛР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401" y="4993221"/>
              <a:ext cx="1511310" cy="5248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Дослідження гемостазу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36401" y="4417535"/>
              <a:ext cx="1511310" cy="5230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Загально-клінічні дослідження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07913" y="2276585"/>
              <a:ext cx="1683732" cy="523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Експериментальна патофізіологія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6401" y="404664"/>
              <a:ext cx="1511310" cy="523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Електронна мікроскопія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436401" y="2904948"/>
              <a:ext cx="1511310" cy="52489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Імунологічні дослідження</a:t>
              </a:r>
            </a:p>
          </p:txBody>
        </p:sp>
        <p:sp>
          <p:nvSpPr>
            <p:cNvPr id="44" name="Левая фигурная скобка 43"/>
            <p:cNvSpPr/>
            <p:nvPr/>
          </p:nvSpPr>
          <p:spPr>
            <a:xfrm>
              <a:off x="4932631" y="404664"/>
              <a:ext cx="431803" cy="2376117"/>
            </a:xfrm>
            <a:prstGeom prst="leftBrace">
              <a:avLst>
                <a:gd name="adj1" fmla="val 8333"/>
                <a:gd name="adj2" fmla="val 48380"/>
              </a:avLst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60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67164" y="1051840"/>
              <a:ext cx="2235480" cy="94254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6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Лабораторія експериментальних  досліджень</a:t>
              </a:r>
            </a:p>
          </p:txBody>
        </p:sp>
        <p:sp>
          <p:nvSpPr>
            <p:cNvPr id="48" name="Левая фигурная скобка 47"/>
            <p:cNvSpPr/>
            <p:nvPr/>
          </p:nvSpPr>
          <p:spPr>
            <a:xfrm>
              <a:off x="4932631" y="3932153"/>
              <a:ext cx="431803" cy="2737330"/>
            </a:xfrm>
            <a:prstGeom prst="leftBrac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60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Левая фигурная скобка 50"/>
            <p:cNvSpPr/>
            <p:nvPr/>
          </p:nvSpPr>
          <p:spPr>
            <a:xfrm>
              <a:off x="5076565" y="2925642"/>
              <a:ext cx="287869" cy="935020"/>
            </a:xfrm>
            <a:prstGeom prst="lef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60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43175" y="2857914"/>
              <a:ext cx="2259469" cy="12209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6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Лабораторія  імунології молекулярної  біології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18141" y="4695972"/>
              <a:ext cx="2142523" cy="12209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6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Лабораторія клінічної лабораторної діагностики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72154" y="2857914"/>
              <a:ext cx="1643250" cy="52300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Проточна </a:t>
              </a:r>
              <a:r>
                <a:rPr lang="uk-UA" sz="1200" dirty="0" err="1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цитофлуориметрія</a:t>
              </a:r>
              <a:endParaRPr lang="ru-RU" sz="12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72154" y="3501328"/>
              <a:ext cx="1643250" cy="52300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175">
              <a:solidFill>
                <a:schemeClr val="accent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2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Молекулярна генетика</a:t>
              </a:r>
              <a:endParaRPr lang="ru-RU" sz="12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5299" name="Picture 2" descr="D:\НИИ ПП\фото НИИ\IMG_5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52563"/>
            <a:ext cx="23225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 descr="У амурских онкологов появилось новое диагностическое оборудование - Детский сайт г. Благовещенс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08338"/>
            <a:ext cx="230981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Рисунок 28" descr="IMG_5370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065713"/>
            <a:ext cx="23225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465C74-61CD-4035-A6D8-9E18F0E5DD41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822325"/>
            <a:ext cx="8893175" cy="57626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950" y="882650"/>
            <a:ext cx="8750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СТРУКТУРА ІНСТИТУТУ ЕКСПЕРИМЕНТАЛЬНОЇ ТА КЛІНІЧНОЇ МЕДИЦИНИ</a:t>
            </a:r>
            <a:endParaRPr lang="ru-RU" altLang="ru-RU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606" y="142852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НАУКОВА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95350"/>
            <a:ext cx="8893175" cy="57626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227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3708D7D-3457-4B0F-A6DC-71C77BB243B0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 altLang="ru-RU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" y="938213"/>
            <a:ext cx="77041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ВИКОНАННЯ НДР</a:t>
            </a:r>
            <a:endParaRPr lang="ru-RU" altLang="ru-RU" sz="20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7950" y="1616075"/>
          <a:ext cx="8712199" cy="4384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938"/>
                <a:gridCol w="1752087"/>
                <a:gridCol w="1752087"/>
                <a:gridCol w="1752087"/>
              </a:tblGrid>
              <a:tr h="557387">
                <a:tc>
                  <a:txBody>
                    <a:bodyPr/>
                    <a:lstStyle/>
                    <a:p>
                      <a:pPr marL="0" indent="180975" algn="l">
                        <a:lnSpc>
                          <a:spcPct val="85000"/>
                        </a:lnSpc>
                      </a:pPr>
                      <a:r>
                        <a:rPr lang="uk-UA" sz="200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 кошти Держбюджету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ru-RU" sz="2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ru-RU" sz="2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2015</a:t>
                      </a:r>
                      <a:endParaRPr lang="ru-RU" sz="20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</a:tr>
              <a:tr h="53416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ВСЬОГО, в т.ч.: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4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  <a:endParaRPr lang="ru-RU" sz="2400" b="1" kern="1200" dirty="0" smtClean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16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фундаментальні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4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4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16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прикладні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0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  <a:endParaRPr lang="ru-RU" sz="20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4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24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  <a:endParaRPr lang="ru-RU" sz="2400" b="1" kern="1200" dirty="0" smtClean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1813">
                <a:tc gridSpan="4">
                  <a:txBody>
                    <a:bodyPr/>
                    <a:lstStyle/>
                    <a:p>
                      <a:pPr marL="0" marR="0" lvl="0" indent="1778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Ініціативно-пошукова</a:t>
                      </a:r>
                    </a:p>
                    <a:p>
                      <a:pPr marL="0" marR="0" lvl="0" indent="1778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НДР</a:t>
                      </a:r>
                      <a:endParaRPr lang="ru-RU" sz="2000" b="1" kern="1200" noProof="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anchor="ctr">
                    <a:lnL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anchor="ctr">
                    <a:lnL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1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ВСЬОГО:</a:t>
                      </a:r>
                      <a:endParaRPr lang="ru-RU" sz="2000" b="1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78</a:t>
                      </a:r>
                      <a:endParaRPr lang="ru-RU" sz="20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85</a:t>
                      </a:r>
                      <a:endParaRPr lang="ru-RU" sz="24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101</a:t>
                      </a:r>
                      <a:endParaRPr lang="ru-RU" sz="2400" b="1" kern="1200" dirty="0" smtClean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4675">
                <a:tc gridSpan="4">
                  <a:txBody>
                    <a:bodyPr/>
                    <a:lstStyle/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uk-UA" altLang="ru-RU" sz="2000" b="1" dirty="0" smtClean="0">
                          <a:solidFill>
                            <a:schemeClr val="bg1"/>
                          </a:solidFill>
                          <a:latin typeface="Arial" charset="0"/>
                        </a:rPr>
                        <a:t>НДР на підставі господарських договорів</a:t>
                      </a:r>
                      <a:endParaRPr lang="ru-RU" altLang="ru-RU" sz="2000" b="1" dirty="0">
                        <a:solidFill>
                          <a:schemeClr val="bg1"/>
                        </a:solidFill>
                        <a:latin typeface="Arial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4160">
                <a:tc>
                  <a:txBody>
                    <a:bodyPr/>
                    <a:lstStyle/>
                    <a:p>
                      <a:pPr marL="0" marR="0" lvl="0" indent="71913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9138" algn="l"/>
                        </a:tabLst>
                        <a:defRPr/>
                      </a:pPr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</a:t>
                      </a:r>
                      <a:endParaRPr lang="ru-RU" sz="2000" b="1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</a:t>
                      </a:r>
                      <a:endParaRPr lang="ru-RU" sz="20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101</a:t>
                      </a:r>
                      <a:endParaRPr lang="ru-RU" sz="20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82</a:t>
                      </a:r>
                      <a:endParaRPr lang="ru-RU" sz="24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7606" y="142852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НАУКОВА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22325"/>
            <a:ext cx="8893175" cy="57626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606" y="142852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НАУКОВА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42875" y="857250"/>
            <a:ext cx="77041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ВИНАХІДНИЦЬКА ТА ІННОВАЦІЙНА ДІЯЛЬНІСТЬ</a:t>
            </a:r>
            <a:endParaRPr lang="ru-RU" altLang="ru-RU" sz="20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grpSp>
        <p:nvGrpSpPr>
          <p:cNvPr id="53253" name="Группа 123"/>
          <p:cNvGrpSpPr>
            <a:grpSpLocks/>
          </p:cNvGrpSpPr>
          <p:nvPr/>
        </p:nvGrpSpPr>
        <p:grpSpPr bwMode="auto">
          <a:xfrm>
            <a:off x="4826000" y="4221163"/>
            <a:ext cx="3643313" cy="1571625"/>
            <a:chOff x="4857752" y="5286388"/>
            <a:chExt cx="3643338" cy="1214446"/>
          </a:xfrm>
        </p:grpSpPr>
        <p:grpSp>
          <p:nvGrpSpPr>
            <p:cNvPr id="12" name="Группа 83"/>
            <p:cNvGrpSpPr/>
            <p:nvPr/>
          </p:nvGrpSpPr>
          <p:grpSpPr>
            <a:xfrm>
              <a:off x="4857752" y="5286388"/>
              <a:ext cx="3643338" cy="1214446"/>
              <a:chOff x="1604739" y="909463"/>
              <a:chExt cx="1282898" cy="641449"/>
            </a:xfrm>
            <a:scene3d>
              <a:camera prst="orthographicFront"/>
              <a:lightRig rig="flat" dir="t"/>
            </a:scene3d>
          </p:grpSpPr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1604739" y="909463"/>
                <a:ext cx="1282898" cy="641449"/>
              </a:xfrm>
              <a:prstGeom prst="roundRect">
                <a:avLst>
                  <a:gd name="adj" fmla="val 1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-2847829"/>
                  <a:satOff val="8321"/>
                  <a:lumOff val="-1569"/>
                  <a:alphaOff val="0"/>
                </a:schemeClr>
              </a:fillRef>
              <a:effectRef idx="2">
                <a:schemeClr val="accent2">
                  <a:hueOff val="-2847829"/>
                  <a:satOff val="8321"/>
                  <a:lumOff val="-156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6" name="Скругленный прямоугольник 8"/>
              <p:cNvSpPr/>
              <p:nvPr/>
            </p:nvSpPr>
            <p:spPr>
              <a:xfrm>
                <a:off x="1623526" y="928250"/>
                <a:ext cx="1245324" cy="6038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8580" rIns="68580" spcCol="1270" anchor="ctr"/>
              <a:lstStyle/>
              <a:p>
                <a:pPr algn="ctr" defTabSz="1600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ru-RU" sz="3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283" name="TextBox 99"/>
            <p:cNvSpPr txBox="1">
              <a:spLocks noChangeArrowheads="1"/>
            </p:cNvSpPr>
            <p:nvPr/>
          </p:nvSpPr>
          <p:spPr bwMode="auto">
            <a:xfrm>
              <a:off x="5929313" y="5568950"/>
              <a:ext cx="250031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990033"/>
                  </a:solidFill>
                  <a:latin typeface="Arial" charset="0"/>
                </a:rPr>
                <a:t>отримано патентів </a:t>
              </a:r>
              <a:br>
                <a:rPr lang="uk-UA" altLang="ru-RU" b="1">
                  <a:solidFill>
                    <a:srgbClr val="990033"/>
                  </a:solidFill>
                  <a:latin typeface="Arial" charset="0"/>
                </a:rPr>
              </a:br>
              <a:r>
                <a:rPr lang="uk-UA" altLang="ru-RU" b="1">
                  <a:solidFill>
                    <a:srgbClr val="990033"/>
                  </a:solidFill>
                  <a:latin typeface="Arial" charset="0"/>
                </a:rPr>
                <a:t>на корисну модель</a:t>
              </a:r>
              <a:endParaRPr lang="ru-RU" altLang="ru-RU" b="1">
                <a:solidFill>
                  <a:srgbClr val="990033"/>
                </a:solidFill>
                <a:latin typeface="Arial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143504" y="5669456"/>
              <a:ext cx="71438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uk-UA" sz="2400" b="1" dirty="0">
                  <a:ln w="11430">
                    <a:solidFill>
                      <a:srgbClr val="990033"/>
                    </a:solidFill>
                  </a:ln>
                  <a:solidFill>
                    <a:srgbClr val="990033"/>
                  </a:solidFill>
                  <a:latin typeface="Arial" pitchFamily="34" charset="0"/>
                  <a:cs typeface="Arial" pitchFamily="34" charset="0"/>
                </a:rPr>
                <a:t>179</a:t>
              </a:r>
              <a:endParaRPr lang="ru-RU" sz="24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254" name="Группа 101"/>
          <p:cNvGrpSpPr>
            <a:grpSpLocks/>
          </p:cNvGrpSpPr>
          <p:nvPr/>
        </p:nvGrpSpPr>
        <p:grpSpPr bwMode="auto">
          <a:xfrm>
            <a:off x="4643438" y="2349500"/>
            <a:ext cx="4071937" cy="1285875"/>
            <a:chOff x="4572000" y="2214554"/>
            <a:chExt cx="4071966" cy="1285884"/>
          </a:xfrm>
        </p:grpSpPr>
        <p:grpSp>
          <p:nvGrpSpPr>
            <p:cNvPr id="57" name="Группа 81"/>
            <p:cNvGrpSpPr/>
            <p:nvPr/>
          </p:nvGrpSpPr>
          <p:grpSpPr>
            <a:xfrm>
              <a:off x="4572000" y="2214554"/>
              <a:ext cx="4071966" cy="1285884"/>
              <a:chOff x="1116" y="909463"/>
              <a:chExt cx="1282898" cy="641449"/>
            </a:xfrm>
            <a:scene3d>
              <a:camera prst="orthographicFront"/>
              <a:lightRig rig="flat" dir="t"/>
            </a:scene3d>
          </p:grpSpPr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1116" y="909463"/>
                <a:ext cx="1282898" cy="641449"/>
              </a:xfrm>
              <a:prstGeom prst="roundRect">
                <a:avLst>
                  <a:gd name="adj" fmla="val 1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0" name="Скругленный прямоугольник 4"/>
              <p:cNvSpPr/>
              <p:nvPr/>
            </p:nvSpPr>
            <p:spPr>
              <a:xfrm>
                <a:off x="19903" y="928250"/>
                <a:ext cx="1245324" cy="6038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9055" tIns="39370" rIns="59055" bIns="39370" spcCol="1270" anchor="ctr"/>
              <a:lstStyle/>
              <a:p>
                <a:pPr algn="ctr" defTabSz="1377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ru-RU" sz="31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3" name="Группа 82"/>
            <p:cNvGrpSpPr/>
            <p:nvPr/>
          </p:nvGrpSpPr>
          <p:grpSpPr>
            <a:xfrm>
              <a:off x="5832006" y="2329123"/>
              <a:ext cx="2714644" cy="500066"/>
              <a:chOff x="257695" y="1711275"/>
              <a:chExt cx="1026318" cy="641449"/>
            </a:xfrm>
            <a:scene3d>
              <a:camera prst="orthographicFront"/>
              <a:lightRig rig="flat" dir="t"/>
            </a:scene3d>
          </p:grpSpPr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257695" y="1711275"/>
                <a:ext cx="1026318" cy="641449"/>
              </a:xfrm>
              <a:prstGeom prst="roundRect">
                <a:avLst>
                  <a:gd name="adj" fmla="val 10000"/>
                </a:avLst>
              </a:prstGeom>
              <a:sp3d z="-190500"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8" name="Скругленный прямоугольник 6"/>
              <p:cNvSpPr/>
              <p:nvPr/>
            </p:nvSpPr>
            <p:spPr>
              <a:xfrm>
                <a:off x="276482" y="1730062"/>
                <a:ext cx="988744" cy="603875"/>
              </a:xfrm>
              <a:prstGeom prst="rect">
                <a:avLst/>
              </a:prstGeom>
              <a:sp3d z="-1905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47625" tIns="31750" rIns="47625" bIns="31750" spcCol="1270" anchor="ctr"/>
              <a:lstStyle/>
              <a:p>
                <a:pPr algn="ctr" defTabSz="1111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ru-RU" sz="25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  <p:grpSp>
          <p:nvGrpSpPr>
            <p:cNvPr id="81" name="Группа 90"/>
            <p:cNvGrpSpPr/>
            <p:nvPr/>
          </p:nvGrpSpPr>
          <p:grpSpPr>
            <a:xfrm>
              <a:off x="5832006" y="2928934"/>
              <a:ext cx="2714644" cy="500066"/>
              <a:chOff x="257695" y="1711275"/>
              <a:chExt cx="1026318" cy="641449"/>
            </a:xfrm>
            <a:scene3d>
              <a:camera prst="orthographicFront"/>
              <a:lightRig rig="flat" dir="t"/>
            </a:scene3d>
          </p:grpSpPr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257695" y="1711275"/>
                <a:ext cx="1026318" cy="641449"/>
              </a:xfrm>
              <a:prstGeom prst="roundRect">
                <a:avLst>
                  <a:gd name="adj" fmla="val 10000"/>
                </a:avLst>
              </a:prstGeom>
              <a:sp3d z="-190500"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3" name="Скругленный прямоугольник 6"/>
              <p:cNvSpPr/>
              <p:nvPr/>
            </p:nvSpPr>
            <p:spPr>
              <a:xfrm>
                <a:off x="276482" y="1730062"/>
                <a:ext cx="988744" cy="603875"/>
              </a:xfrm>
              <a:prstGeom prst="rect">
                <a:avLst/>
              </a:prstGeom>
              <a:sp3d z="-1905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47625" tIns="31750" rIns="47625" bIns="31750" spcCol="1270" anchor="ctr"/>
              <a:lstStyle/>
              <a:p>
                <a:pPr algn="ctr" defTabSz="1111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ru-RU" sz="25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  <p:sp>
          <p:nvSpPr>
            <p:cNvPr id="53276" name="TextBox 93"/>
            <p:cNvSpPr txBox="1">
              <a:spLocks noChangeArrowheads="1"/>
            </p:cNvSpPr>
            <p:nvPr/>
          </p:nvSpPr>
          <p:spPr bwMode="auto">
            <a:xfrm>
              <a:off x="4714905" y="2357417"/>
              <a:ext cx="107156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990033"/>
                  </a:solidFill>
                  <a:latin typeface="Arial" charset="0"/>
                </a:rPr>
                <a:t>подано заявок</a:t>
              </a:r>
              <a:endParaRPr lang="ru-RU" altLang="ru-RU" b="1">
                <a:solidFill>
                  <a:srgbClr val="990033"/>
                </a:solidFill>
                <a:latin typeface="Arial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857752" y="2928934"/>
              <a:ext cx="71438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uk-UA" sz="2400" b="1" dirty="0">
                  <a:ln w="11430">
                    <a:solidFill>
                      <a:srgbClr val="990033"/>
                    </a:solidFill>
                  </a:ln>
                  <a:solidFill>
                    <a:srgbClr val="990033"/>
                  </a:solidFill>
                  <a:latin typeface="Arial" pitchFamily="34" charset="0"/>
                  <a:cs typeface="Arial" pitchFamily="34" charset="0"/>
                </a:rPr>
                <a:t>202</a:t>
              </a:r>
              <a:endParaRPr lang="ru-RU" sz="24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278" name="TextBox 95"/>
            <p:cNvSpPr txBox="1">
              <a:spLocks noChangeArrowheads="1"/>
            </p:cNvSpPr>
            <p:nvPr/>
          </p:nvSpPr>
          <p:spPr bwMode="auto">
            <a:xfrm>
              <a:off x="6715155" y="2239942"/>
              <a:ext cx="164306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800000"/>
                  </a:solidFill>
                  <a:latin typeface="Arial" charset="0"/>
                </a:rPr>
                <a:t>на корисну модель</a:t>
              </a:r>
              <a:endParaRPr lang="ru-RU" altLang="ru-RU" b="1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00760" y="2357430"/>
              <a:ext cx="71438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uk-UA" sz="2400" b="1" dirty="0">
                  <a:ln w="11430">
                    <a:solidFill>
                      <a:srgbClr val="990033"/>
                    </a:solidFill>
                  </a:ln>
                  <a:solidFill>
                    <a:srgbClr val="990033"/>
                  </a:solidFill>
                  <a:latin typeface="Arial" pitchFamily="34" charset="0"/>
                  <a:cs typeface="Arial" pitchFamily="34" charset="0"/>
                </a:rPr>
                <a:t>182</a:t>
              </a:r>
              <a:endParaRPr lang="ru-RU" sz="24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280" name="TextBox 97"/>
            <p:cNvSpPr txBox="1">
              <a:spLocks noChangeArrowheads="1"/>
            </p:cNvSpPr>
            <p:nvPr/>
          </p:nvSpPr>
          <p:spPr bwMode="auto">
            <a:xfrm>
              <a:off x="6715155" y="2963842"/>
              <a:ext cx="16430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800000"/>
                  </a:solidFill>
                  <a:latin typeface="Arial" charset="0"/>
                </a:rPr>
                <a:t>на винахід</a:t>
              </a:r>
              <a:endParaRPr lang="ru-RU" altLang="ru-RU" b="1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000760" y="2928934"/>
              <a:ext cx="71438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2400" b="1" dirty="0">
                  <a:ln w="11430">
                    <a:solidFill>
                      <a:srgbClr val="990033"/>
                    </a:solidFill>
                  </a:ln>
                  <a:solidFill>
                    <a:srgbClr val="990033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ru-RU" sz="24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3" name="Text Box 12"/>
          <p:cNvSpPr txBox="1">
            <a:spLocks noChangeArrowheads="1"/>
          </p:cNvSpPr>
          <p:nvPr/>
        </p:nvSpPr>
        <p:spPr bwMode="auto">
          <a:xfrm>
            <a:off x="4929188" y="1643063"/>
            <a:ext cx="3459162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uk-UA" altLang="ru-RU" sz="2000" b="1" dirty="0" smtClean="0">
                <a:solidFill>
                  <a:srgbClr val="990033"/>
                </a:solidFill>
                <a:cs typeface="Arial" pitchFamily="34" charset="0"/>
              </a:rPr>
              <a:t>2014/2015 </a:t>
            </a:r>
            <a:r>
              <a:rPr lang="uk-UA" altLang="ru-RU" sz="2000" b="1" dirty="0" err="1" smtClean="0">
                <a:solidFill>
                  <a:srgbClr val="990033"/>
                </a:solidFill>
                <a:cs typeface="Arial" pitchFamily="34" charset="0"/>
              </a:rPr>
              <a:t>н.р</a:t>
            </a:r>
            <a:r>
              <a:rPr lang="uk-UA" altLang="ru-RU" sz="2000" b="1" dirty="0" smtClean="0">
                <a:solidFill>
                  <a:srgbClr val="990033"/>
                </a:solidFill>
                <a:cs typeface="Arial" pitchFamily="34" charset="0"/>
              </a:rPr>
              <a:t>.</a:t>
            </a:r>
            <a:endParaRPr lang="ru-RU" altLang="ru-RU" sz="2000" b="1" dirty="0" smtClean="0">
              <a:solidFill>
                <a:srgbClr val="990033"/>
              </a:solidFill>
              <a:cs typeface="Arial" pitchFamily="34" charset="0"/>
            </a:endParaRPr>
          </a:p>
        </p:txBody>
      </p:sp>
      <p:sp>
        <p:nvSpPr>
          <p:cNvPr id="104" name="Text Box 12"/>
          <p:cNvSpPr txBox="1">
            <a:spLocks noChangeArrowheads="1"/>
          </p:cNvSpPr>
          <p:nvPr/>
        </p:nvSpPr>
        <p:spPr bwMode="auto">
          <a:xfrm>
            <a:off x="500063" y="1714500"/>
            <a:ext cx="3459162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uk-UA" altLang="ru-RU" sz="2000" b="1" dirty="0" smtClean="0">
                <a:solidFill>
                  <a:srgbClr val="990033"/>
                </a:solidFill>
                <a:cs typeface="Arial" pitchFamily="34" charset="0"/>
              </a:rPr>
              <a:t>2013/2014 </a:t>
            </a:r>
            <a:r>
              <a:rPr lang="uk-UA" altLang="ru-RU" sz="2000" b="1" dirty="0" err="1" smtClean="0">
                <a:solidFill>
                  <a:srgbClr val="990033"/>
                </a:solidFill>
                <a:cs typeface="Arial" pitchFamily="34" charset="0"/>
              </a:rPr>
              <a:t>н.р</a:t>
            </a:r>
            <a:r>
              <a:rPr lang="uk-UA" altLang="ru-RU" sz="2000" b="1" dirty="0" smtClean="0">
                <a:solidFill>
                  <a:srgbClr val="990033"/>
                </a:solidFill>
                <a:cs typeface="Arial" pitchFamily="34" charset="0"/>
              </a:rPr>
              <a:t>.</a:t>
            </a:r>
            <a:endParaRPr lang="ru-RU" altLang="ru-RU" sz="2000" b="1" dirty="0" smtClean="0">
              <a:solidFill>
                <a:srgbClr val="990033"/>
              </a:solidFill>
              <a:cs typeface="Arial" pitchFamily="34" charset="0"/>
            </a:endParaRPr>
          </a:p>
        </p:txBody>
      </p:sp>
      <p:grpSp>
        <p:nvGrpSpPr>
          <p:cNvPr id="53257" name="Группа 104"/>
          <p:cNvGrpSpPr>
            <a:grpSpLocks/>
          </p:cNvGrpSpPr>
          <p:nvPr/>
        </p:nvGrpSpPr>
        <p:grpSpPr bwMode="auto">
          <a:xfrm>
            <a:off x="357188" y="2349500"/>
            <a:ext cx="4071937" cy="1285875"/>
            <a:chOff x="4572000" y="2214554"/>
            <a:chExt cx="4071966" cy="1285884"/>
          </a:xfrm>
        </p:grpSpPr>
        <p:grpSp>
          <p:nvGrpSpPr>
            <p:cNvPr id="106" name="Группа 81"/>
            <p:cNvGrpSpPr/>
            <p:nvPr/>
          </p:nvGrpSpPr>
          <p:grpSpPr>
            <a:xfrm>
              <a:off x="4572000" y="2214554"/>
              <a:ext cx="4071966" cy="1285884"/>
              <a:chOff x="1116" y="909463"/>
              <a:chExt cx="1282898" cy="641449"/>
            </a:xfrm>
            <a:scene3d>
              <a:camera prst="orthographicFront"/>
              <a:lightRig rig="flat" dir="t"/>
            </a:scene3d>
          </p:grpSpPr>
          <p:sp>
            <p:nvSpPr>
              <p:cNvPr id="119" name="Скругленный прямоугольник 118"/>
              <p:cNvSpPr/>
              <p:nvPr/>
            </p:nvSpPr>
            <p:spPr>
              <a:xfrm>
                <a:off x="1116" y="909463"/>
                <a:ext cx="1282898" cy="641449"/>
              </a:xfrm>
              <a:prstGeom prst="roundRect">
                <a:avLst>
                  <a:gd name="adj" fmla="val 1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0" name="Скругленный прямоугольник 4"/>
              <p:cNvSpPr/>
              <p:nvPr/>
            </p:nvSpPr>
            <p:spPr>
              <a:xfrm>
                <a:off x="19903" y="928250"/>
                <a:ext cx="1245324" cy="6038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9055" tIns="39370" rIns="59055" bIns="39370" spcCol="1270" anchor="ctr"/>
              <a:lstStyle/>
              <a:p>
                <a:pPr algn="ctr" defTabSz="1377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ru-RU" sz="31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7" name="Группа 82"/>
            <p:cNvGrpSpPr/>
            <p:nvPr/>
          </p:nvGrpSpPr>
          <p:grpSpPr>
            <a:xfrm>
              <a:off x="5832006" y="2329123"/>
              <a:ext cx="2714644" cy="500066"/>
              <a:chOff x="257695" y="1711275"/>
              <a:chExt cx="1026318" cy="641449"/>
            </a:xfrm>
            <a:scene3d>
              <a:camera prst="orthographicFront"/>
              <a:lightRig rig="flat" dir="t"/>
            </a:scene3d>
          </p:grpSpPr>
          <p:sp>
            <p:nvSpPr>
              <p:cNvPr id="117" name="Скругленный прямоугольник 116"/>
              <p:cNvSpPr/>
              <p:nvPr/>
            </p:nvSpPr>
            <p:spPr>
              <a:xfrm>
                <a:off x="257695" y="1711275"/>
                <a:ext cx="1026318" cy="641449"/>
              </a:xfrm>
              <a:prstGeom prst="roundRect">
                <a:avLst>
                  <a:gd name="adj" fmla="val 10000"/>
                </a:avLst>
              </a:prstGeom>
              <a:sp3d z="-190500"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8" name="Скругленный прямоугольник 6"/>
              <p:cNvSpPr/>
              <p:nvPr/>
            </p:nvSpPr>
            <p:spPr>
              <a:xfrm>
                <a:off x="276482" y="1730062"/>
                <a:ext cx="988744" cy="603875"/>
              </a:xfrm>
              <a:prstGeom prst="rect">
                <a:avLst/>
              </a:prstGeom>
              <a:sp3d z="-1905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47625" tIns="31750" rIns="47625" bIns="31750" spcCol="1270" anchor="ctr"/>
              <a:lstStyle/>
              <a:p>
                <a:pPr algn="ctr" defTabSz="1111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ru-RU" sz="25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  <p:grpSp>
          <p:nvGrpSpPr>
            <p:cNvPr id="108" name="Группа 90"/>
            <p:cNvGrpSpPr/>
            <p:nvPr/>
          </p:nvGrpSpPr>
          <p:grpSpPr>
            <a:xfrm>
              <a:off x="5832006" y="2928934"/>
              <a:ext cx="2714644" cy="500066"/>
              <a:chOff x="257695" y="1711275"/>
              <a:chExt cx="1026318" cy="641449"/>
            </a:xfrm>
            <a:scene3d>
              <a:camera prst="orthographicFront"/>
              <a:lightRig rig="flat" dir="t"/>
            </a:scene3d>
          </p:grpSpPr>
          <p:sp>
            <p:nvSpPr>
              <p:cNvPr id="115" name="Скругленный прямоугольник 114"/>
              <p:cNvSpPr/>
              <p:nvPr/>
            </p:nvSpPr>
            <p:spPr>
              <a:xfrm>
                <a:off x="257695" y="1711275"/>
                <a:ext cx="1026318" cy="641449"/>
              </a:xfrm>
              <a:prstGeom prst="roundRect">
                <a:avLst>
                  <a:gd name="adj" fmla="val 10000"/>
                </a:avLst>
              </a:prstGeom>
              <a:sp3d z="-190500" extrusionH="12700" prstMaterial="plastic">
                <a:bevelT w="50800" h="508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6" name="Скругленный прямоугольник 6"/>
              <p:cNvSpPr/>
              <p:nvPr/>
            </p:nvSpPr>
            <p:spPr>
              <a:xfrm>
                <a:off x="276482" y="1730062"/>
                <a:ext cx="988744" cy="603875"/>
              </a:xfrm>
              <a:prstGeom prst="rect">
                <a:avLst/>
              </a:prstGeom>
              <a:sp3d z="-1905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47625" tIns="31750" rIns="47625" bIns="31750" spcCol="1270" anchor="ctr"/>
              <a:lstStyle/>
              <a:p>
                <a:pPr algn="ctr" defTabSz="11112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ru-RU" sz="25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  <p:sp>
          <p:nvSpPr>
            <p:cNvPr id="53267" name="TextBox 93"/>
            <p:cNvSpPr txBox="1">
              <a:spLocks noChangeArrowheads="1"/>
            </p:cNvSpPr>
            <p:nvPr/>
          </p:nvSpPr>
          <p:spPr bwMode="auto">
            <a:xfrm>
              <a:off x="4714905" y="2357417"/>
              <a:ext cx="107156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990033"/>
                  </a:solidFill>
                  <a:latin typeface="Arial" charset="0"/>
                </a:rPr>
                <a:t>подано заявок</a:t>
              </a:r>
              <a:endParaRPr lang="ru-RU" altLang="ru-RU" b="1">
                <a:solidFill>
                  <a:srgbClr val="990033"/>
                </a:solidFill>
                <a:latin typeface="Arial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857752" y="2928934"/>
              <a:ext cx="71438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uk-UA" sz="2400" b="1" dirty="0">
                  <a:ln w="11430">
                    <a:solidFill>
                      <a:srgbClr val="990033"/>
                    </a:solidFill>
                  </a:ln>
                  <a:solidFill>
                    <a:srgbClr val="990033"/>
                  </a:solidFill>
                  <a:latin typeface="Arial" pitchFamily="34" charset="0"/>
                  <a:cs typeface="Arial" pitchFamily="34" charset="0"/>
                </a:rPr>
                <a:t>208</a:t>
              </a:r>
              <a:endParaRPr lang="ru-RU" sz="24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269" name="TextBox 95"/>
            <p:cNvSpPr txBox="1">
              <a:spLocks noChangeArrowheads="1"/>
            </p:cNvSpPr>
            <p:nvPr/>
          </p:nvSpPr>
          <p:spPr bwMode="auto">
            <a:xfrm>
              <a:off x="6715155" y="2239942"/>
              <a:ext cx="164306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800000"/>
                  </a:solidFill>
                  <a:latin typeface="Arial" charset="0"/>
                </a:rPr>
                <a:t>на корисну модель</a:t>
              </a:r>
              <a:endParaRPr lang="ru-RU" altLang="ru-RU" b="1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000760" y="2357430"/>
              <a:ext cx="71438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uk-UA" sz="2400" b="1" dirty="0">
                  <a:ln w="11430">
                    <a:solidFill>
                      <a:srgbClr val="990033"/>
                    </a:solidFill>
                  </a:ln>
                  <a:solidFill>
                    <a:srgbClr val="990033"/>
                  </a:solidFill>
                  <a:latin typeface="Arial" pitchFamily="34" charset="0"/>
                  <a:cs typeface="Arial" pitchFamily="34" charset="0"/>
                </a:rPr>
                <a:t>204</a:t>
              </a:r>
              <a:endParaRPr lang="ru-RU" sz="24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271" name="TextBox 112"/>
            <p:cNvSpPr txBox="1">
              <a:spLocks noChangeArrowheads="1"/>
            </p:cNvSpPr>
            <p:nvPr/>
          </p:nvSpPr>
          <p:spPr bwMode="auto">
            <a:xfrm>
              <a:off x="6715155" y="2963842"/>
              <a:ext cx="16430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800000"/>
                  </a:solidFill>
                  <a:latin typeface="Arial" charset="0"/>
                </a:rPr>
                <a:t>на винахід</a:t>
              </a:r>
              <a:endParaRPr lang="ru-RU" altLang="ru-RU" b="1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000760" y="2928934"/>
              <a:ext cx="71438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sz="2400" b="1" dirty="0">
                  <a:ln w="11430">
                    <a:solidFill>
                      <a:srgbClr val="990033"/>
                    </a:solidFill>
                  </a:ln>
                  <a:solidFill>
                    <a:srgbClr val="990033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53258" name="Группа 124"/>
          <p:cNvGrpSpPr>
            <a:grpSpLocks/>
          </p:cNvGrpSpPr>
          <p:nvPr/>
        </p:nvGrpSpPr>
        <p:grpSpPr bwMode="auto">
          <a:xfrm>
            <a:off x="611188" y="4292600"/>
            <a:ext cx="3643312" cy="1500188"/>
            <a:chOff x="4857752" y="5286388"/>
            <a:chExt cx="3643338" cy="1214446"/>
          </a:xfrm>
        </p:grpSpPr>
        <p:grpSp>
          <p:nvGrpSpPr>
            <p:cNvPr id="126" name="Группа 83"/>
            <p:cNvGrpSpPr/>
            <p:nvPr/>
          </p:nvGrpSpPr>
          <p:grpSpPr>
            <a:xfrm>
              <a:off x="4857752" y="5286388"/>
              <a:ext cx="3643338" cy="1214446"/>
              <a:chOff x="1604739" y="909463"/>
              <a:chExt cx="1282898" cy="641449"/>
            </a:xfrm>
            <a:scene3d>
              <a:camera prst="orthographicFront"/>
              <a:lightRig rig="flat" dir="t"/>
            </a:scene3d>
          </p:grpSpPr>
          <p:sp>
            <p:nvSpPr>
              <p:cNvPr id="129" name="Скругленный прямоугольник 128"/>
              <p:cNvSpPr/>
              <p:nvPr/>
            </p:nvSpPr>
            <p:spPr>
              <a:xfrm>
                <a:off x="1604739" y="909463"/>
                <a:ext cx="1282898" cy="641449"/>
              </a:xfrm>
              <a:prstGeom prst="roundRect">
                <a:avLst>
                  <a:gd name="adj" fmla="val 10000"/>
                </a:avLst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-2847829"/>
                  <a:satOff val="8321"/>
                  <a:lumOff val="-1569"/>
                  <a:alphaOff val="0"/>
                </a:schemeClr>
              </a:fillRef>
              <a:effectRef idx="2">
                <a:schemeClr val="accent2">
                  <a:hueOff val="-2847829"/>
                  <a:satOff val="8321"/>
                  <a:lumOff val="-156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Скругленный прямоугольник 8"/>
              <p:cNvSpPr/>
              <p:nvPr/>
            </p:nvSpPr>
            <p:spPr>
              <a:xfrm>
                <a:off x="1623526" y="928250"/>
                <a:ext cx="1245324" cy="6038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8580" rIns="68580" spcCol="1270" anchor="ctr"/>
              <a:lstStyle/>
              <a:p>
                <a:pPr algn="ctr" defTabSz="1600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ru-RU" sz="3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262" name="TextBox 99"/>
            <p:cNvSpPr txBox="1">
              <a:spLocks noChangeArrowheads="1"/>
            </p:cNvSpPr>
            <p:nvPr/>
          </p:nvSpPr>
          <p:spPr bwMode="auto">
            <a:xfrm>
              <a:off x="5929322" y="5357827"/>
              <a:ext cx="25003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uk-UA" altLang="ru-RU" b="1">
                  <a:solidFill>
                    <a:srgbClr val="990033"/>
                  </a:solidFill>
                  <a:latin typeface="Arial" charset="0"/>
                </a:rPr>
                <a:t>отримано патентів </a:t>
              </a:r>
              <a:br>
                <a:rPr lang="uk-UA" altLang="ru-RU" b="1">
                  <a:solidFill>
                    <a:srgbClr val="990033"/>
                  </a:solidFill>
                  <a:latin typeface="Arial" charset="0"/>
                </a:rPr>
              </a:br>
              <a:r>
                <a:rPr lang="uk-UA" altLang="ru-RU" b="1">
                  <a:solidFill>
                    <a:srgbClr val="990033"/>
                  </a:solidFill>
                  <a:latin typeface="Arial" charset="0"/>
                </a:rPr>
                <a:t>на корисну модель</a:t>
              </a:r>
              <a:endParaRPr lang="ru-RU" altLang="ru-RU" b="1">
                <a:solidFill>
                  <a:srgbClr val="990033"/>
                </a:solidFill>
                <a:latin typeface="Arial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072066" y="5429264"/>
              <a:ext cx="71438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uk-UA" sz="2400" b="1" dirty="0">
                  <a:ln w="11430">
                    <a:solidFill>
                      <a:srgbClr val="990033"/>
                    </a:solidFill>
                  </a:ln>
                  <a:solidFill>
                    <a:srgbClr val="990033"/>
                  </a:solidFill>
                  <a:latin typeface="Arial" pitchFamily="34" charset="0"/>
                  <a:cs typeface="Arial" pitchFamily="34" charset="0"/>
                </a:rPr>
                <a:t>255</a:t>
              </a:r>
              <a:endParaRPr lang="ru-RU" sz="24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97312" y="5221220"/>
            <a:ext cx="714380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2400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60" name="TextBox 99"/>
          <p:cNvSpPr txBox="1">
            <a:spLocks noChangeArrowheads="1"/>
          </p:cNvSpPr>
          <p:nvPr/>
        </p:nvSpPr>
        <p:spPr bwMode="auto">
          <a:xfrm>
            <a:off x="1682750" y="5006975"/>
            <a:ext cx="2500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990033"/>
                </a:solidFill>
                <a:latin typeface="Arial" charset="0"/>
              </a:rPr>
              <a:t>отримано патентів </a:t>
            </a:r>
            <a:br>
              <a:rPr lang="uk-UA" altLang="ru-RU" b="1">
                <a:solidFill>
                  <a:srgbClr val="990033"/>
                </a:solidFill>
                <a:latin typeface="Arial" charset="0"/>
              </a:rPr>
            </a:br>
            <a:r>
              <a:rPr lang="uk-UA" altLang="ru-RU" b="1">
                <a:solidFill>
                  <a:srgbClr val="990033"/>
                </a:solidFill>
                <a:latin typeface="Arial" charset="0"/>
              </a:rPr>
              <a:t>на винахід</a:t>
            </a:r>
            <a:endParaRPr lang="ru-RU" altLang="ru-RU" b="1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53" name="Номер слайда 1"/>
          <p:cNvSpPr>
            <a:spLocks noGrp="1"/>
          </p:cNvSpPr>
          <p:nvPr>
            <p:ph type="sldNum" sz="quarter" idx="10"/>
          </p:nvPr>
        </p:nvSpPr>
        <p:spPr bwMode="auto">
          <a:xfrm>
            <a:off x="8763000" y="6511925"/>
            <a:ext cx="547688" cy="3968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53708D7D-3457-4B0F-A6DC-71C77BB243B0}" type="slidenum">
              <a:rPr lang="ru-RU" altLang="ru-RU" sz="1200" b="1" smtClean="0">
                <a:solidFill>
                  <a:srgbClr val="FFFFFF"/>
                </a:solidFill>
                <a:latin typeface="Arial" charset="0"/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 altLang="ru-RU" sz="1200" b="1" dirty="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DE2A157-5216-4424-8A3E-79D931899FEA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822325"/>
            <a:ext cx="8893175" cy="57626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950" y="882650"/>
            <a:ext cx="77041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СПЕЦІАЛІЗОВАНІ  ВЧЕНІ  РАДИ</a:t>
            </a:r>
            <a:endParaRPr lang="ru-RU" altLang="ru-RU" sz="20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42875" y="1484313"/>
          <a:ext cx="8572499" cy="3616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6250"/>
                <a:gridCol w="2143125"/>
                <a:gridCol w="2143124"/>
              </a:tblGrid>
              <a:tr h="756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altLang="ru-RU" sz="2000" b="1" kern="1200" dirty="0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uk-UA" altLang="ru-RU" sz="2000" b="1" kern="1200" dirty="0" smtClean="0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/>
                          <a:ea typeface="+mn-ea"/>
                          <a:cs typeface="Arial" pitchFamily="34" charset="0"/>
                        </a:rPr>
                        <a:t>Показник</a:t>
                      </a:r>
                      <a:endParaRPr lang="ru-RU" altLang="ru-RU" sz="2000" b="1" kern="1200" dirty="0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Arial"/>
                        <a:ea typeface="+mn-ea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altLang="ru-RU" sz="2000" b="1" kern="1200" dirty="0" smtClean="0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/>
                          <a:ea typeface="+mn-ea"/>
                          <a:cs typeface="Arial" pitchFamily="34" charset="0"/>
                        </a:rPr>
                        <a:t>2013/2014 </a:t>
                      </a:r>
                      <a:r>
                        <a:rPr lang="uk-UA" altLang="ru-RU" sz="2000" b="1" kern="1200" dirty="0" err="1" smtClean="0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/>
                          <a:ea typeface="+mn-ea"/>
                          <a:cs typeface="Arial" pitchFamily="34" charset="0"/>
                        </a:rPr>
                        <a:t>н.р</a:t>
                      </a:r>
                      <a:r>
                        <a:rPr lang="uk-UA" altLang="ru-RU" sz="2000" b="1" kern="1200" dirty="0" smtClean="0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altLang="ru-RU" sz="2000" b="1" kern="1200" dirty="0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Arial"/>
                        <a:ea typeface="+mn-ea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altLang="ru-RU" sz="2000" b="1" kern="1200" dirty="0" smtClean="0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/>
                          <a:ea typeface="+mn-ea"/>
                          <a:cs typeface="Arial" pitchFamily="34" charset="0"/>
                        </a:rPr>
                        <a:t>2014/2015 </a:t>
                      </a:r>
                      <a:r>
                        <a:rPr lang="uk-UA" altLang="ru-RU" sz="2000" b="1" kern="1200" dirty="0" err="1" smtClean="0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/>
                          <a:ea typeface="+mn-ea"/>
                          <a:cs typeface="Arial" pitchFamily="34" charset="0"/>
                        </a:rPr>
                        <a:t>н.р</a:t>
                      </a:r>
                      <a:r>
                        <a:rPr lang="uk-UA" altLang="ru-RU" sz="2000" b="1" kern="1200" dirty="0" smtClean="0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altLang="ru-RU" sz="2000" b="1" kern="1200" dirty="0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Arial"/>
                        <a:ea typeface="+mn-ea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</a:tr>
              <a:tr h="7010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СПЕЦІАЛІЗОВАНИХ ВЧЕНИХ РАД</a:t>
                      </a:r>
                      <a:endParaRPr lang="ru-RU" sz="1600" b="1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endParaRPr lang="ru-RU" sz="2400" b="1" kern="1200" dirty="0">
                        <a:solidFill>
                          <a:srgbClr val="99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 smtClean="0"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endParaRPr lang="ru-RU" sz="2400" b="1" kern="1200" dirty="0">
                        <a:solidFill>
                          <a:srgbClr val="99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6385">
                <a:tc>
                  <a:txBody>
                    <a:bodyPr/>
                    <a:lstStyle/>
                    <a:p>
                      <a:pPr marL="363538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ЗАХИЩЕНО ДИСЕРТАЦІЙ </a:t>
                      </a:r>
                    </a:p>
                    <a:p>
                      <a:pPr marL="363538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всього</a:t>
                      </a:r>
                      <a:endParaRPr lang="ru-RU" sz="1600" b="1" dirty="0">
                        <a:solidFill>
                          <a:srgbClr val="42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235">
                <a:tc>
                  <a:txBody>
                    <a:bodyPr/>
                    <a:lstStyle/>
                    <a:p>
                      <a:pPr marL="363538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т.ч. </a:t>
                      </a:r>
                      <a:r>
                        <a:rPr lang="uk-UA" sz="2000" b="1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докторських </a:t>
                      </a:r>
                      <a:r>
                        <a:rPr lang="uk-UA" sz="20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uk-UA" sz="2000" b="1" baseline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з них співробітниками НМУ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r>
                        <a:rPr lang="uk-UA" sz="2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/3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</a:t>
                      </a:r>
                      <a:r>
                        <a:rPr lang="uk-UA" sz="2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 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1235">
                <a:tc>
                  <a:txBody>
                    <a:bodyPr/>
                    <a:lstStyle/>
                    <a:p>
                      <a:pPr marL="363538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т.ч. </a:t>
                      </a:r>
                      <a:r>
                        <a:rPr lang="uk-UA" sz="2000" b="1" kern="1200" dirty="0" smtClean="0">
                          <a:solidFill>
                            <a:srgbClr val="42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кандидатських </a:t>
                      </a:r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 з них співробітниками НМУ</a:t>
                      </a:r>
                      <a:endParaRPr lang="ru-RU" sz="2000" b="1" kern="1200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1" marR="68581" marT="0" marB="0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 </a:t>
                      </a:r>
                      <a:r>
                        <a:rPr lang="uk-UA" sz="2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 11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52  </a:t>
                      </a:r>
                      <a:r>
                        <a:rPr lang="uk-UA" sz="24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 23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7606" y="142852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НАУКОВА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214938"/>
            <a:ext cx="8893175" cy="1428750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305" name="TextBox 8"/>
          <p:cNvSpPr txBox="1">
            <a:spLocks noChangeArrowheads="1"/>
          </p:cNvSpPr>
          <p:nvPr/>
        </p:nvSpPr>
        <p:spPr bwMode="auto">
          <a:xfrm>
            <a:off x="107950" y="5214938"/>
            <a:ext cx="86074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2000" b="1">
                <a:solidFill>
                  <a:srgbClr val="FFFFFF"/>
                </a:solidFill>
                <a:latin typeface="Arial" charset="0"/>
              </a:rPr>
              <a:t>Пройшли перереєстрацію </a:t>
            </a:r>
            <a:r>
              <a:rPr lang="uk-UA" altLang="ru-RU" sz="2400" b="1">
                <a:solidFill>
                  <a:srgbClr val="FFFF00"/>
                </a:solidFill>
                <a:latin typeface="Arial" charset="0"/>
              </a:rPr>
              <a:t>5</a:t>
            </a:r>
            <a:r>
              <a:rPr lang="uk-UA" altLang="ru-RU" sz="2000" b="1">
                <a:solidFill>
                  <a:srgbClr val="FFFFFF"/>
                </a:solidFill>
                <a:latin typeface="Arial" charset="0"/>
              </a:rPr>
              <a:t> спеціалізованих вчених рад</a:t>
            </a:r>
          </a:p>
          <a:p>
            <a:pPr eaLnBrk="1" hangingPunct="1"/>
            <a:r>
              <a:rPr lang="uk-UA" altLang="ru-RU" sz="2000" b="1">
                <a:solidFill>
                  <a:srgbClr val="FFFFFF"/>
                </a:solidFill>
                <a:latin typeface="Arial" charset="0"/>
              </a:rPr>
              <a:t>Подано заявку в МОН України на створення </a:t>
            </a:r>
            <a:r>
              <a:rPr lang="uk-UA" altLang="ru-RU" sz="2400" b="1">
                <a:solidFill>
                  <a:srgbClr val="FFFF00"/>
                </a:solidFill>
                <a:latin typeface="Arial" charset="0"/>
              </a:rPr>
              <a:t>2</a:t>
            </a:r>
            <a:r>
              <a:rPr lang="uk-UA" altLang="ru-RU" sz="2000" b="1">
                <a:solidFill>
                  <a:srgbClr val="FFFFFF"/>
                </a:solidFill>
                <a:latin typeface="Arial" charset="0"/>
              </a:rPr>
              <a:t> нових спеціалізованих вчених рад “Акушерство” , </a:t>
            </a:r>
          </a:p>
          <a:p>
            <a:pPr eaLnBrk="1" hangingPunct="1"/>
            <a:r>
              <a:rPr lang="uk-UA" altLang="ru-RU" sz="2000" b="1">
                <a:solidFill>
                  <a:srgbClr val="FFFFFF"/>
                </a:solidFill>
                <a:latin typeface="Arial" charset="0"/>
              </a:rPr>
              <a:t>“Хірургія та дитяча хірургія”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500188"/>
          <a:ext cx="4572000" cy="326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8" r:id="rId3" imgW="4572396" imgH="3261643" progId="Excel.Sheet.8">
                  <p:embed/>
                </p:oleObj>
              </mc:Choice>
              <mc:Fallback>
                <p:oleObj r:id="rId3" imgW="4572396" imgH="3261643" progId="Excel.Sheet.8">
                  <p:embed/>
                  <p:pic>
                    <p:nvPicPr>
                      <p:cNvPr id="0" name="Picture 4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00188"/>
                        <a:ext cx="4572000" cy="326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TextBox 6"/>
          <p:cNvSpPr txBox="1">
            <a:spLocks noChangeArrowheads="1"/>
          </p:cNvSpPr>
          <p:nvPr/>
        </p:nvSpPr>
        <p:spPr bwMode="auto">
          <a:xfrm>
            <a:off x="142875" y="4643438"/>
            <a:ext cx="85010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5"/>
              </a:buBlip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Для підвищення якості наукових робіт змінено порядок затвердження докторських дисертацій на Науковій координаційній раді НМУ (наказ №382 від 26.05.2015), голова – проф. </a:t>
            </a:r>
            <a:r>
              <a:rPr lang="uk-UA" altLang="ru-RU" b="1" dirty="0" err="1">
                <a:solidFill>
                  <a:srgbClr val="800000"/>
                </a:solidFill>
                <a:latin typeface="Arial" charset="0"/>
              </a:rPr>
              <a:t>Черенько</a:t>
            </a: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 Т.М.</a:t>
            </a:r>
          </a:p>
          <a:p>
            <a:pPr eaLnBrk="1" hangingPunct="1">
              <a:spcBef>
                <a:spcPts val="600"/>
              </a:spcBef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    На засіданнях НКР заслухали </a:t>
            </a:r>
            <a:r>
              <a:rPr lang="uk-UA" altLang="ru-RU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5 дисертантів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5"/>
              </a:buBlip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Створено </a:t>
            </a:r>
            <a:r>
              <a:rPr lang="uk-UA" altLang="ru-RU" b="1" dirty="0" err="1">
                <a:solidFill>
                  <a:srgbClr val="800000"/>
                </a:solidFill>
                <a:latin typeface="Arial" charset="0"/>
              </a:rPr>
              <a:t>Антиплагіатну</a:t>
            </a: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 комісію (голова – член-кор. НАМН України Чайковський Ю.Б.) – рішення Вченої ради НМУ від 28 квітня 2015 р.</a:t>
            </a:r>
          </a:p>
        </p:txBody>
      </p:sp>
      <p:sp>
        <p:nvSpPr>
          <p:cNvPr id="5734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763000" y="6572250"/>
            <a:ext cx="547688" cy="396875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FC48C7A-6D1E-462B-93E4-7CF0AF89DE4D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822325"/>
            <a:ext cx="8893175" cy="57626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950" y="882650"/>
            <a:ext cx="87503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ЦИТУВАННЯ В НАУКОВОМЕТРИЧНІЙ БАЗІ ДАНИХ </a:t>
            </a:r>
            <a:r>
              <a:rPr lang="en-US" altLang="ru-RU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SCIVERSE SCOPUS</a:t>
            </a:r>
            <a:endParaRPr lang="ru-RU" altLang="ru-RU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606" y="142852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НАУКОВА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000625" y="2071688"/>
            <a:ext cx="3459163" cy="523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altLang="ru-RU" sz="1400" b="1" dirty="0" smtClean="0">
                <a:solidFill>
                  <a:srgbClr val="990033"/>
                </a:solidFill>
                <a:cs typeface="Arial" pitchFamily="34" charset="0"/>
              </a:rPr>
              <a:t>МІСЦЕ НМУ </a:t>
            </a:r>
            <a:r>
              <a:rPr lang="uk-UA" altLang="ru-RU" sz="1400" b="1" dirty="0" smtClean="0">
                <a:solidFill>
                  <a:srgbClr val="990033"/>
                </a:solidFill>
                <a:cs typeface="Arial" pitchFamily="34" charset="0"/>
              </a:rPr>
              <a:t>ЗА ІНДЕКСОМ ГІРША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srgbClr val="990033"/>
                </a:solidFill>
                <a:cs typeface="Arial" pitchFamily="34" charset="0"/>
              </a:rPr>
              <a:t>У РЕЙТИНГУ ВНЗ УКРАЇНИ</a:t>
            </a:r>
          </a:p>
        </p:txBody>
      </p:sp>
      <p:graphicFrame>
        <p:nvGraphicFramePr>
          <p:cNvPr id="15" name="Group 69"/>
          <p:cNvGraphicFramePr>
            <a:graphicFrameLocks/>
          </p:cNvGraphicFramePr>
          <p:nvPr/>
        </p:nvGraphicFramePr>
        <p:xfrm>
          <a:off x="4429125" y="2857500"/>
          <a:ext cx="4429125" cy="863600"/>
        </p:xfrm>
        <a:graphic>
          <a:graphicData uri="http://schemas.openxmlformats.org/drawingml/2006/table">
            <a:tbl>
              <a:tblPr/>
              <a:tblGrid>
                <a:gridCol w="581026"/>
                <a:gridCol w="704142"/>
                <a:gridCol w="824260"/>
                <a:gridCol w="748072"/>
                <a:gridCol w="846534"/>
                <a:gridCol w="725091"/>
              </a:tblGrid>
              <a:tr h="3912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</a:rPr>
                        <a:t>2013</a:t>
                      </a:r>
                    </a:p>
                  </a:txBody>
                  <a:tcPr marL="91434" marR="91434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</a:rPr>
                        <a:t>2014</a:t>
                      </a:r>
                    </a:p>
                  </a:txBody>
                  <a:tcPr marL="91434" marR="91434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5" marR="91435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</a:rPr>
                        <a:t>2015</a:t>
                      </a:r>
                    </a:p>
                  </a:txBody>
                  <a:tcPr marL="91434" marR="91434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36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marL="91434" marR="91434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</a:rPr>
                        <a:t>(СІЧЕНЬ)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marL="91434" marR="91434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(СЕРПЕНЬ)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marL="91434" marR="91434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(ГРУДЕНЬ)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17</a:t>
                      </a:r>
                      <a:endParaRPr kumimoji="0" lang="ru-RU" alt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34" marR="91434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(БЕРЕЗЕНЬ)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marL="91434" marR="91434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(ЛИПЕНЬ)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C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16</a:t>
                      </a:r>
                      <a:endParaRPr kumimoji="0" lang="ru-RU" alt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C0000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34" marR="91434" marT="45682" marB="456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95350"/>
            <a:ext cx="8893175" cy="576263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37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24FD5D3-F71E-45DF-BD2E-74D9893E5ED6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ru-RU" altLang="ru-RU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" y="938213"/>
            <a:ext cx="77041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727CA3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НАВЧАННЯ В МАГІСТРАТУРІ, АСПІРАНТУРІ</a:t>
            </a:r>
            <a:endParaRPr lang="ru-RU" altLang="ru-RU" sz="20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07950" y="1616075"/>
          <a:ext cx="8712199" cy="4670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938"/>
                <a:gridCol w="1752087"/>
                <a:gridCol w="1752087"/>
                <a:gridCol w="1752087"/>
              </a:tblGrid>
              <a:tr h="447289">
                <a:tc>
                  <a:txBody>
                    <a:bodyPr/>
                    <a:lstStyle/>
                    <a:p>
                      <a:pPr marL="0" indent="180975" algn="l">
                        <a:lnSpc>
                          <a:spcPct val="85000"/>
                        </a:lnSpc>
                      </a:pPr>
                      <a:r>
                        <a:rPr lang="uk-UA" sz="200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МАГІСТРИ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ru-RU" sz="2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ru-RU" sz="2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2015</a:t>
                      </a:r>
                      <a:endParaRPr lang="ru-RU" sz="20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</a:tr>
              <a:tr h="428651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ВСЬОГО, в т.ч.: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4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  <a:endParaRPr lang="ru-RU" sz="2400" b="1" kern="1200" dirty="0" smtClean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5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вітчизняні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4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ru-RU" sz="24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82</a:t>
                      </a: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5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іноземні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0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</a:t>
                      </a:r>
                      <a:endParaRPr lang="ru-RU" sz="20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4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24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  <a:endParaRPr lang="ru-RU" sz="2400" b="1" kern="1200" dirty="0" smtClean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6965">
                <a:tc gridSpan="4">
                  <a:txBody>
                    <a:bodyPr/>
                    <a:lstStyle/>
                    <a:p>
                      <a:pPr marL="0" marR="0" lvl="0" indent="1778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АСПІРАНТИ</a:t>
                      </a:r>
                      <a:endParaRPr lang="ru-RU" sz="2000" b="1" kern="1200" noProof="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anchor="ctr">
                    <a:lnL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anchor="ctr">
                    <a:lnL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ВСЬОГО, в т.ч.:</a:t>
                      </a:r>
                      <a:endParaRPr lang="ru-RU" sz="2000" b="1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124</a:t>
                      </a:r>
                      <a:endParaRPr lang="ru-RU" sz="20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139</a:t>
                      </a:r>
                      <a:endParaRPr lang="ru-RU" sz="24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163</a:t>
                      </a:r>
                      <a:endParaRPr lang="ru-RU" sz="2400" b="1" kern="1200" dirty="0" smtClean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5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4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ru-RU" sz="24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106</a:t>
                      </a: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5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контракт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4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24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ru-RU" sz="24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</a:t>
                      </a: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іноземні</a:t>
                      </a:r>
                      <a:endParaRPr lang="ru-RU" sz="2000" b="1" kern="1200" noProof="0" dirty="0" smtClean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0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20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uk-UA" sz="24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24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</a:t>
                      </a:r>
                      <a:endParaRPr lang="ru-RU" sz="2400" b="1" kern="1200" dirty="0" smtClean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6965">
                <a:tc gridSpan="4">
                  <a:txBody>
                    <a:bodyPr/>
                    <a:lstStyle/>
                    <a:p>
                      <a:pPr marL="0" marR="0" lvl="0" indent="1778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noProof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ДОКТОРАНТИ</a:t>
                      </a:r>
                      <a:endParaRPr lang="ru-RU" sz="2000" b="1" kern="1200" noProof="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51">
                <a:tc>
                  <a:txBody>
                    <a:bodyPr/>
                    <a:lstStyle/>
                    <a:p>
                      <a:pPr marL="0" marR="0" lvl="0" indent="71913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19138" algn="l"/>
                        </a:tabLst>
                        <a:defRPr/>
                      </a:pPr>
                      <a:r>
                        <a:rPr lang="uk-UA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</a:t>
                      </a:r>
                      <a:endParaRPr lang="ru-RU" sz="2000" b="1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0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0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0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5000"/>
                        </a:lnSpc>
                      </a:pPr>
                      <a:r>
                        <a:rPr lang="uk-UA" sz="2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4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2" marR="91432" marT="45706" marB="4570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7606" y="142852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НАУКОВА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D226A5-71BF-43FE-AEBA-25E2DB2DF201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606" y="142852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МОЛОДІЖНА НАУКА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825188" y="865049"/>
            <a:ext cx="7604464" cy="507431"/>
            <a:chOff x="1718312" y="3908"/>
            <a:chExt cx="6318312" cy="507431"/>
          </a:xfrm>
          <a:scene3d>
            <a:camera prst="orthographicFront"/>
            <a:lightRig rig="flat" dir="t"/>
          </a:scene3d>
        </p:grpSpPr>
        <p:sp>
          <p:nvSpPr>
            <p:cNvPr id="46" name="Пятиугольник 45"/>
            <p:cNvSpPr/>
            <p:nvPr/>
          </p:nvSpPr>
          <p:spPr>
            <a:xfrm rot="10800000">
              <a:off x="1718312" y="3908"/>
              <a:ext cx="6318312" cy="507431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Пятиугольник 4"/>
            <p:cNvSpPr/>
            <p:nvPr/>
          </p:nvSpPr>
          <p:spPr>
            <a:xfrm rot="21600000">
              <a:off x="1845173" y="3908"/>
              <a:ext cx="6191451" cy="5074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3763" tIns="87630" rIns="163576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3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12" name="Овал 11"/>
          <p:cNvSpPr>
            <a:spLocks noChangeAspect="1"/>
          </p:cNvSpPr>
          <p:nvPr/>
        </p:nvSpPr>
        <p:spPr>
          <a:xfrm>
            <a:off x="571471" y="865048"/>
            <a:ext cx="612000" cy="612000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Группа 13"/>
          <p:cNvGrpSpPr/>
          <p:nvPr/>
        </p:nvGrpSpPr>
        <p:grpSpPr>
          <a:xfrm>
            <a:off x="825188" y="1523953"/>
            <a:ext cx="7604464" cy="507431"/>
            <a:chOff x="1718312" y="662812"/>
            <a:chExt cx="6318312" cy="507431"/>
          </a:xfrm>
          <a:scene3d>
            <a:camera prst="orthographicFront"/>
            <a:lightRig rig="flat" dir="t"/>
          </a:scene3d>
        </p:grpSpPr>
        <p:sp>
          <p:nvSpPr>
            <p:cNvPr id="44" name="Пятиугольник 43"/>
            <p:cNvSpPr/>
            <p:nvPr/>
          </p:nvSpPr>
          <p:spPr>
            <a:xfrm rot="10800000">
              <a:off x="1718312" y="662812"/>
              <a:ext cx="6318312" cy="507431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Пятиугольник 7"/>
            <p:cNvSpPr/>
            <p:nvPr/>
          </p:nvSpPr>
          <p:spPr>
            <a:xfrm rot="21600000">
              <a:off x="1845173" y="662812"/>
              <a:ext cx="6191451" cy="5074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3763" tIns="87630" rIns="163576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3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15" name="Овал 14"/>
          <p:cNvSpPr>
            <a:spLocks noChangeAspect="1"/>
          </p:cNvSpPr>
          <p:nvPr/>
        </p:nvSpPr>
        <p:spPr>
          <a:xfrm>
            <a:off x="571471" y="1523952"/>
            <a:ext cx="612000" cy="612000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Группа 15"/>
          <p:cNvGrpSpPr/>
          <p:nvPr/>
        </p:nvGrpSpPr>
        <p:grpSpPr>
          <a:xfrm>
            <a:off x="825188" y="2182856"/>
            <a:ext cx="7604464" cy="507431"/>
            <a:chOff x="1718312" y="1321715"/>
            <a:chExt cx="6318312" cy="507431"/>
          </a:xfrm>
          <a:scene3d>
            <a:camera prst="orthographicFront"/>
            <a:lightRig rig="flat" dir="t"/>
          </a:scene3d>
        </p:grpSpPr>
        <p:sp>
          <p:nvSpPr>
            <p:cNvPr id="42" name="Пятиугольник 41"/>
            <p:cNvSpPr/>
            <p:nvPr/>
          </p:nvSpPr>
          <p:spPr>
            <a:xfrm rot="10800000">
              <a:off x="1718312" y="1321715"/>
              <a:ext cx="6318312" cy="507431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Пятиугольник 10"/>
            <p:cNvSpPr/>
            <p:nvPr/>
          </p:nvSpPr>
          <p:spPr>
            <a:xfrm rot="21600000">
              <a:off x="1845173" y="1321715"/>
              <a:ext cx="6191451" cy="5074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3763" tIns="87630" rIns="163576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3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17" name="Овал 16"/>
          <p:cNvSpPr>
            <a:spLocks noChangeAspect="1"/>
          </p:cNvSpPr>
          <p:nvPr/>
        </p:nvSpPr>
        <p:spPr>
          <a:xfrm>
            <a:off x="571471" y="2182855"/>
            <a:ext cx="612000" cy="612000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Группа 17"/>
          <p:cNvGrpSpPr/>
          <p:nvPr/>
        </p:nvGrpSpPr>
        <p:grpSpPr>
          <a:xfrm>
            <a:off x="825188" y="2841760"/>
            <a:ext cx="7604464" cy="507431"/>
            <a:chOff x="1718312" y="1980619"/>
            <a:chExt cx="6318312" cy="507431"/>
          </a:xfrm>
          <a:scene3d>
            <a:camera prst="orthographicFront"/>
            <a:lightRig rig="flat" dir="t"/>
          </a:scene3d>
        </p:grpSpPr>
        <p:sp>
          <p:nvSpPr>
            <p:cNvPr id="40" name="Пятиугольник 39"/>
            <p:cNvSpPr/>
            <p:nvPr/>
          </p:nvSpPr>
          <p:spPr>
            <a:xfrm rot="10800000">
              <a:off x="1718312" y="1980619"/>
              <a:ext cx="6318312" cy="507431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Пятиугольник 13"/>
            <p:cNvSpPr/>
            <p:nvPr/>
          </p:nvSpPr>
          <p:spPr>
            <a:xfrm rot="21600000">
              <a:off x="1845173" y="1980619"/>
              <a:ext cx="6191451" cy="5074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3763" tIns="87630" rIns="163576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3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19" name="Овал 18"/>
          <p:cNvSpPr>
            <a:spLocks noChangeAspect="1"/>
          </p:cNvSpPr>
          <p:nvPr/>
        </p:nvSpPr>
        <p:spPr>
          <a:xfrm>
            <a:off x="571471" y="2841759"/>
            <a:ext cx="612000" cy="612000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Группа 19"/>
          <p:cNvGrpSpPr/>
          <p:nvPr/>
        </p:nvGrpSpPr>
        <p:grpSpPr>
          <a:xfrm>
            <a:off x="825188" y="3500664"/>
            <a:ext cx="7604464" cy="507431"/>
            <a:chOff x="1718312" y="2639523"/>
            <a:chExt cx="6318312" cy="507431"/>
          </a:xfrm>
          <a:scene3d>
            <a:camera prst="orthographicFront"/>
            <a:lightRig rig="flat" dir="t"/>
          </a:scene3d>
        </p:grpSpPr>
        <p:sp>
          <p:nvSpPr>
            <p:cNvPr id="38" name="Пятиугольник 37"/>
            <p:cNvSpPr/>
            <p:nvPr/>
          </p:nvSpPr>
          <p:spPr>
            <a:xfrm rot="10800000">
              <a:off x="1718312" y="2639523"/>
              <a:ext cx="6318312" cy="507431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Пятиугольник 16"/>
            <p:cNvSpPr/>
            <p:nvPr/>
          </p:nvSpPr>
          <p:spPr>
            <a:xfrm rot="21600000">
              <a:off x="1845173" y="2639523"/>
              <a:ext cx="6191451" cy="5074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3763" tIns="87630" rIns="163576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3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21" name="Овал 20"/>
          <p:cNvSpPr>
            <a:spLocks noChangeAspect="1"/>
          </p:cNvSpPr>
          <p:nvPr/>
        </p:nvSpPr>
        <p:spPr>
          <a:xfrm>
            <a:off x="571471" y="3500663"/>
            <a:ext cx="612000" cy="612000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Группа 21"/>
          <p:cNvGrpSpPr/>
          <p:nvPr/>
        </p:nvGrpSpPr>
        <p:grpSpPr>
          <a:xfrm>
            <a:off x="825188" y="4159567"/>
            <a:ext cx="7604464" cy="507431"/>
            <a:chOff x="1718312" y="3298426"/>
            <a:chExt cx="6318312" cy="507431"/>
          </a:xfrm>
          <a:scene3d>
            <a:camera prst="orthographicFront"/>
            <a:lightRig rig="flat" dir="t"/>
          </a:scene3d>
        </p:grpSpPr>
        <p:sp>
          <p:nvSpPr>
            <p:cNvPr id="36" name="Пятиугольник 35"/>
            <p:cNvSpPr/>
            <p:nvPr/>
          </p:nvSpPr>
          <p:spPr>
            <a:xfrm rot="10800000">
              <a:off x="1718312" y="3298426"/>
              <a:ext cx="6318312" cy="507431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Пятиугольник 19"/>
            <p:cNvSpPr/>
            <p:nvPr/>
          </p:nvSpPr>
          <p:spPr>
            <a:xfrm rot="21600000">
              <a:off x="1845173" y="3298426"/>
              <a:ext cx="6191451" cy="5074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3763" tIns="87630" rIns="163576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3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23" name="Овал 22"/>
          <p:cNvSpPr>
            <a:spLocks noChangeAspect="1"/>
          </p:cNvSpPr>
          <p:nvPr/>
        </p:nvSpPr>
        <p:spPr>
          <a:xfrm>
            <a:off x="571471" y="4159566"/>
            <a:ext cx="612000" cy="612000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Группа 23"/>
          <p:cNvGrpSpPr/>
          <p:nvPr/>
        </p:nvGrpSpPr>
        <p:grpSpPr>
          <a:xfrm>
            <a:off x="825188" y="4818471"/>
            <a:ext cx="7604464" cy="507431"/>
            <a:chOff x="1718312" y="3957330"/>
            <a:chExt cx="6318312" cy="507431"/>
          </a:xfrm>
          <a:scene3d>
            <a:camera prst="orthographicFront"/>
            <a:lightRig rig="flat" dir="t"/>
          </a:scene3d>
        </p:grpSpPr>
        <p:sp>
          <p:nvSpPr>
            <p:cNvPr id="34" name="Пятиугольник 33"/>
            <p:cNvSpPr/>
            <p:nvPr/>
          </p:nvSpPr>
          <p:spPr>
            <a:xfrm rot="10800000">
              <a:off x="1718312" y="3957330"/>
              <a:ext cx="6318312" cy="507431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Пятиугольник 22"/>
            <p:cNvSpPr/>
            <p:nvPr/>
          </p:nvSpPr>
          <p:spPr>
            <a:xfrm rot="21600000">
              <a:off x="1845173" y="3957330"/>
              <a:ext cx="6191451" cy="5074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3763" tIns="87630" rIns="163576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3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25" name="Овал 24"/>
          <p:cNvSpPr>
            <a:spLocks noChangeAspect="1"/>
          </p:cNvSpPr>
          <p:nvPr/>
        </p:nvSpPr>
        <p:spPr>
          <a:xfrm>
            <a:off x="571471" y="4818470"/>
            <a:ext cx="612000" cy="612000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Группа 25"/>
          <p:cNvGrpSpPr/>
          <p:nvPr/>
        </p:nvGrpSpPr>
        <p:grpSpPr>
          <a:xfrm>
            <a:off x="825188" y="5477375"/>
            <a:ext cx="7604464" cy="507431"/>
            <a:chOff x="1718312" y="4616234"/>
            <a:chExt cx="6318312" cy="507431"/>
          </a:xfrm>
          <a:scene3d>
            <a:camera prst="orthographicFront"/>
            <a:lightRig rig="flat" dir="t"/>
          </a:scene3d>
        </p:grpSpPr>
        <p:sp>
          <p:nvSpPr>
            <p:cNvPr id="32" name="Пятиугольник 31"/>
            <p:cNvSpPr/>
            <p:nvPr/>
          </p:nvSpPr>
          <p:spPr>
            <a:xfrm rot="10800000">
              <a:off x="1718312" y="4616234"/>
              <a:ext cx="6318312" cy="507431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ятиугольник 25"/>
            <p:cNvSpPr/>
            <p:nvPr/>
          </p:nvSpPr>
          <p:spPr>
            <a:xfrm rot="21600000">
              <a:off x="1845173" y="4616234"/>
              <a:ext cx="6191451" cy="5074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3763" tIns="87630" rIns="163576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3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27" name="Овал 26"/>
          <p:cNvSpPr>
            <a:spLocks noChangeAspect="1"/>
          </p:cNvSpPr>
          <p:nvPr/>
        </p:nvSpPr>
        <p:spPr>
          <a:xfrm>
            <a:off x="571471" y="5477374"/>
            <a:ext cx="612000" cy="612000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Группа 27"/>
          <p:cNvGrpSpPr/>
          <p:nvPr/>
        </p:nvGrpSpPr>
        <p:grpSpPr>
          <a:xfrm>
            <a:off x="825188" y="6136279"/>
            <a:ext cx="7604464" cy="507431"/>
            <a:chOff x="1718312" y="5275138"/>
            <a:chExt cx="6318312" cy="507431"/>
          </a:xfrm>
          <a:scene3d>
            <a:camera prst="orthographicFront"/>
            <a:lightRig rig="flat" dir="t"/>
          </a:scene3d>
        </p:grpSpPr>
        <p:sp>
          <p:nvSpPr>
            <p:cNvPr id="30" name="Пятиугольник 29"/>
            <p:cNvSpPr/>
            <p:nvPr/>
          </p:nvSpPr>
          <p:spPr>
            <a:xfrm rot="10800000">
              <a:off x="1718312" y="5275138"/>
              <a:ext cx="6318312" cy="507431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Пятиугольник 28"/>
            <p:cNvSpPr/>
            <p:nvPr/>
          </p:nvSpPr>
          <p:spPr>
            <a:xfrm rot="21600000">
              <a:off x="1845173" y="5275138"/>
              <a:ext cx="6191451" cy="5074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23763" tIns="87630" rIns="163576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3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29" name="Овал 28"/>
          <p:cNvSpPr>
            <a:spLocks noChangeAspect="1"/>
          </p:cNvSpPr>
          <p:nvPr/>
        </p:nvSpPr>
        <p:spPr>
          <a:xfrm>
            <a:off x="571471" y="6136278"/>
            <a:ext cx="612000" cy="612000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9432" name="Прямоугольник 6"/>
          <p:cNvSpPr>
            <a:spLocks noChangeArrowheads="1"/>
          </p:cNvSpPr>
          <p:nvPr/>
        </p:nvSpPr>
        <p:spPr bwMode="auto">
          <a:xfrm>
            <a:off x="1143000" y="928688"/>
            <a:ext cx="71437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1700" b="1">
                <a:solidFill>
                  <a:srgbClr val="800000"/>
                </a:solidFill>
                <a:latin typeface="Arial" charset="0"/>
              </a:rPr>
              <a:t>студентські наукові гуртки</a:t>
            </a:r>
            <a:endParaRPr lang="ru-RU" altLang="ru-RU" sz="17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33" name="Прямоугольник 48"/>
          <p:cNvSpPr>
            <a:spLocks noChangeArrowheads="1"/>
          </p:cNvSpPr>
          <p:nvPr/>
        </p:nvSpPr>
        <p:spPr bwMode="auto">
          <a:xfrm>
            <a:off x="1143000" y="1587500"/>
            <a:ext cx="70723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1700" b="1">
                <a:solidFill>
                  <a:srgbClr val="800000"/>
                </a:solidFill>
                <a:latin typeface="Arial" charset="0"/>
              </a:rPr>
              <a:t>члени студентського наукового товариства</a:t>
            </a:r>
          </a:p>
        </p:txBody>
      </p:sp>
      <p:sp>
        <p:nvSpPr>
          <p:cNvPr id="59434" name="Прямоугольник 50"/>
          <p:cNvSpPr>
            <a:spLocks noChangeArrowheads="1"/>
          </p:cNvSpPr>
          <p:nvPr/>
        </p:nvSpPr>
        <p:spPr bwMode="auto">
          <a:xfrm>
            <a:off x="1143000" y="2289175"/>
            <a:ext cx="72151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1700" b="1">
                <a:solidFill>
                  <a:srgbClr val="800000"/>
                </a:solidFill>
                <a:latin typeface="Arial" charset="0"/>
              </a:rPr>
              <a:t>публікацій студентських наукових робіт</a:t>
            </a:r>
            <a:endParaRPr lang="ru-RU" altLang="ru-RU" sz="17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35" name="Прямоугольник 52"/>
          <p:cNvSpPr>
            <a:spLocks noChangeArrowheads="1"/>
          </p:cNvSpPr>
          <p:nvPr/>
        </p:nvSpPr>
        <p:spPr bwMode="auto">
          <a:xfrm>
            <a:off x="1143000" y="2857500"/>
            <a:ext cx="71437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1700" b="1">
                <a:solidFill>
                  <a:srgbClr val="800000"/>
                </a:solidFill>
                <a:latin typeface="Arial" charset="0"/>
              </a:rPr>
              <a:t>галузевих та міжгалузевих студентських наукових конференцій</a:t>
            </a:r>
          </a:p>
        </p:txBody>
      </p:sp>
      <p:sp>
        <p:nvSpPr>
          <p:cNvPr id="59436" name="Прямоугольник 54"/>
          <p:cNvSpPr>
            <a:spLocks noChangeArrowheads="1"/>
          </p:cNvSpPr>
          <p:nvPr/>
        </p:nvSpPr>
        <p:spPr bwMode="auto">
          <a:xfrm>
            <a:off x="1143000" y="3429000"/>
            <a:ext cx="71437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1700" b="1">
                <a:solidFill>
                  <a:srgbClr val="800000"/>
                </a:solidFill>
                <a:latin typeface="Arial" charset="0"/>
              </a:rPr>
              <a:t>проведено </a:t>
            </a:r>
            <a:r>
              <a:rPr lang="ru-RU" altLang="ru-RU" sz="1700" b="1">
                <a:solidFill>
                  <a:srgbClr val="800000"/>
                </a:solidFill>
                <a:latin typeface="Arial" charset="0"/>
              </a:rPr>
              <a:t>VII </a:t>
            </a:r>
            <a:r>
              <a:rPr lang="uk-UA" altLang="ru-RU" sz="1700" b="1">
                <a:solidFill>
                  <a:srgbClr val="800000"/>
                </a:solidFill>
                <a:latin typeface="Arial" charset="0"/>
              </a:rPr>
              <a:t>Всеукраїнський з’їзд представників студентських наукових товариств ВМ(Ф)НЗ України з міжнародною участю</a:t>
            </a:r>
            <a:endParaRPr lang="ru-RU" altLang="ru-RU" sz="17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37" name="Прямоугольник 55"/>
          <p:cNvSpPr>
            <a:spLocks noChangeArrowheads="1"/>
          </p:cNvSpPr>
          <p:nvPr/>
        </p:nvSpPr>
        <p:spPr bwMode="auto">
          <a:xfrm>
            <a:off x="1143000" y="4071938"/>
            <a:ext cx="71437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1700" b="1">
                <a:solidFill>
                  <a:srgbClr val="800000"/>
                </a:solidFill>
                <a:latin typeface="Arial" charset="0"/>
              </a:rPr>
              <a:t>проведено першу Грантову конференцію студентів НМУ;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1700" b="1">
                <a:solidFill>
                  <a:srgbClr val="800000"/>
                </a:solidFill>
                <a:latin typeface="Arial" charset="0"/>
              </a:rPr>
              <a:t>3 переможці отримали по 26570 грн. на рік</a:t>
            </a:r>
            <a:endParaRPr lang="ru-RU" altLang="ru-RU" sz="17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38" name="Прямоугольник 57"/>
          <p:cNvSpPr>
            <a:spLocks noChangeArrowheads="1"/>
          </p:cNvSpPr>
          <p:nvPr/>
        </p:nvSpPr>
        <p:spPr bwMode="auto">
          <a:xfrm>
            <a:off x="1143000" y="4868863"/>
            <a:ext cx="71437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1700" b="1" dirty="0">
                <a:solidFill>
                  <a:srgbClr val="800000"/>
                </a:solidFill>
                <a:latin typeface="Arial" charset="0"/>
              </a:rPr>
              <a:t>призерів стипендіальної програми Завтра.</a:t>
            </a:r>
            <a:r>
              <a:rPr lang="en-US" altLang="ru-RU" sz="1700" b="1" dirty="0">
                <a:solidFill>
                  <a:srgbClr val="800000"/>
                </a:solidFill>
                <a:latin typeface="Arial" charset="0"/>
              </a:rPr>
              <a:t>UA</a:t>
            </a:r>
            <a:endParaRPr lang="ru-RU" altLang="ru-RU" sz="17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39" name="Прямоугольник 59"/>
          <p:cNvSpPr>
            <a:spLocks noChangeArrowheads="1"/>
          </p:cNvSpPr>
          <p:nvPr/>
        </p:nvSpPr>
        <p:spPr bwMode="auto">
          <a:xfrm>
            <a:off x="1143000" y="5429250"/>
            <a:ext cx="71437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1700" b="1" dirty="0">
                <a:solidFill>
                  <a:srgbClr val="800000"/>
                </a:solidFill>
                <a:latin typeface="Arial" charset="0"/>
              </a:rPr>
              <a:t>переможців та призерів Всеукраїнського конкурсу студентських наукових робіт та </a:t>
            </a:r>
            <a:r>
              <a:rPr lang="uk-UA" altLang="ru-RU" sz="1700" b="1" dirty="0" smtClean="0">
                <a:solidFill>
                  <a:srgbClr val="800000"/>
                </a:solidFill>
                <a:latin typeface="Arial" charset="0"/>
              </a:rPr>
              <a:t>ІІ </a:t>
            </a:r>
            <a:r>
              <a:rPr lang="uk-UA" altLang="ru-RU" sz="1700" b="1" dirty="0">
                <a:solidFill>
                  <a:srgbClr val="800000"/>
                </a:solidFill>
                <a:latin typeface="Arial" charset="0"/>
              </a:rPr>
              <a:t>туру Всеукраїнської студентської олімпіади</a:t>
            </a:r>
            <a:r>
              <a:rPr lang="uk-UA" altLang="ru-RU" sz="1700" b="1" i="1" dirty="0">
                <a:solidFill>
                  <a:srgbClr val="002060"/>
                </a:solidFill>
              </a:rPr>
              <a:t> </a:t>
            </a:r>
            <a:endParaRPr lang="ru-RU" altLang="ru-RU" sz="17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40" name="Прямоугольник 62"/>
          <p:cNvSpPr>
            <a:spLocks noChangeArrowheads="1"/>
          </p:cNvSpPr>
          <p:nvPr/>
        </p:nvSpPr>
        <p:spPr bwMode="auto">
          <a:xfrm>
            <a:off x="1143000" y="6073775"/>
            <a:ext cx="7572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1700" b="1">
                <a:solidFill>
                  <a:srgbClr val="800000"/>
                </a:solidFill>
                <a:latin typeface="Arial" charset="0"/>
              </a:rPr>
              <a:t>учасники міжнародних студентських конференцій закордоном </a:t>
            </a:r>
            <a:r>
              <a:rPr lang="uk-UA" altLang="ru-RU" sz="1600" b="1">
                <a:solidFill>
                  <a:srgbClr val="800000"/>
                </a:solidFill>
                <a:latin typeface="Arial" charset="0"/>
              </a:rPr>
              <a:t>(Австрія, Німеччина, Нідерланди, Португалія, Польща, Словаччина)</a:t>
            </a:r>
            <a:endParaRPr lang="ru-RU" altLang="ru-RU" sz="16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43164" y="928670"/>
            <a:ext cx="71438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83</a:t>
            </a:r>
            <a:endParaRPr lang="ru-RU" sz="2000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43164" y="1608546"/>
            <a:ext cx="71438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42</a:t>
            </a:r>
            <a:r>
              <a:rPr lang="uk-UA" sz="20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000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5530" y="2223781"/>
            <a:ext cx="885564" cy="48423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algn="ctr">
              <a:lnSpc>
                <a:spcPct val="70000"/>
              </a:lnSpc>
              <a:defRPr/>
            </a:pPr>
            <a:r>
              <a:rPr lang="en-US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1300</a:t>
            </a:r>
            <a:endParaRPr lang="ru-RU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3164" y="2894430"/>
            <a:ext cx="71438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2000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5912" y="4269004"/>
            <a:ext cx="714380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16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27.05</a:t>
            </a:r>
            <a:endParaRPr lang="ru-RU" sz="1600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3164" y="4894694"/>
            <a:ext cx="71438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2000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00034" y="5572140"/>
            <a:ext cx="71438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29</a:t>
            </a:r>
            <a:endParaRPr lang="ru-RU" sz="2000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43164" y="6180578"/>
            <a:ext cx="71438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0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22</a:t>
            </a:r>
            <a:endParaRPr lang="ru-RU" sz="2000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91408" y="3545998"/>
            <a:ext cx="7882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16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19-20.</a:t>
            </a:r>
            <a:br>
              <a:rPr lang="uk-UA" sz="16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b="1" dirty="0">
                <a:ln w="11430">
                  <a:solidFill>
                    <a:srgbClr val="990033"/>
                  </a:solidFill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ru-RU" sz="1600" b="1" dirty="0">
              <a:ln w="11430">
                <a:solidFill>
                  <a:srgbClr val="990033"/>
                </a:solidFill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Овал 80"/>
          <p:cNvSpPr>
            <a:spLocks noChangeAspect="1"/>
          </p:cNvSpPr>
          <p:nvPr/>
        </p:nvSpPr>
        <p:spPr>
          <a:xfrm>
            <a:off x="134218" y="1071546"/>
            <a:ext cx="504000" cy="50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Овал 81"/>
          <p:cNvSpPr>
            <a:spLocks noChangeAspect="1"/>
          </p:cNvSpPr>
          <p:nvPr/>
        </p:nvSpPr>
        <p:spPr>
          <a:xfrm>
            <a:off x="134218" y="1710554"/>
            <a:ext cx="504000" cy="50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Овал 82"/>
          <p:cNvSpPr>
            <a:spLocks noChangeAspect="1"/>
          </p:cNvSpPr>
          <p:nvPr/>
        </p:nvSpPr>
        <p:spPr>
          <a:xfrm>
            <a:off x="134218" y="2391934"/>
            <a:ext cx="504000" cy="50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4" name="Овал 83"/>
          <p:cNvSpPr>
            <a:spLocks noChangeAspect="1"/>
          </p:cNvSpPr>
          <p:nvPr/>
        </p:nvSpPr>
        <p:spPr>
          <a:xfrm>
            <a:off x="134218" y="3000372"/>
            <a:ext cx="504000" cy="50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7" name="Овал 86"/>
          <p:cNvSpPr>
            <a:spLocks noChangeAspect="1"/>
          </p:cNvSpPr>
          <p:nvPr/>
        </p:nvSpPr>
        <p:spPr>
          <a:xfrm>
            <a:off x="134218" y="5000636"/>
            <a:ext cx="504000" cy="50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8" name="Овал 87"/>
          <p:cNvSpPr>
            <a:spLocks noChangeAspect="1"/>
          </p:cNvSpPr>
          <p:nvPr/>
        </p:nvSpPr>
        <p:spPr>
          <a:xfrm>
            <a:off x="134218" y="5643578"/>
            <a:ext cx="504000" cy="50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9" name="Овал 88"/>
          <p:cNvSpPr>
            <a:spLocks noChangeAspect="1"/>
          </p:cNvSpPr>
          <p:nvPr/>
        </p:nvSpPr>
        <p:spPr>
          <a:xfrm>
            <a:off x="134218" y="6286520"/>
            <a:ext cx="504000" cy="50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9471" name="TextBox 63"/>
          <p:cNvSpPr txBox="1">
            <a:spLocks noChangeArrowheads="1"/>
          </p:cNvSpPr>
          <p:nvPr/>
        </p:nvSpPr>
        <p:spPr bwMode="auto">
          <a:xfrm>
            <a:off x="107950" y="1143000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76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72" name="TextBox 64"/>
          <p:cNvSpPr txBox="1">
            <a:spLocks noChangeArrowheads="1"/>
          </p:cNvSpPr>
          <p:nvPr/>
        </p:nvSpPr>
        <p:spPr bwMode="auto">
          <a:xfrm>
            <a:off x="107950" y="1779588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318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73" name="TextBox 65"/>
          <p:cNvSpPr txBox="1">
            <a:spLocks noChangeArrowheads="1"/>
          </p:cNvSpPr>
          <p:nvPr/>
        </p:nvSpPr>
        <p:spPr bwMode="auto">
          <a:xfrm>
            <a:off x="107950" y="2489200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rgbClr val="800000"/>
                </a:solidFill>
                <a:latin typeface="Arial" charset="0"/>
              </a:rPr>
              <a:t>1150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74" name="TextBox 66"/>
          <p:cNvSpPr txBox="1">
            <a:spLocks noChangeArrowheads="1"/>
          </p:cNvSpPr>
          <p:nvPr/>
        </p:nvSpPr>
        <p:spPr bwMode="auto">
          <a:xfrm>
            <a:off x="107950" y="5072063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400" b="1">
                <a:solidFill>
                  <a:srgbClr val="800000"/>
                </a:solidFill>
                <a:latin typeface="Arial" charset="0"/>
              </a:rPr>
              <a:t>4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75" name="TextBox 67"/>
          <p:cNvSpPr txBox="1">
            <a:spLocks noChangeArrowheads="1"/>
          </p:cNvSpPr>
          <p:nvPr/>
        </p:nvSpPr>
        <p:spPr bwMode="auto">
          <a:xfrm>
            <a:off x="107950" y="3071813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6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76" name="TextBox 68"/>
          <p:cNvSpPr txBox="1">
            <a:spLocks noChangeArrowheads="1"/>
          </p:cNvSpPr>
          <p:nvPr/>
        </p:nvSpPr>
        <p:spPr bwMode="auto">
          <a:xfrm>
            <a:off x="107950" y="5715000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25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77" name="TextBox 69"/>
          <p:cNvSpPr txBox="1">
            <a:spLocks noChangeArrowheads="1"/>
          </p:cNvSpPr>
          <p:nvPr/>
        </p:nvSpPr>
        <p:spPr bwMode="auto">
          <a:xfrm>
            <a:off x="107950" y="6357938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17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59478" name="TextBox 89"/>
          <p:cNvSpPr txBox="1">
            <a:spLocks noChangeArrowheads="1"/>
          </p:cNvSpPr>
          <p:nvPr/>
        </p:nvSpPr>
        <p:spPr bwMode="auto">
          <a:xfrm>
            <a:off x="-142875" y="760413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13/14 н.р.</a:t>
            </a:r>
            <a:endParaRPr lang="ru-RU" altLang="ru-RU" sz="1400" b="1">
              <a:solidFill>
                <a:srgbClr val="8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42ECA4-86C4-46AC-8332-E9C5C3BDC494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81253"/>
            <a:ext cx="770485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</a:rPr>
              <a:t>МІЖНАРОДНЕ СПІВРОБІТНИЦТВО</a:t>
            </a:r>
            <a:endParaRPr lang="ru-RU" sz="24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175" y="857250"/>
            <a:ext cx="8893175" cy="431800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825" y="863600"/>
            <a:ext cx="8137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727CA3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УГОДИ ПРО СПІВРОБІТНИЦТВО</a:t>
            </a:r>
            <a:endParaRPr lang="ru-RU" altLang="ru-RU" sz="20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175" y="3779838"/>
            <a:ext cx="8893175" cy="431800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825" y="3786188"/>
            <a:ext cx="8137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727CA3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МІЖНАРОДНІ  ПРОЕКТИ</a:t>
            </a:r>
            <a:endParaRPr lang="ru-RU" altLang="ru-RU" sz="20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338" y="1285875"/>
            <a:ext cx="5929312" cy="24776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Міжнародне співробітництво з </a:t>
            </a:r>
            <a:r>
              <a:rPr lang="uk-UA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85</a:t>
            </a:r>
            <a:r>
              <a:rPr lang="uk-UA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 зарубіжними медичними та освітніми закладами, організаціями, асоціаціями </a:t>
            </a:r>
          </a:p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НОВІ УГОДИ </a:t>
            </a:r>
            <a:r>
              <a:rPr lang="uk-UA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– 4</a:t>
            </a: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3"/>
              </a:buBlip>
              <a:defRPr/>
            </a:pPr>
            <a:r>
              <a:rPr lang="uk-UA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Університетом штату Вашингтон (США)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3"/>
              </a:buBlip>
              <a:defRPr/>
            </a:pPr>
            <a:r>
              <a:rPr lang="uk-UA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Університетом Брауна (США)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3"/>
              </a:buBlip>
              <a:defRPr/>
            </a:pPr>
            <a:r>
              <a:rPr lang="uk-UA" sz="16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Яґелонським</a:t>
            </a:r>
            <a:r>
              <a:rPr lang="uk-UA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Університетом (Польща)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3"/>
              </a:buBlip>
              <a:defRPr/>
            </a:pPr>
            <a:r>
              <a:rPr lang="uk-UA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Варшавським медичним університетом (Польща)</a:t>
            </a:r>
            <a:endParaRPr lang="ru-RU" sz="1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25" name="TextBox 10"/>
          <p:cNvSpPr txBox="1">
            <a:spLocks noChangeArrowheads="1"/>
          </p:cNvSpPr>
          <p:nvPr/>
        </p:nvSpPr>
        <p:spPr bwMode="auto">
          <a:xfrm>
            <a:off x="6286500" y="1500188"/>
            <a:ext cx="23574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C00000"/>
                </a:solidFill>
                <a:latin typeface="Arial" charset="0"/>
              </a:rPr>
              <a:t>НМУ ВКЛЮЧЕНО </a:t>
            </a:r>
            <a:br>
              <a:rPr lang="uk-UA" altLang="ru-RU" sz="1600" b="1">
                <a:solidFill>
                  <a:srgbClr val="C00000"/>
                </a:solidFill>
                <a:latin typeface="Arial" charset="0"/>
              </a:rPr>
            </a:br>
            <a:r>
              <a:rPr lang="uk-UA" altLang="ru-RU" sz="1600" b="1">
                <a:solidFill>
                  <a:srgbClr val="C00000"/>
                </a:solidFill>
                <a:latin typeface="Arial" charset="0"/>
              </a:rPr>
              <a:t>ДО КОНСОРЦІУМУ УНІВЕРСИТЕТІВ </a:t>
            </a:r>
            <a:br>
              <a:rPr lang="uk-UA" altLang="ru-RU" sz="1600" b="1">
                <a:solidFill>
                  <a:srgbClr val="C00000"/>
                </a:solidFill>
                <a:latin typeface="Arial" charset="0"/>
              </a:rPr>
            </a:br>
            <a:r>
              <a:rPr lang="uk-UA" altLang="ru-RU" sz="1600" b="1">
                <a:solidFill>
                  <a:srgbClr val="C00000"/>
                </a:solidFill>
                <a:latin typeface="Arial" charset="0"/>
              </a:rPr>
              <a:t>З ПИТАНЬ ГЛОБАЛЬНОЇ ОХОРОНИ ЗДОРОВ’Я </a:t>
            </a:r>
            <a:r>
              <a:rPr lang="en-US" altLang="ru-RU" sz="1600" b="1">
                <a:solidFill>
                  <a:srgbClr val="C00000"/>
                </a:solidFill>
                <a:latin typeface="Arial" charset="0"/>
              </a:rPr>
              <a:t>(CUGH) </a:t>
            </a:r>
            <a:r>
              <a:rPr lang="uk-UA" altLang="ru-RU" sz="1600" b="1">
                <a:solidFill>
                  <a:srgbClr val="C00000"/>
                </a:solidFill>
                <a:latin typeface="Arial" charset="0"/>
              </a:rPr>
              <a:t>в 2014 р.</a:t>
            </a:r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43625" y="1357313"/>
            <a:ext cx="2643188" cy="207168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38" y="4286250"/>
            <a:ext cx="8786812" cy="25083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0975" indent="-180975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uk-UA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НАУКОВО-ОСВІТНІЙ ПРОЕКТ СПІЛЬНО </a:t>
            </a:r>
            <a:r>
              <a:rPr lang="ru-RU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 ДЕПАРТАМЕНТОМ ОХОРОНИ ЗДОРОВ’Я ПРОВІНЦІЇ ГАНЬСУ (КНР)</a:t>
            </a:r>
          </a:p>
          <a:p>
            <a:pPr marL="180975" indent="-180975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uk-UA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НАУКОВО-ОСВІТНІЙ УКРАЇНСЬКО-ШВЕДСЬКИЙ ПРОЕКТ ПІДГОТОВКИ ФАХІВЦІВ ВИЩОЇ КВАЛІФІКАЦІЇ СПІЛЬНО З КАРОЛІНСЬКИМ ІНСТИТУТОМ (ШВЕЦІЯ)</a:t>
            </a:r>
            <a:endParaRPr lang="ru-RU" sz="12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uk-UA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У СКЛАДІ  КОНСОРЦІУМУ  СУМІСНО З  ЄВРОБЮРО ВООЗ, УНІВЕРСИТЕТОМ БРАУНА (США)ТА  ГАРВАРДСЬКИМ УНІВЕРСИТЕТОМ (США) КАФЕДРИ УНІВЕРСИТЕТУ НМУ ПРОВОДЯТЬ ПОРІВНЯЛЬНІ ДОСЛІДЖЕННЯ  СУЧАСНОГО   СТАНУ  ПОШИРЕНОСТІ ТА ЕФЕКТИВНОСТІ МЕТОДІВ ДІАГНОСТИКИ  ТА ЛІКУВАННЯ ТУБЕРКУЛЬОЗУ,  ВІЛ-ІНФЕКЦІЇ</a:t>
            </a:r>
            <a:endParaRPr lang="ru-RU" sz="12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uk-UA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АУКОВ</a:t>
            </a:r>
            <a:r>
              <a:rPr lang="uk-UA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ИЙ</a:t>
            </a:r>
            <a:r>
              <a:rPr lang="ru-RU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ПРОЕКТ МІЖ НМУ ТА УНІВЕРСИТЕТОМ МЕДИЦИНИ І ФАРМАЦІЇ АПОЛОНІЯ М.ЯССИ (РУМУНІЯ)</a:t>
            </a:r>
          </a:p>
          <a:p>
            <a:pPr marL="180975" indent="-180975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uk-UA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ПРОЕКТ ЄС </a:t>
            </a:r>
            <a:r>
              <a:rPr lang="ru-RU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TEMPUS</a:t>
            </a:r>
            <a:r>
              <a:rPr lang="uk-UA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MUMEENA </a:t>
            </a:r>
            <a:r>
              <a:rPr lang="uk-UA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(«МОДЕРНІЗАЦІЯ ДОДИПЛОМНОЇ МЕДИЧНОЇ ОСВІТИ В КРАЇНАХ СХІДНОГО СУСІДСТВА»)  - завершений в 2014 р</a:t>
            </a:r>
            <a:r>
              <a:rPr lang="uk-UA" sz="1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80975" indent="-180975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ru-RU" sz="1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ДОГОВІР З КОМПАНІЄЮ САНОФІ (ОСВІТНЯ ПРОГРАМА ДЛЯ СТУДЕНТІВ ФАРМ. ФАКУЛЬТЕТУ) ВІД 23.07.2015</a:t>
            </a:r>
            <a:endParaRPr lang="ru-RU" sz="12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206948D-1738-47BD-9B07-93B6EDF23ADA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81253"/>
            <a:ext cx="770485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</a:rPr>
              <a:t>МІЖНАРОДНЕ СПІВРОБІТНИЦТВО</a:t>
            </a:r>
            <a:endParaRPr lang="ru-RU" sz="24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175" y="857250"/>
            <a:ext cx="8893175" cy="431800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825" y="863600"/>
            <a:ext cx="8137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727CA3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ЗАКОРДОННІ СТАЖУВАННЯ, ВІДРЯДЖЕННЯ</a:t>
            </a:r>
            <a:endParaRPr lang="ru-RU" altLang="ru-RU" sz="20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3175" y="3779838"/>
            <a:ext cx="8893175" cy="431800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825" y="3786188"/>
            <a:ext cx="8137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727CA3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ЛЕГАЛІЗАЦІЯ ЗА КОРДОНОМ ДОКУМЕНТІВ ПРО ОСВІТУ</a:t>
            </a:r>
            <a:endParaRPr lang="ru-RU" altLang="ru-RU" sz="2000" b="1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 flipV="1">
            <a:off x="142875" y="1357313"/>
            <a:ext cx="4500563" cy="2286000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рямоугольник с двумя скругленными соседними углами 16"/>
          <p:cNvSpPr/>
          <p:nvPr/>
        </p:nvSpPr>
        <p:spPr>
          <a:xfrm rot="10800000" flipV="1">
            <a:off x="4857750" y="2071688"/>
            <a:ext cx="3714750" cy="1571625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1">
            <a:schemeClr val="accent2">
              <a:hueOff val="-4271743"/>
              <a:satOff val="12481"/>
              <a:lumOff val="-2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1450" name="Группа 17"/>
          <p:cNvGrpSpPr>
            <a:grpSpLocks/>
          </p:cNvGrpSpPr>
          <p:nvPr/>
        </p:nvGrpSpPr>
        <p:grpSpPr bwMode="auto">
          <a:xfrm flipV="1">
            <a:off x="4857750" y="1449388"/>
            <a:ext cx="3714750" cy="571500"/>
            <a:chOff x="2084808" y="2339410"/>
            <a:chExt cx="1779546" cy="571209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084808" y="2339410"/>
              <a:ext cx="1779546" cy="571209"/>
            </a:xfrm>
            <a:prstGeom prst="rect">
              <a:avLst/>
            </a:prstGeom>
          </p:spPr>
          <p:style>
            <a:lnRef idx="1">
              <a:schemeClr val="accent2">
                <a:hueOff val="-4271743"/>
                <a:satOff val="12481"/>
                <a:lumOff val="-2353"/>
                <a:alphaOff val="0"/>
              </a:schemeClr>
            </a:lnRef>
            <a:fillRef idx="3">
              <a:schemeClr val="accent2">
                <a:hueOff val="-4271743"/>
                <a:satOff val="12481"/>
                <a:lumOff val="-2353"/>
                <a:alphaOff val="0"/>
              </a:schemeClr>
            </a:fillRef>
            <a:effectRef idx="3">
              <a:schemeClr val="accent2">
                <a:hueOff val="-4271743"/>
                <a:satOff val="12481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2084808" y="2339410"/>
              <a:ext cx="1253287" cy="571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0" rIns="39370" bIns="0" spcCol="1270" anchor="ctr"/>
            <a:lstStyle/>
            <a:p>
              <a:pPr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100">
                <a:solidFill>
                  <a:prstClr val="white"/>
                </a:solidFill>
              </a:endParaRPr>
            </a:p>
          </p:txBody>
        </p:sp>
      </p:grpSp>
      <p:sp>
        <p:nvSpPr>
          <p:cNvPr id="61451" name="TextBox 23"/>
          <p:cNvSpPr txBox="1">
            <a:spLocks noChangeArrowheads="1"/>
          </p:cNvSpPr>
          <p:nvPr/>
        </p:nvSpPr>
        <p:spPr bwMode="auto">
          <a:xfrm>
            <a:off x="5000625" y="1428750"/>
            <a:ext cx="2928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727CA3"/>
              </a:buClr>
              <a:buSzPct val="85000"/>
            </a:pPr>
            <a:r>
              <a:rPr lang="uk-UA" altLang="ru-RU" sz="1600" b="1">
                <a:solidFill>
                  <a:srgbClr val="C00000"/>
                </a:solidFill>
                <a:latin typeface="Arial" charset="0"/>
              </a:rPr>
              <a:t>УЧАСТЬ У МІЖНАРОДНИХ КОНФЕРЕНЦІЯХ</a:t>
            </a:r>
            <a:endParaRPr lang="ru-RU" altLang="ru-RU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1452" name="TextBox 26"/>
          <p:cNvSpPr txBox="1">
            <a:spLocks noChangeArrowheads="1"/>
          </p:cNvSpPr>
          <p:nvPr/>
        </p:nvSpPr>
        <p:spPr bwMode="auto">
          <a:xfrm>
            <a:off x="6786563" y="2857500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b="1">
                <a:solidFill>
                  <a:srgbClr val="800000"/>
                </a:solidFill>
                <a:latin typeface="Arial" charset="0"/>
              </a:rPr>
              <a:t>76</a:t>
            </a:r>
            <a:r>
              <a:rPr lang="ru-RU" altLang="ru-RU">
                <a:solidFill>
                  <a:srgbClr val="800000"/>
                </a:solidFill>
                <a:latin typeface="Arial" charset="0"/>
              </a:rPr>
              <a:t> студентів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0063" y="4357688"/>
            <a:ext cx="8143875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ПІДГОТОВЛЕНО: </a:t>
            </a:r>
          </a:p>
          <a:p>
            <a:pPr marL="266700" indent="-266700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uk-UA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230</a:t>
            </a:r>
            <a:r>
              <a:rPr lang="uk-UA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документів на </a:t>
            </a:r>
            <a:r>
              <a:rPr lang="uk-UA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169</a:t>
            </a:r>
            <a:r>
              <a:rPr lang="uk-UA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звернень випускників та студентів НМУ </a:t>
            </a:r>
            <a:r>
              <a:rPr lang="uk-UA" sz="20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(з них на </a:t>
            </a:r>
            <a:r>
              <a:rPr lang="uk-UA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28</a:t>
            </a:r>
            <a:r>
              <a:rPr lang="uk-UA" sz="20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звернень було отримано відповідь про перевірку документів з </a:t>
            </a:r>
            <a:r>
              <a:rPr lang="uk-UA" sz="2000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архіву,</a:t>
            </a:r>
            <a:r>
              <a:rPr lang="uk-UA" sz="20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uk-UA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uk-UA" sz="20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– зі студентського столу)</a:t>
            </a:r>
            <a:endParaRPr lang="ru-RU" sz="20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>
              <a:spcBef>
                <a:spcPts val="600"/>
              </a:spcBef>
              <a:buFontTx/>
              <a:buBlip>
                <a:blip r:embed="rId4"/>
              </a:buBlip>
              <a:defRPr/>
            </a:pPr>
            <a:r>
              <a:rPr lang="ru-RU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висновки</a:t>
            </a:r>
            <a:r>
              <a:rPr lang="ru-RU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щодо </a:t>
            </a:r>
            <a:r>
              <a:rPr lang="uk-UA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162</a:t>
            </a:r>
            <a:r>
              <a:rPr lang="ru-RU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документ</a:t>
            </a:r>
            <a:r>
              <a:rPr lang="uk-UA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ів</a:t>
            </a:r>
            <a:r>
              <a:rPr lang="ru-RU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ru-RU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проставлення</a:t>
            </a:r>
            <a:r>
              <a:rPr lang="ru-RU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апостил</a:t>
            </a:r>
            <a:r>
              <a:rPr lang="uk-UA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я </a:t>
            </a:r>
            <a:r>
              <a:rPr lang="ru-RU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129</a:t>
            </a:r>
            <a:r>
              <a:rPr lang="ru-RU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запит</a:t>
            </a:r>
            <a:r>
              <a:rPr lang="uk-UA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ів</a:t>
            </a:r>
            <a:r>
              <a:rPr lang="ru-RU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МОН </a:t>
            </a:r>
            <a:r>
              <a:rPr lang="ru-RU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1454" name="TextBox 26"/>
          <p:cNvSpPr txBox="1">
            <a:spLocks noChangeArrowheads="1"/>
          </p:cNvSpPr>
          <p:nvPr/>
        </p:nvSpPr>
        <p:spPr bwMode="auto">
          <a:xfrm>
            <a:off x="4929188" y="2857500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b="1">
                <a:solidFill>
                  <a:srgbClr val="800000"/>
                </a:solidFill>
                <a:latin typeface="Arial" charset="0"/>
              </a:rPr>
              <a:t>24</a:t>
            </a:r>
            <a:r>
              <a:rPr lang="ru-RU" altLang="ru-RU">
                <a:solidFill>
                  <a:srgbClr val="800000"/>
                </a:solidFill>
                <a:latin typeface="Arial" charset="0"/>
              </a:rPr>
              <a:t> студенти</a:t>
            </a:r>
          </a:p>
        </p:txBody>
      </p:sp>
      <p:sp>
        <p:nvSpPr>
          <p:cNvPr id="61455" name="TextBox 26"/>
          <p:cNvSpPr txBox="1">
            <a:spLocks noChangeArrowheads="1"/>
          </p:cNvSpPr>
          <p:nvPr/>
        </p:nvSpPr>
        <p:spPr bwMode="auto">
          <a:xfrm>
            <a:off x="5214938" y="2428875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b="1">
                <a:solidFill>
                  <a:srgbClr val="800000"/>
                </a:solidFill>
                <a:latin typeface="Arial" charset="0"/>
              </a:rPr>
              <a:t>2013/14</a:t>
            </a:r>
            <a:endParaRPr lang="ru-RU" altLang="ru-RU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61456" name="TextBox 26"/>
          <p:cNvSpPr txBox="1">
            <a:spLocks noChangeArrowheads="1"/>
          </p:cNvSpPr>
          <p:nvPr/>
        </p:nvSpPr>
        <p:spPr bwMode="auto">
          <a:xfrm>
            <a:off x="7000875" y="2428875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b="1">
                <a:solidFill>
                  <a:srgbClr val="800000"/>
                </a:solidFill>
                <a:latin typeface="Arial" charset="0"/>
              </a:rPr>
              <a:t>2014/15</a:t>
            </a:r>
            <a:endParaRPr lang="ru-RU" altLang="ru-RU">
              <a:solidFill>
                <a:srgbClr val="800000"/>
              </a:solidFill>
              <a:latin typeface="Arial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214313" y="1357313"/>
          <a:ext cx="4286251" cy="2344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26"/>
                <a:gridCol w="1071563"/>
                <a:gridCol w="1071562"/>
              </a:tblGrid>
              <a:tr h="365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altLang="ru-RU" sz="1800" b="1" dirty="0" smtClean="0">
                          <a:solidFill>
                            <a:srgbClr val="CC0000"/>
                          </a:solidFill>
                          <a:latin typeface="Arial" pitchFamily="34" charset="0"/>
                          <a:cs typeface="Arial" pitchFamily="34" charset="0"/>
                        </a:rPr>
                        <a:t>СТАЖУВАННЯ</a:t>
                      </a:r>
                      <a:endParaRPr lang="ru-RU" altLang="ru-RU" sz="1800" b="1" dirty="0" smtClean="0">
                        <a:solidFill>
                          <a:srgbClr val="C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2013/14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2014/15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905">
                <a:tc>
                  <a:txBody>
                    <a:bodyPr/>
                    <a:lstStyle/>
                    <a:p>
                      <a:r>
                        <a:rPr lang="uk-UA" altLang="ru-RU" sz="16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Викладачів</a:t>
                      </a:r>
                    </a:p>
                    <a:p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в т.ч. довгострокові</a:t>
                      </a:r>
                      <a:r>
                        <a:rPr lang="uk-UA" sz="1600" b="1" baseline="0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altLang="ru-RU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altLang="ru-RU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  <a:p>
                      <a:pPr algn="ctr"/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037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Аспірантів, </a:t>
                      </a:r>
                      <a:r>
                        <a:rPr lang="uk-UA" sz="1600" b="1" dirty="0" err="1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клін.орд</a:t>
                      </a:r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., інтернів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altLang="ru-RU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  <a:p>
                      <a:pPr algn="ctr"/>
                      <a:endParaRPr lang="ru-RU" sz="18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altLang="ru-RU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059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Студентів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17" marB="45717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altLang="ru-RU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altLang="ru-RU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858250" y="0"/>
            <a:ext cx="28575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1" name="Номер слайда 16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D7B627D-E758-463C-986D-72004797C41A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34925" y="1362075"/>
            <a:ext cx="29289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СТИПЕНДІЯ  імені </a:t>
            </a:r>
            <a:endParaRPr lang="en-US" altLang="ru-RU" b="1">
              <a:solidFill>
                <a:srgbClr val="800000"/>
              </a:solidFill>
              <a:latin typeface="Arial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В. ЮРИЧКА  (04.03.2015)</a:t>
            </a:r>
          </a:p>
        </p:txBody>
      </p:sp>
      <p:sp>
        <p:nvSpPr>
          <p:cNvPr id="17413" name="AutoShape 14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4" name="AutoShape 16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5" name="AutoShape 18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6" name="AutoShape 20" descr="https://apf.mail.ru/cgi-bin/readmsg/01.jpg?x-email=info_nmu%40mail.ru&amp;id=14337658470000000061%3B0%3B1&amp;mode=attachment&amp;channel&amp;bs=3802&amp;bl=968013&amp;ct=image%2Fjpeg&amp;cn=01.jpg&amp;cte=binary&amp;preview=1&amp;exif=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ВШАНУВАННЯ ПАМ</a:t>
            </a:r>
            <a:r>
              <a:rPr lang="en-US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ЯТІ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8" name="AutoShape 4" descr="https://apf.mail.ru/cgi-bin/readmsg/%D0%A1%D0%B5%D1%80%D1%82%D0%B8%D1%84%D0%B8%D0%BA%D0%B0%D1%82%20%D0%AE%D1%80%D0%B8%D1%87%D0%BA%D0%BE_%D0%96%D1%83%D0%BA%D0%BE%D0%B2%D1%81%D0%BA%D0%B0%D1%8F.jpg?x-email=info_nmu%40mail.ru&amp;id=14339257260000000744%3B0%3B1&amp;mode=attachment&amp;channel&amp;bs=3669&amp;bl=995533&amp;ct=image%2Fjpeg&amp;cn=%D0%A1%D0%B5%D1%80%D1%82%D0%B8%D1%84%D0%B8%D0%BA%D0%B0%D1%82%20%D0%AE%D1%80%D0%B8%D1%87%D0%BA%D0%BE_%D0%96%D1%83%D0%BA%D0%BE%D0%B2%D1%81%D0%BA%D0%B0%D1%8F.jpg&amp;cte=binary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9" name="AutoShape 6" descr="https://apf.mail.ru/cgi-bin/readmsg/%D0%A1%D0%B5%D1%80%D1%82%D0%B8%D1%84%D0%B8%D0%BA%D0%B0%D1%82%20%D0%AE%D1%80%D0%B8%D1%87%D0%BA%D0%BE_%D0%96%D1%83%D0%BA%D0%BE%D0%B2%D1%81%D0%BA%D0%B0%D1%8F.jpg?x-email=info_nmu%40mail.ru&amp;id=14339257260000000744%3B0%3B1&amp;mode=attachment&amp;channel&amp;bs=3669&amp;bl=995533&amp;ct=image%2Fjpeg&amp;cn=%D0%A1%D0%B5%D1%80%D1%82%D0%B8%D1%84%D0%B8%D0%BA%D0%B0%D1%82%20%D0%AE%D1%80%D0%B8%D1%87%D0%BA%D0%BE_%D0%96%D1%83%D0%BA%D0%BE%D0%B2%D1%81%D0%BA%D0%B0%D1%8F.jpg&amp;cte=binary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20" name="AutoShape 8" descr="https://apf.mail.ru/cgi-bin/readmsg/%D0%A1%D0%B5%D1%80%D1%82%D0%B8%D1%84%D0%B8%D0%BA%D0%B0%D1%82%20%D0%AE%D1%80%D0%B8%D1%87%D0%BA%D0%BE_%D0%96%D1%83%D0%BA%D0%BE%D0%B2%D1%81%D0%BA%D0%B0%D1%8F.jpg?id=14339257260000000744%3B0%3B1&amp;x-email=info_nmu%40mail.ru&amp;exif=1&amp;bs=3669&amp;bl=995533&amp;ct=image%2Fjpeg&amp;cn=%D0%A1%D0%B5%D1%80%D1%82%D0%B8%D1%84%D0%B8%D0%BA%D0%B0%D1%82%20%D0%AE%D1%80%D0%B8%D1%87%D0%BA%D0%BE_%D0%96%D1%83%D0%BA%D0%BE%D0%B2%D1%81%D0%BA%D0%B0%D1%8F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4357" name="Picture 21" descr="C:\Users\Admin\Desktop\Сертификат Юричко_Михайлюк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3963" y="877888"/>
            <a:ext cx="1208087" cy="1690687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7422" name="Picture 22" descr="C:\Users\Admin\Desktop\Сертификат Юричко_Жуковская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636838"/>
            <a:ext cx="121285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C:\Users\Admin\Desktop\IMG_07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7200" y="1412875"/>
            <a:ext cx="2193925" cy="225742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0" name="Picture 18" descr="C:\Users\Admin\Desktop\IMG_07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9388" y="1416050"/>
            <a:ext cx="2120900" cy="227330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7425" name="TextBox 1"/>
          <p:cNvSpPr txBox="1">
            <a:spLocks noChangeArrowheads="1"/>
          </p:cNvSpPr>
          <p:nvPr/>
        </p:nvSpPr>
        <p:spPr bwMode="auto">
          <a:xfrm>
            <a:off x="2771775" y="5729288"/>
            <a:ext cx="46847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МЕМОРІАЛЬНА  ДОШКА  В. ЮРИЧКУ </a:t>
            </a:r>
          </a:p>
          <a:p>
            <a:pPr algn="ctr" eaLnBrk="1" hangingPunct="1">
              <a:spcBef>
                <a:spcPts val="600"/>
              </a:spcBef>
            </a:pPr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(03.04.2015) /бульвар Т. Шевченка, 13/</a:t>
            </a:r>
            <a:endParaRPr lang="en-US" altLang="ru-RU" b="1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22" name="Picture 11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7" cstate="print"/>
          <a:srcRect l="10049" r="7549" b="2158"/>
          <a:stretch>
            <a:fillRect/>
          </a:stretch>
        </p:blipFill>
        <p:spPr bwMode="auto">
          <a:xfrm>
            <a:off x="428625" y="2708275"/>
            <a:ext cx="2095500" cy="3732213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7AC617-DDEB-4A17-908A-5AF127E27DD2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214313" y="857250"/>
          <a:ext cx="8429625" cy="337979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27323"/>
                <a:gridCol w="1459344"/>
                <a:gridCol w="1321479"/>
                <a:gridCol w="1321479"/>
              </a:tblGrid>
              <a:tr h="387727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Arial" pitchFamily="34" charset="0"/>
                          <a:cs typeface="Arial" pitchFamily="34" charset="0"/>
                        </a:rPr>
                        <a:t>ПОКАЗНИКИ ДІЯЛЬНОСТІ</a:t>
                      </a:r>
                      <a:endParaRPr lang="uk-U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uk-UA" sz="16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uk-UA" sz="16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2015</a:t>
                      </a:r>
                      <a:endParaRPr lang="ru-RU" sz="16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solidFill>
                      <a:srgbClr val="525B7E"/>
                    </a:solidFill>
                  </a:tcPr>
                </a:tc>
              </a:tr>
              <a:tr h="387727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КЛІНІЧНІ</a:t>
                      </a:r>
                      <a:r>
                        <a:rPr lang="uk-UA" sz="1600" b="1" baseline="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 КАФЕДРИ</a:t>
                      </a:r>
                      <a:endParaRPr lang="uk-UA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7727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КЛІНІЧНІ БАЗИ</a:t>
                      </a:r>
                      <a:endParaRPr lang="uk-UA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142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142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142</a:t>
                      </a:r>
                      <a:r>
                        <a:rPr lang="en-US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+1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5701">
                <a:tc>
                  <a:txBody>
                    <a:bodyPr/>
                    <a:lstStyle/>
                    <a:p>
                      <a:pPr marL="554038" marR="0" indent="-28575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В СЕРЕДНЬОМУ НА КЛІНІЧНУ КАФЕДРУ </a:t>
                      </a:r>
                      <a:endParaRPr lang="uk-UA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2,68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2,7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2,7</a:t>
                      </a:r>
                      <a:endParaRPr lang="ru-RU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7727">
                <a:tc grid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ГОЛОВНІ СПЕЦІАЛІСТИ:</a:t>
                      </a:r>
                    </a:p>
                  </a:txBody>
                  <a:tcPr marL="91429" marR="91429" marT="45734" marB="45734" anchor="ctr"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endParaRPr lang="uk-UA" sz="18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5" marR="91435" marT="45732" marB="45732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 sz="18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5" marR="91435" marT="45732" marB="4573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uk-UA" sz="1600" b="1" kern="1200" dirty="0" smtClean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727">
                <a:tc>
                  <a:txBody>
                    <a:bodyPr/>
                    <a:lstStyle/>
                    <a:p>
                      <a:pPr marL="554038" indent="-28575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Blip>
                          <a:blip r:embed="rId2"/>
                        </a:buBlip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МОЗ</a:t>
                      </a:r>
                      <a:r>
                        <a:rPr lang="uk-UA" sz="1600" b="1" baseline="0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 УКРАЇНИ</a:t>
                      </a:r>
                      <a:endParaRPr lang="uk-UA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 (15,7%)</a:t>
                      </a:r>
                      <a:endParaRPr lang="uk-UA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 (14,0%)</a:t>
                      </a:r>
                      <a:endParaRPr lang="uk-UA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 (14,0%)</a:t>
                      </a:r>
                      <a:endParaRPr lang="uk-UA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7727">
                <a:tc>
                  <a:txBody>
                    <a:bodyPr/>
                    <a:lstStyle/>
                    <a:p>
                      <a:pPr marL="554038" indent="-28575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Blip>
                          <a:blip r:embed="rId2"/>
                        </a:buBlip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ДОЗ КМДА</a:t>
                      </a:r>
                      <a:endParaRPr lang="uk-UA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uk-UA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uk-UA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uk-UA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7727">
                <a:tc>
                  <a:txBody>
                    <a:bodyPr/>
                    <a:lstStyle/>
                    <a:p>
                      <a:pPr marL="554038" indent="-28575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Blip>
                          <a:blip r:embed="rId2"/>
                        </a:buBlip>
                      </a:pPr>
                      <a:r>
                        <a:rPr lang="uk-UA" sz="1600" b="1" dirty="0" smtClean="0">
                          <a:solidFill>
                            <a:srgbClr val="420000"/>
                          </a:solidFill>
                          <a:latin typeface="Arial" pitchFamily="34" charset="0"/>
                          <a:cs typeface="Arial" pitchFamily="34" charset="0"/>
                        </a:rPr>
                        <a:t>ДОЗ КОДА</a:t>
                      </a:r>
                      <a:endParaRPr lang="uk-UA" sz="1600" b="1" dirty="0">
                        <a:solidFill>
                          <a:srgbClr val="42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uk-UA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uk-UA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rgbClr val="42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uk-UA" sz="1600" b="1" kern="1200" dirty="0">
                        <a:solidFill>
                          <a:srgbClr val="42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9" marR="91429" marT="45734" marB="45734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2519" name="TextBox 30"/>
          <p:cNvSpPr txBox="1">
            <a:spLocks noChangeArrowheads="1"/>
          </p:cNvSpPr>
          <p:nvPr/>
        </p:nvSpPr>
        <p:spPr bwMode="auto">
          <a:xfrm>
            <a:off x="44450" y="4724400"/>
            <a:ext cx="66436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600" b="1" dirty="0">
                <a:solidFill>
                  <a:srgbClr val="990000"/>
                </a:solidFill>
                <a:latin typeface="Arial" charset="0"/>
              </a:rPr>
              <a:t>МЕДИЧНИЙ ОГЛЯД 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СТУДЕНТІВ І, ІІІ КУРСІВ </a:t>
            </a:r>
            <a:br>
              <a:rPr lang="uk-UA" altLang="ru-RU" sz="1600" dirty="0">
                <a:solidFill>
                  <a:srgbClr val="420000"/>
                </a:solidFill>
                <a:latin typeface="Arial" charset="0"/>
              </a:rPr>
            </a:b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(ОХОПЛЕННЯ – </a:t>
            </a:r>
            <a:r>
              <a:rPr lang="uk-UA" altLang="ru-RU" sz="1600" b="1" dirty="0">
                <a:solidFill>
                  <a:srgbClr val="420000"/>
                </a:solidFill>
                <a:latin typeface="Arial" charset="0"/>
              </a:rPr>
              <a:t>97,6%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600" b="1" dirty="0">
                <a:solidFill>
                  <a:srgbClr val="990000"/>
                </a:solidFill>
                <a:latin typeface="Arial" charset="0"/>
              </a:rPr>
              <a:t>“ДНІ ДОНОРА” 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(</a:t>
            </a:r>
            <a:r>
              <a:rPr lang="uk-UA" altLang="ru-RU" sz="1600" b="1" dirty="0">
                <a:solidFill>
                  <a:srgbClr val="420000"/>
                </a:solidFill>
                <a:latin typeface="Arial" charset="0"/>
              </a:rPr>
              <a:t>400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 СТУДЕНТІВ, </a:t>
            </a:r>
            <a:r>
              <a:rPr lang="uk-UA" altLang="ru-RU" sz="1600" b="1" dirty="0">
                <a:solidFill>
                  <a:srgbClr val="420000"/>
                </a:solidFill>
                <a:latin typeface="Arial" charset="0"/>
              </a:rPr>
              <a:t>150 л 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КРОВІ)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600" b="1" dirty="0">
                <a:solidFill>
                  <a:srgbClr val="990000"/>
                </a:solidFill>
                <a:latin typeface="Arial" charset="0"/>
              </a:rPr>
              <a:t>НАВЧАННЯ В КЛІНІЧНІЙ ОРДИНАТУРІ </a:t>
            </a:r>
            <a:r>
              <a:rPr lang="uk-UA" altLang="ru-RU" sz="1600" dirty="0">
                <a:solidFill>
                  <a:srgbClr val="420000"/>
                </a:solidFill>
                <a:latin typeface="Arial" charset="0"/>
              </a:rPr>
              <a:t>– </a:t>
            </a:r>
            <a:r>
              <a:rPr lang="ru-RU" altLang="ru-RU" sz="1600" b="1" dirty="0">
                <a:solidFill>
                  <a:srgbClr val="420000"/>
                </a:solidFill>
                <a:latin typeface="Arial" charset="0"/>
              </a:rPr>
              <a:t>74</a:t>
            </a:r>
            <a:r>
              <a:rPr lang="ru-RU" altLang="ru-RU" sz="1600" dirty="0">
                <a:latin typeface="Arial" charset="0"/>
              </a:rPr>
              <a:t> ОСОБИ </a:t>
            </a:r>
            <a:r>
              <a:rPr lang="ru-RU" altLang="ru-RU" sz="1600" dirty="0" smtClean="0">
                <a:latin typeface="Arial" charset="0"/>
              </a:rPr>
              <a:t/>
            </a:r>
            <a:br>
              <a:rPr lang="ru-RU" altLang="ru-RU" sz="1600" dirty="0" smtClean="0">
                <a:latin typeface="Arial" charset="0"/>
              </a:rPr>
            </a:br>
            <a:r>
              <a:rPr lang="ru-RU" altLang="ru-RU" sz="1600" dirty="0" smtClean="0">
                <a:latin typeface="Arial" charset="0"/>
              </a:rPr>
              <a:t>(</a:t>
            </a:r>
            <a:r>
              <a:rPr lang="ru-RU" altLang="ru-RU" sz="1600" dirty="0">
                <a:latin typeface="Arial" charset="0"/>
              </a:rPr>
              <a:t>у </a:t>
            </a:r>
            <a:r>
              <a:rPr lang="ru-RU" altLang="ru-RU" sz="1600" dirty="0" err="1">
                <a:latin typeface="Arial" charset="0"/>
              </a:rPr>
              <a:t>т.ч</a:t>
            </a:r>
            <a:r>
              <a:rPr lang="ru-RU" altLang="ru-RU" sz="1600" dirty="0">
                <a:latin typeface="Arial" charset="0"/>
              </a:rPr>
              <a:t>.: Б – 50, К – 24), (2013/2014 </a:t>
            </a:r>
            <a:r>
              <a:rPr lang="ru-RU" altLang="ru-RU" sz="1600" dirty="0" err="1">
                <a:latin typeface="Arial" charset="0"/>
              </a:rPr>
              <a:t>н.р</a:t>
            </a:r>
            <a:r>
              <a:rPr lang="ru-RU" altLang="ru-RU" sz="1600" dirty="0">
                <a:latin typeface="Arial" charset="0"/>
              </a:rPr>
              <a:t>. –</a:t>
            </a:r>
            <a:r>
              <a:rPr lang="ru-RU" altLang="ru-RU" sz="1600" b="1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ru-RU" altLang="ru-RU" sz="1600" dirty="0">
                <a:latin typeface="Arial" charset="0"/>
              </a:rPr>
              <a:t>98 </a:t>
            </a:r>
            <a:r>
              <a:rPr lang="ru-RU" altLang="ru-RU" sz="1600" dirty="0" err="1">
                <a:latin typeface="Arial" charset="0"/>
              </a:rPr>
              <a:t>осіб</a:t>
            </a:r>
            <a:r>
              <a:rPr lang="ru-RU" altLang="ru-RU" sz="1600" dirty="0">
                <a:latin typeface="Arial" charset="0"/>
              </a:rPr>
              <a:t>, у </a:t>
            </a:r>
            <a:r>
              <a:rPr lang="ru-RU" altLang="ru-RU" sz="1600" dirty="0" err="1">
                <a:latin typeface="Arial" charset="0"/>
              </a:rPr>
              <a:t>т.ч</a:t>
            </a:r>
            <a:r>
              <a:rPr lang="ru-RU" altLang="ru-RU" sz="1600" dirty="0">
                <a:latin typeface="Arial" charset="0"/>
              </a:rPr>
              <a:t>. </a:t>
            </a:r>
            <a:r>
              <a:rPr lang="ru-RU" altLang="ru-RU" sz="1600" dirty="0" smtClean="0">
                <a:latin typeface="Arial" charset="0"/>
              </a:rPr>
              <a:t>К </a:t>
            </a:r>
            <a:r>
              <a:rPr lang="ru-RU" altLang="ru-RU" sz="1600" dirty="0">
                <a:latin typeface="Arial" charset="0"/>
              </a:rPr>
              <a:t>– 21)</a:t>
            </a:r>
          </a:p>
        </p:txBody>
      </p:sp>
      <p:sp>
        <p:nvSpPr>
          <p:cNvPr id="62520" name="TextBox 6"/>
          <p:cNvSpPr txBox="1">
            <a:spLocks noChangeArrowheads="1"/>
          </p:cNvSpPr>
          <p:nvPr/>
        </p:nvSpPr>
        <p:spPr bwMode="auto">
          <a:xfrm>
            <a:off x="6659563" y="4740275"/>
            <a:ext cx="21431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ВІДКРИТ</a:t>
            </a:r>
            <a:r>
              <a:rPr lang="uk-UA" altLang="ru-RU" b="1">
                <a:solidFill>
                  <a:srgbClr val="C00000"/>
                </a:solidFill>
                <a:latin typeface="Arial" charset="0"/>
              </a:rPr>
              <a:t>О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 МЕДПУНКТ </a:t>
            </a:r>
            <a:br>
              <a:rPr lang="ru-RU" altLang="ru-RU" b="1">
                <a:solidFill>
                  <a:srgbClr val="C00000"/>
                </a:solidFill>
                <a:latin typeface="Arial" charset="0"/>
              </a:rPr>
            </a:b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У ГУРТОЖИТКУ №5</a:t>
            </a:r>
            <a:r>
              <a:rPr lang="en-US" altLang="ru-RU" b="1">
                <a:solidFill>
                  <a:srgbClr val="C00000"/>
                </a:solidFill>
                <a:latin typeface="Arial" charset="0"/>
              </a:rPr>
              <a:t> </a:t>
            </a:r>
            <a:endParaRPr lang="uk-UA" altLang="ru-RU" b="1">
              <a:solidFill>
                <a:srgbClr val="C00000"/>
              </a:solidFill>
              <a:latin typeface="Arial" charset="0"/>
            </a:endParaRPr>
          </a:p>
          <a:p>
            <a:pPr algn="ctr" eaLnBrk="1" hangingPunct="1"/>
            <a:r>
              <a:rPr lang="en-US" altLang="ru-RU" sz="1600">
                <a:solidFill>
                  <a:srgbClr val="C00000"/>
                </a:solidFill>
                <a:latin typeface="Arial" charset="0"/>
              </a:rPr>
              <a:t>(</a:t>
            </a:r>
            <a:r>
              <a:rPr lang="uk-UA" altLang="ru-RU" sz="1600">
                <a:solidFill>
                  <a:srgbClr val="C00000"/>
                </a:solidFill>
                <a:latin typeface="Arial" charset="0"/>
              </a:rPr>
              <a:t>грудень 2015 р.)</a:t>
            </a:r>
            <a:endParaRPr lang="ru-RU" altLang="ru-RU" sz="16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606" y="142852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ЛІКУВАЛЬНО-КОНСУЛЬТАТИВНА ДІЯЛЬНІСТЬ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15125" y="4581525"/>
            <a:ext cx="2000250" cy="17272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F074244-C0AF-47DF-B48C-0F6400ADB71F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491" name="Прямоугольник 8"/>
          <p:cNvSpPr>
            <a:spLocks noChangeArrowheads="1"/>
          </p:cNvSpPr>
          <p:nvPr/>
        </p:nvSpPr>
        <p:spPr bwMode="auto">
          <a:xfrm>
            <a:off x="214313" y="1571625"/>
            <a:ext cx="485775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>
                <a:solidFill>
                  <a:srgbClr val="993300"/>
                </a:solidFill>
                <a:latin typeface="Arial" charset="0"/>
              </a:rPr>
              <a:t>Стоматологічний медичний центр НМУ за результатами зовнішнього аудиту органом з оцінки відповідності «Державний медичний центр сертифікації» МОЗ України пройшов </a:t>
            </a:r>
            <a:r>
              <a:rPr lang="ru-RU" altLang="ru-RU" sz="2200" b="1">
                <a:solidFill>
                  <a:srgbClr val="CC0000"/>
                </a:solidFill>
                <a:latin typeface="Arial" charset="0"/>
              </a:rPr>
              <a:t>сертифікацію з управління якістю </a:t>
            </a:r>
            <a:r>
              <a:rPr lang="ru-RU" altLang="ru-RU" sz="2200" b="1">
                <a:solidFill>
                  <a:srgbClr val="993300"/>
                </a:solidFill>
                <a:latin typeface="Arial" charset="0"/>
              </a:rPr>
              <a:t>відповідно до вимог державного стандарту ДСТУ </a:t>
            </a:r>
            <a:r>
              <a:rPr lang="en-US" altLang="ru-RU" sz="2200" b="1">
                <a:solidFill>
                  <a:srgbClr val="993300"/>
                </a:solidFill>
                <a:latin typeface="Arial" charset="0"/>
              </a:rPr>
              <a:t>ISO 9001:2009 </a:t>
            </a:r>
            <a:endParaRPr lang="ru-RU" altLang="ru-RU" sz="2200" b="1">
              <a:solidFill>
                <a:srgbClr val="993300"/>
              </a:solidFill>
              <a:latin typeface="Arial" charset="0"/>
            </a:endParaRPr>
          </a:p>
        </p:txBody>
      </p:sp>
      <p:pic>
        <p:nvPicPr>
          <p:cNvPr id="10" name="Picture 2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8" y="1209675"/>
            <a:ext cx="3214687" cy="450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7158" y="38377"/>
            <a:ext cx="81439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СТВОРЕННЯ СИСТЕМИ УПРАВЛІННЯ ЯКІСТЮ НМУ</a:t>
            </a:r>
          </a:p>
          <a:p>
            <a:pPr>
              <a:defRPr/>
            </a:pPr>
            <a:r>
              <a:rPr lang="uk-UA" altLang="ru-RU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ВІДПОВІДНО ДО МІЖНАРОДНИХ СТАНДАРТІВ</a:t>
            </a:r>
            <a:endParaRPr lang="ru-RU" altLang="ru-RU" sz="16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1D3BC6-4593-4990-82C5-F46F75434888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7158" y="-12425"/>
            <a:ext cx="81439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РОБОТА ПО СТВОРЕННЮ УНІВЕРСИТЕТСЬКИХ КЛІНІК</a:t>
            </a:r>
            <a:endParaRPr lang="ru-RU" altLang="ru-RU" sz="16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516" name="Прямоугольник 6"/>
          <p:cNvSpPr>
            <a:spLocks noChangeArrowheads="1"/>
          </p:cNvSpPr>
          <p:nvPr/>
        </p:nvSpPr>
        <p:spPr bwMode="auto">
          <a:xfrm>
            <a:off x="468313" y="942975"/>
            <a:ext cx="845185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Робочі наради з ДЗ РКЛ і МОЗ – 5 разів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Виступи в ЗМІ – більше 20 разів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Відвідування делегацією НМУ спільно з ГУОЗ і представниками колективів трьох клінічних баз м. Києва університетських клінік Одеського національного медичного університету (1000 ліжок), 24.07.2015 р. 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Підписання меморандуму з пацієнтськими організаціями щодо співпраці у створенні університетських клінік НМУ 29.07.2015 р.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Рішення Вченої ради МОЗ щодо створення університетських клінік (від 30.07.2015 р.) 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800000"/>
                </a:solidFill>
                <a:latin typeface="Arial" charset="0"/>
              </a:rPr>
              <a:t>Передача на розгляд трудового колективу і МОЗ України проектів Меморандуму і Положення про університетську лікарню (13.08.2015 р.)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57250"/>
            <a:ext cx="8893175" cy="571500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539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341E26-528B-4395-8739-D7B3DED9BCB6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937052"/>
            <a:ext cx="8035256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КОШТОРИС НМУ НА 2015 р. </a:t>
            </a:r>
            <a:endParaRPr lang="ru-RU" altLang="ru-RU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181253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ІНАНСОВО-ЕКОНОМІЧНА ДІЯЛЬНІСТЬ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0452" name="Picture 4" descr="http://www.nmu.edu.ua/img/other/koshtoris/kosh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513" y="1500188"/>
            <a:ext cx="2757487" cy="3786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0454" name="Picture 6" descr="http://www.nmu.edu.ua/img/other/koshtoris/kosh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1088" y="1500188"/>
            <a:ext cx="2755900" cy="3786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5544" name="TextBox 14"/>
          <p:cNvSpPr txBox="1">
            <a:spLocks noChangeArrowheads="1"/>
          </p:cNvSpPr>
          <p:nvPr/>
        </p:nvSpPr>
        <p:spPr bwMode="auto">
          <a:xfrm>
            <a:off x="331788" y="5430838"/>
            <a:ext cx="81978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5"/>
              </a:buBlip>
            </a:pPr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В ІІ півріччі 2015 р.  НМУ </a:t>
            </a:r>
            <a:r>
              <a:rPr lang="uk-UA" altLang="ru-RU" sz="1400" b="1">
                <a:solidFill>
                  <a:srgbClr val="CC0000"/>
                </a:solidFill>
                <a:latin typeface="Arial" charset="0"/>
              </a:rPr>
              <a:t>НЕ ОТРИМАВ </a:t>
            </a:r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ДЕРЖАВНОГО ФІНАНСУВАННЯ НА ІНДЕКСАЦІЮ СТИПЕНДІЇ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5"/>
              </a:buBlip>
            </a:pPr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ДЕРЖАВНЕ ФІНАНСУВАННЯ ІНДЕКСАЦІЇ ЗАРОБІТНОЇ ПЛАТИ СПІВРОБІТНИКІВ </a:t>
            </a:r>
            <a:br>
              <a:rPr lang="uk-UA" altLang="ru-RU" sz="1400" b="1">
                <a:solidFill>
                  <a:srgbClr val="800000"/>
                </a:solidFill>
                <a:latin typeface="Arial" charset="0"/>
              </a:rPr>
            </a:br>
            <a:r>
              <a:rPr lang="uk-UA" altLang="ru-RU" sz="1400" b="1">
                <a:solidFill>
                  <a:srgbClr val="800000"/>
                </a:solidFill>
                <a:latin typeface="Arial" charset="0"/>
              </a:rPr>
              <a:t>З вересня 2015 р. – </a:t>
            </a:r>
            <a:r>
              <a:rPr lang="uk-UA" altLang="ru-RU" sz="1400" b="1">
                <a:solidFill>
                  <a:srgbClr val="CC0000"/>
                </a:solidFill>
                <a:latin typeface="Arial" charset="0"/>
              </a:rPr>
              <a:t>ПІД ЗНАКОМ ЗАПИТАННЯ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00500" y="901700"/>
            <a:ext cx="4786313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12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(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ЗАТВЕРДЖЕНИЙ М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ОЗ 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УКРАЇНИ КОШТОРИС УНІВЕРСИТЕТУ ОПРИЛЮДН</a:t>
            </a:r>
            <a:r>
              <a:rPr lang="uk-UA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ЕНИЙ</a:t>
            </a: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 ВЕБ-САЙТІ: </a:t>
            </a:r>
            <a:r>
              <a:rPr lang="en-US" alt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http://www.nmu.edu.ua</a:t>
            </a:r>
            <a:r>
              <a:rPr lang="en-US" alt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uk-UA" alt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2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925" y="5332413"/>
            <a:ext cx="8702675" cy="1239837"/>
          </a:xfrm>
          <a:prstGeom prst="roundRect">
            <a:avLst>
              <a:gd name="adj" fmla="val 50000"/>
            </a:avLst>
          </a:prstGeom>
          <a:noFill/>
          <a:ln>
            <a:solidFill>
              <a:srgbClr val="727C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942975"/>
            <a:ext cx="8893175" cy="504825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563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A3F2D6F-A569-4DC3-8C36-5C8A3677B3C7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971556"/>
            <a:ext cx="907300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СТРУКТУРА НАДХОДЖЕНЬ (</a:t>
            </a:r>
            <a:r>
              <a:rPr lang="uk-UA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млн</a:t>
            </a: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 </a:t>
            </a:r>
            <a:r>
              <a:rPr lang="uk-UA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грн</a:t>
            </a: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)</a:t>
            </a:r>
            <a:endParaRPr lang="ru-RU" altLang="ru-RU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3857625" y="1709738"/>
          <a:ext cx="4643438" cy="364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320"/>
                <a:gridCol w="1168600"/>
                <a:gridCol w="1202518"/>
              </a:tblGrid>
              <a:tr h="677708">
                <a:tc>
                  <a:txBody>
                    <a:bodyPr/>
                    <a:lstStyle/>
                    <a:p>
                      <a:pPr algn="ctr"/>
                      <a:r>
                        <a:rPr lang="uk-UA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Надходження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B7E"/>
                    </a:solidFill>
                  </a:tcPr>
                </a:tc>
              </a:tr>
              <a:tr h="730964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rgbClr val="4C0000"/>
                          </a:solidFill>
                          <a:latin typeface="Arial" pitchFamily="34" charset="0"/>
                          <a:cs typeface="Arial" pitchFamily="34" charset="0"/>
                        </a:rPr>
                        <a:t>Освітні послуги</a:t>
                      </a:r>
                      <a:endParaRPr lang="ru-RU" sz="1800" dirty="0">
                        <a:solidFill>
                          <a:srgbClr val="4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 smtClean="0">
                          <a:solidFill>
                            <a:srgbClr val="4C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167,4</a:t>
                      </a:r>
                      <a:endParaRPr lang="ru-RU" sz="1800" kern="1200" dirty="0">
                        <a:solidFill>
                          <a:srgbClr val="4C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990000"/>
                          </a:solidFill>
                          <a:latin typeface="Arial" pitchFamily="34" charset="0"/>
                          <a:cs typeface="Arial" pitchFamily="34" charset="0"/>
                        </a:rPr>
                        <a:t>118,5</a:t>
                      </a:r>
                      <a:endParaRPr lang="ru-RU" sz="1800" b="1" dirty="0">
                        <a:solidFill>
                          <a:srgbClr val="99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8155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rgbClr val="4C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Проживання у гуртожитках</a:t>
                      </a:r>
                      <a:endParaRPr lang="ru-RU" sz="1800" dirty="0">
                        <a:solidFill>
                          <a:srgbClr val="4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 smtClean="0">
                          <a:solidFill>
                            <a:srgbClr val="4C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16,0</a:t>
                      </a:r>
                      <a:endParaRPr lang="ru-RU" sz="1800" kern="1200" dirty="0">
                        <a:solidFill>
                          <a:srgbClr val="4C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990000"/>
                          </a:solidFill>
                          <a:latin typeface="Arial" pitchFamily="34" charset="0"/>
                          <a:cs typeface="Arial" pitchFamily="34" charset="0"/>
                        </a:rPr>
                        <a:t>8,7</a:t>
                      </a:r>
                      <a:endParaRPr lang="ru-RU" sz="1800" b="1" dirty="0">
                        <a:solidFill>
                          <a:srgbClr val="99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3242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rgbClr val="4C0000"/>
                          </a:solidFill>
                          <a:latin typeface="Arial" pitchFamily="34" charset="0"/>
                          <a:cs typeface="Arial" pitchFamily="34" charset="0"/>
                        </a:rPr>
                        <a:t>Інші</a:t>
                      </a:r>
                      <a:endParaRPr lang="ru-RU" sz="1800" dirty="0">
                        <a:solidFill>
                          <a:srgbClr val="4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 smtClean="0">
                          <a:solidFill>
                            <a:srgbClr val="4C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1,5</a:t>
                      </a:r>
                      <a:endParaRPr lang="ru-RU" sz="1800" kern="1200" dirty="0">
                        <a:solidFill>
                          <a:srgbClr val="4C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990000"/>
                          </a:solidFill>
                          <a:latin typeface="Arial" pitchFamily="34" charset="0"/>
                          <a:cs typeface="Arial" pitchFamily="34" charset="0"/>
                        </a:rPr>
                        <a:t>2,0</a:t>
                      </a:r>
                      <a:endParaRPr lang="ru-RU" sz="1800" b="1" dirty="0">
                        <a:solidFill>
                          <a:srgbClr val="99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3242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rgbClr val="4C0000"/>
                          </a:solidFill>
                          <a:latin typeface="Arial" pitchFamily="34" charset="0"/>
                          <a:cs typeface="Arial" pitchFamily="34" charset="0"/>
                        </a:rPr>
                        <a:t>Всього</a:t>
                      </a:r>
                      <a:endParaRPr lang="ru-RU" sz="1800" dirty="0">
                        <a:solidFill>
                          <a:srgbClr val="4C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kern="1200" dirty="0" smtClean="0">
                          <a:solidFill>
                            <a:srgbClr val="4C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184,9</a:t>
                      </a:r>
                      <a:endParaRPr lang="ru-RU" sz="1800" kern="1200" dirty="0">
                        <a:solidFill>
                          <a:srgbClr val="4C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990000"/>
                          </a:solidFill>
                          <a:latin typeface="Arial" pitchFamily="34" charset="0"/>
                          <a:cs typeface="Arial" pitchFamily="34" charset="0"/>
                        </a:rPr>
                        <a:t>129,2</a:t>
                      </a:r>
                      <a:endParaRPr lang="ru-RU" sz="1800" b="1" dirty="0">
                        <a:solidFill>
                          <a:srgbClr val="99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6590" name="Object 3"/>
          <p:cNvGraphicFramePr>
            <a:graphicFrameLocks/>
          </p:cNvGraphicFramePr>
          <p:nvPr/>
        </p:nvGraphicFramePr>
        <p:xfrm>
          <a:off x="0" y="1643063"/>
          <a:ext cx="4070350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2" name="Лист" r:id="rId4" imgW="3876484" imgH="4314968" progId="Excel.Sheet.8">
                  <p:embed/>
                </p:oleObj>
              </mc:Choice>
              <mc:Fallback>
                <p:oleObj name="Лист" r:id="rId4" imgW="3876484" imgH="4314968" progId="Excel.Sheet.8">
                  <p:embed/>
                  <p:pic>
                    <p:nvPicPr>
                      <p:cNvPr id="0" name="Picture 5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43063"/>
                        <a:ext cx="4070350" cy="453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4282" y="181253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ІНАНСОВО-ЕКОНОМІЧНА ДІЯЛЬНІСТЬ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072188"/>
            <a:ext cx="8893175" cy="504825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4282" y="6100724"/>
            <a:ext cx="907300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ЗАБОРГОВАНОСТІ ЗА НАВЧАННЯ/ПРОЖИВАННЯ </a:t>
            </a:r>
            <a:r>
              <a:rPr lang="uk-UA" altLang="ru-RU" sz="2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НЕМАЄ</a:t>
            </a:r>
            <a:endParaRPr lang="ru-RU" altLang="ru-RU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94" name="TextBox 2"/>
          <p:cNvSpPr txBox="1">
            <a:spLocks noChangeArrowheads="1"/>
          </p:cNvSpPr>
          <p:nvPr/>
        </p:nvSpPr>
        <p:spPr bwMode="auto">
          <a:xfrm>
            <a:off x="1755775" y="3136900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FFFF66"/>
                </a:solidFill>
                <a:latin typeface="Arial" charset="0"/>
              </a:rPr>
              <a:t>СПЕЦІАЛЬНИЙ ФОНД</a:t>
            </a:r>
            <a:endParaRPr lang="ru-RU" altLang="ru-RU" sz="1400" b="1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66595" name="TextBox 15"/>
          <p:cNvSpPr txBox="1">
            <a:spLocks noChangeArrowheads="1"/>
          </p:cNvSpPr>
          <p:nvPr/>
        </p:nvSpPr>
        <p:spPr bwMode="auto">
          <a:xfrm>
            <a:off x="217488" y="3136900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FFFF66"/>
                </a:solidFill>
                <a:latin typeface="Arial" charset="0"/>
              </a:rPr>
              <a:t>ЗАГАЛЬНИЙ ФОНД</a:t>
            </a:r>
            <a:endParaRPr lang="ru-RU" altLang="ru-RU" sz="1400" b="1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66596" name="TextBox 12"/>
          <p:cNvSpPr txBox="1">
            <a:spLocks noChangeArrowheads="1"/>
          </p:cNvSpPr>
          <p:nvPr/>
        </p:nvSpPr>
        <p:spPr bwMode="auto">
          <a:xfrm>
            <a:off x="285750" y="1500188"/>
            <a:ext cx="3000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800000"/>
                </a:solidFill>
                <a:latin typeface="Arial" charset="0"/>
              </a:rPr>
              <a:t>станом на 20.08.2015</a:t>
            </a:r>
            <a:endParaRPr lang="ru-RU" alt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5F47C2-AE95-4A86-A205-B83FE66E6716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АДМІНІСТРАТИВНО-ГОСПОДАРСЬКА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908050"/>
            <a:ext cx="8893175" cy="503238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14282" y="1785926"/>
          <a:ext cx="8429684" cy="4910251"/>
        </p:xfrm>
        <a:graphic>
          <a:graphicData uri="http://schemas.openxmlformats.org/drawingml/2006/table">
            <a:tbl>
              <a:tblPr/>
              <a:tblGrid>
                <a:gridCol w="2355354"/>
                <a:gridCol w="4586739"/>
                <a:gridCol w="1487591"/>
              </a:tblGrid>
              <a:tr h="3177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гуртожитку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Що зроблено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тис. грн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</a:tr>
              <a:tr h="391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№ 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всі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приміщення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12008,2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50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№ 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приміщення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1148,5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50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заміна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вікон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(24)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334,6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№ 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ремонт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і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обладнання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медпункту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81,3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17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№ 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утеплення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фасаду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443,7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17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заміна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вікон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(74)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1010,7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5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№ 7 </a:t>
                      </a:r>
                      <a:b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та  №7-А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асфальтно-бетонне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покриття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,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тротуари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благоустрій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території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351,8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4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заміна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вікон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(86)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1177,6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Студмістечко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№3-6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огорожа,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асфальтно-бетонне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покриття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благоустрій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території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4139,0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Спорткомплекс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заміна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вікон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(6)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82,1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3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СОТ «МЕДИК»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харчоблок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медпункт,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інше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1055,2</a:t>
                      </a: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3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ВСЬОГО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21 832,7</a:t>
                      </a: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51520" y="936063"/>
            <a:ext cx="907300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727CA3"/>
              </a:buClr>
              <a:buSzPct val="85000"/>
              <a:defRPr/>
            </a:pPr>
            <a:r>
              <a:rPr lang="uk-UA" altLang="ru-RU" sz="20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ПОКРАЩЕННЯ ПОБУТУ СТУДЕНТІВ І РЕМОНТ И ГУРТОЖИТКІВ</a:t>
            </a:r>
            <a:endParaRPr lang="ru-RU" altLang="ru-RU" sz="2000" b="1" dirty="0">
              <a:ln w="10541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000232" y="6215082"/>
            <a:ext cx="6858048" cy="500066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325564" y="1402978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 2014/2015 </a:t>
            </a:r>
            <a:r>
              <a:rPr lang="uk-UA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5F47C2-AE95-4A86-A205-B83FE66E6716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АДМІНІСТРАТИВНО-ГОСПОДАРСЬКА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856534"/>
            <a:ext cx="8893175" cy="503238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14282" y="1668809"/>
          <a:ext cx="8572560" cy="4691961"/>
        </p:xfrm>
        <a:graphic>
          <a:graphicData uri="http://schemas.openxmlformats.org/drawingml/2006/table">
            <a:tbl>
              <a:tblPr/>
              <a:tblGrid>
                <a:gridCol w="1857388"/>
                <a:gridCol w="4071966"/>
                <a:gridCol w="1181219"/>
                <a:gridCol w="1461987"/>
              </a:tblGrid>
              <a:tr h="3739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Корпус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Що зроблено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Сплачено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Буде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сплачено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до 01.2016 р.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</a:tr>
              <a:tr h="18696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Морфологічний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Дах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2371,1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1500,0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9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Кафедра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фізіології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1188,8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5470,0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9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Кафедра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гістології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9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Аудиторія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імені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В.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Юричка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1177,9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9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Вікна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(40)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437,4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2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Фізико-хімічний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Інститут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сходи,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навчальні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кімнати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туалети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1348,7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25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Деканат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медичного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факультету №2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800,0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Пр-т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Перемоги, 34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Прибудинкова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територія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291,0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Вул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 Зоологічна,1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Студстіл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бібліотека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медпункт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971,6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96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Стоматологічний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центр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Дах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2049,7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92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Навчальні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кімнати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для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кафедри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післядипломної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освіти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242,9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28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Ліфт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89,0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962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Вул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 Мечнікова,5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Дах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608,4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9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Аудиторія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573,4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92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Навчальні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кімнати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(І поверх,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напівцокільне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приміщення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),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операційні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, морг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1199,3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572,0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9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Заміна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вікон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(42)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397,2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ВСЬОГО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12 857,4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51520" y="884547"/>
            <a:ext cx="907300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727CA3"/>
              </a:buClr>
              <a:buSzPct val="85000"/>
              <a:defRPr/>
            </a:pPr>
            <a:r>
              <a:rPr lang="uk-UA" altLang="ru-RU" sz="20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ПОКРАЩЕННЯ УМОВ РОБОТИ ТА НАВЧАННЯ</a:t>
            </a:r>
            <a:endParaRPr lang="ru-RU" altLang="ru-RU" sz="2000" b="1" dirty="0">
              <a:ln w="10541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564" y="128586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 2014/2015 </a:t>
            </a:r>
            <a:r>
              <a:rPr lang="uk-UA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5174" y="1305782"/>
            <a:ext cx="150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ТИС. ГРН</a:t>
            </a:r>
            <a:endParaRPr lang="uk-UA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000232" y="6046448"/>
            <a:ext cx="6858048" cy="35719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182688" y="6403638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* в т.ч. туалетні кімнати на всіх кафедрах, 2 стояка</a:t>
            </a:r>
            <a:endParaRPr lang="uk-UA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8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67656C-05B4-4C9D-87EB-2165E26F75C5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АДМІНІСТРАТИВНО-ГОСПОДАРСЬКА РОБОТА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6" name="Picture 2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738" y="1500188"/>
            <a:ext cx="2100262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4" descr="&amp;Ncy;&amp;ocy;&amp;vcy;&amp;icy;&amp;ncy;&amp;icy; &amp;Ncy;&amp;acy;&amp;tscy;&amp;iukcy;&amp;ocy;&amp;ncy;&amp;acy;&amp;lcy;&amp;softcy;&amp;ncy;&amp;ocy;&amp;gcy;&amp;ocy; &amp;mcy;&amp;iecy;&amp;dcy;&amp;icy;&amp;chcy;&amp;ncy;&amp;ocy;&amp;gcy;&amp;ocy; &amp;ucy;&amp;ncy;&amp;iukcy;&amp;vcy;&amp;iecy;&amp;rcy;&amp;scy;&amp;icy;&amp;tcy;&amp;iecy;&amp;tcy;&amp;ucy; &amp;iukcy;&amp;mcy;&amp;iecy;&amp;ncy;&amp;iukcy; &amp;Ocy;.&amp;Ocy;.&amp;Bcy;&amp;ocy;&amp;gcy;&amp;ocy;&amp;mcy;&amp;ocy;&amp;lcy;&amp;softcy;&amp;tscy;&amp;y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1300" y="1500188"/>
            <a:ext cx="20669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908050"/>
            <a:ext cx="8893175" cy="503238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85750" y="1500174"/>
          <a:ext cx="3714750" cy="2441576"/>
        </p:xfrm>
        <a:graphic>
          <a:graphicData uri="http://schemas.openxmlformats.org/drawingml/2006/table">
            <a:tbl>
              <a:tblPr/>
              <a:tblGrid>
                <a:gridCol w="2476500"/>
                <a:gridCol w="1238250"/>
              </a:tblGrid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тис. грн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25B7E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Гуртожитки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21 832,7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6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Навчальні корпуси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12 857,4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ВСЬОГО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34 690,1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7C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51520" y="936063"/>
            <a:ext cx="907300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727CA3"/>
              </a:buClr>
              <a:buSzPct val="85000"/>
              <a:defRPr/>
            </a:pPr>
            <a:r>
              <a:rPr lang="uk-UA" altLang="ru-RU" sz="20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РЕМОНТИ,  всього,  2014/2015 </a:t>
            </a:r>
            <a:r>
              <a:rPr lang="uk-UA" altLang="ru-RU" sz="2000" b="1" dirty="0" err="1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н.р</a:t>
            </a:r>
            <a:r>
              <a:rPr lang="uk-UA" altLang="ru-RU" sz="2000" b="1" dirty="0" smtClean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.</a:t>
            </a:r>
            <a:endParaRPr lang="ru-RU" altLang="ru-RU" sz="2000" b="1" dirty="0">
              <a:ln w="10541" cmpd="sng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67" name="Picture 3" descr="I:\Грузєва\КТК\Year_2014-2015\Першоджерела\МЕЧНІКОВА\IMG_3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1300" y="3000375"/>
            <a:ext cx="2071688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68" name="Picture 4" descr="I:\Грузєва\КТК\Year_2014-2015\Першоджерела\МЕЧНІКОВА\IMG_35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4500563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69" name="Picture 1" descr="C:\Users\Admin\Desktop\Новая папка (2)\IMG_36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8763" y="4500563"/>
            <a:ext cx="20351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>
          <a:xfrm>
            <a:off x="350115" y="3318912"/>
            <a:ext cx="3714776" cy="64294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142844" y="4143380"/>
            <a:ext cx="44291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Bef>
                <a:spcPts val="600"/>
              </a:spcBef>
              <a:buBlip>
                <a:blip r:embed="rId7"/>
              </a:buBlip>
            </a:pPr>
            <a:r>
              <a:rPr lang="uk-UA" b="1" dirty="0" smtClean="0">
                <a:solidFill>
                  <a:srgbClr val="800000"/>
                </a:solidFill>
                <a:latin typeface="Arial" charset="0"/>
                <a:cs typeface="Times New Roman" pitchFamily="18" charset="0"/>
              </a:rPr>
              <a:t>Заміна вікон – 272</a:t>
            </a:r>
          </a:p>
          <a:p>
            <a:pPr marL="273050" indent="-273050">
              <a:spcBef>
                <a:spcPts val="600"/>
              </a:spcBef>
              <a:buBlip>
                <a:blip r:embed="rId7"/>
              </a:buBlip>
            </a:pPr>
            <a:r>
              <a:rPr lang="uk-UA" b="1" dirty="0" smtClean="0">
                <a:solidFill>
                  <a:srgbClr val="800000"/>
                </a:solidFill>
                <a:latin typeface="Arial" charset="0"/>
                <a:cs typeface="Times New Roman" pitchFamily="18" charset="0"/>
              </a:rPr>
              <a:t>Підписано договір з </a:t>
            </a:r>
            <a:r>
              <a:rPr lang="uk-UA" b="1" dirty="0" err="1" smtClean="0">
                <a:solidFill>
                  <a:srgbClr val="800000"/>
                </a:solidFill>
                <a:latin typeface="Arial" charset="0"/>
                <a:cs typeface="Times New Roman" pitchFamily="18" charset="0"/>
              </a:rPr>
              <a:t>“Київприлад”</a:t>
            </a:r>
            <a:r>
              <a:rPr lang="uk-UA" b="1" dirty="0" smtClean="0">
                <a:solidFill>
                  <a:srgbClr val="800000"/>
                </a:solidFill>
                <a:latin typeface="Arial" charset="0"/>
                <a:cs typeface="Times New Roman" pitchFamily="18" charset="0"/>
              </a:rPr>
              <a:t> на безперервне постачання гарячою водою студмістечка по вул. Шутова</a:t>
            </a:r>
          </a:p>
          <a:p>
            <a:pPr marL="273050" indent="-273050">
              <a:spcBef>
                <a:spcPts val="600"/>
              </a:spcBef>
              <a:buBlip>
                <a:blip r:embed="rId7"/>
              </a:buBlip>
            </a:pPr>
            <a:r>
              <a:rPr lang="uk-UA" b="1" dirty="0" smtClean="0">
                <a:solidFill>
                  <a:srgbClr val="800000"/>
                </a:solidFill>
                <a:latin typeface="Arial" charset="0"/>
                <a:cs typeface="Times New Roman" pitchFamily="18" charset="0"/>
              </a:rPr>
              <a:t>Відремонтовано ліфт в </a:t>
            </a:r>
            <a:r>
              <a:rPr lang="uk-UA" b="1" dirty="0" err="1" smtClean="0">
                <a:solidFill>
                  <a:srgbClr val="800000"/>
                </a:solidFill>
                <a:latin typeface="Arial" charset="0"/>
                <a:cs typeface="Times New Roman" pitchFamily="18" charset="0"/>
              </a:rPr>
              <a:t>стоматкорпусі</a:t>
            </a:r>
            <a:r>
              <a:rPr lang="uk-UA" b="1" dirty="0" smtClean="0">
                <a:solidFill>
                  <a:srgbClr val="800000"/>
                </a:solidFill>
                <a:latin typeface="Arial" charset="0"/>
                <a:cs typeface="Times New Roman" pitchFamily="18" charset="0"/>
              </a:rPr>
              <a:t>, який не працював 25 років</a:t>
            </a:r>
          </a:p>
        </p:txBody>
      </p:sp>
      <p:pic>
        <p:nvPicPr>
          <p:cNvPr id="17" name="Picture 2" descr="C:\Users\Admin\Desktop\Новая папка (2)\IMG_35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3000372"/>
            <a:ext cx="2143111" cy="142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357686" y="6000768"/>
            <a:ext cx="4286280" cy="677108"/>
          </a:xfrm>
          <a:prstGeom prst="rect">
            <a:avLst/>
          </a:prstGeom>
          <a:solidFill>
            <a:srgbClr val="727C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ЗАЛИШОК ПО СПЕЦФОНДУ </a:t>
            </a:r>
            <a:br>
              <a:rPr lang="uk-UA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</a:br>
            <a:r>
              <a:rPr lang="uk-UA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(на 26.08.2015 р. – </a:t>
            </a:r>
            <a:r>
              <a:rPr lang="uk-UA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72</a:t>
            </a:r>
            <a:r>
              <a:rPr lang="uk-UA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млн</a:t>
            </a:r>
            <a:r>
              <a:rPr lang="uk-UA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грн</a:t>
            </a:r>
            <a:r>
              <a:rPr lang="uk-UA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b="1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1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F3FBA20-DD17-4F44-9A0C-4BEE06ED8325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050"/>
            <a:ext cx="8893175" cy="503238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1520" y="936063"/>
            <a:ext cx="907300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ВИПЛАТИ (</a:t>
            </a:r>
            <a:r>
              <a:rPr lang="uk-UA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млн</a:t>
            </a: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 </a:t>
            </a:r>
            <a:r>
              <a:rPr lang="uk-UA" altLang="ru-RU" sz="2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грн</a:t>
            </a: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)</a:t>
            </a:r>
            <a:endParaRPr lang="ru-RU" altLang="ru-RU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01638" y="1557338"/>
          <a:ext cx="8170862" cy="4213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722"/>
                <a:gridCol w="1476380"/>
                <a:gridCol w="1476380"/>
                <a:gridCol w="1476380"/>
              </a:tblGrid>
              <a:tr h="640061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Види виплат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90" marB="456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2013 р.</a:t>
                      </a: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2014 р.</a:t>
                      </a: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B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2015 р.</a:t>
                      </a:r>
                    </a:p>
                    <a:p>
                      <a:pPr algn="ctr"/>
                      <a:r>
                        <a:rPr lang="uk-UA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(на</a:t>
                      </a:r>
                      <a:r>
                        <a:rPr lang="uk-UA" sz="18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01.08)</a:t>
                      </a: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5B7E"/>
                    </a:solidFill>
                  </a:tcPr>
                </a:tc>
              </a:tr>
              <a:tr h="459313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Премії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90" marB="456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12,9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11,3</a:t>
                      </a:r>
                      <a:endParaRPr lang="ru-RU" sz="1800" b="1" kern="1200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0307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Матеріальна допомога та оздоровлення співробітників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90" marB="456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4,6</a:t>
                      </a:r>
                      <a:endParaRPr lang="ru-RU" sz="1800" b="1" kern="1200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061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Надбавки стимулюючого характеру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90" marB="456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4,3</a:t>
                      </a:r>
                      <a:endParaRPr lang="ru-RU" sz="1800" b="1" kern="1200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9083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Матеріальна допомога  студентам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90" marB="456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</a:t>
                      </a:r>
                      <a:endParaRPr lang="ru-RU" sz="1800" b="1" kern="1200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4401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itchFamily="34" charset="0"/>
                          <a:cs typeface="Arial" pitchFamily="34" charset="0"/>
                        </a:rPr>
                        <a:t>Матеріальна допомога ветеранам Великої Вітчизняної війни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90" marB="456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 smtClean="0">
                          <a:solidFill>
                            <a:srgbClr val="8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0,125</a:t>
                      </a:r>
                      <a:endParaRPr lang="ru-RU" sz="1800" b="1" kern="1200" dirty="0">
                        <a:solidFill>
                          <a:srgbClr val="8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0,11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690" marB="456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СОЦІАЛЬНИЙ ЗАХИСТ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Номер слайда 16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74E8ED-54AA-432E-87F4-AF52C7A24AC5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55300" name="AutoShape 2" descr="https://apf.mail.ru/cgi-bin/readmsg/_uX9QEuS1yQ.jpg?id=14316267500000000894%3B0%3B1&amp;x-email=info_nmu%40mail.ru&amp;exif=1&amp;bs=3431&amp;bl=25420&amp;ct=image%2Fjpeg&amp;cn=_uX9QEuS1yQ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357158" y="1000108"/>
            <a:ext cx="8099425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>
              <a:spcBef>
                <a:spcPts val="600"/>
              </a:spcBef>
              <a:buBlip>
                <a:blip r:embed="rId3"/>
              </a:buBlip>
            </a:pPr>
            <a:r>
              <a:rPr lang="uk-UA" sz="2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забезпечення представництва студентського самоврядування в усіх органах керівництва Університету (Вчена рада НМУ (8 студентів), факультетські вчені ради, робочі групи, тендерний комітет, антикорупційний комітет (3 студенти), погодження всіх відповідних наказів по НМУ  </a:t>
            </a:r>
          </a:p>
          <a:p>
            <a:pPr marL="266700" indent="-266700">
              <a:spcBef>
                <a:spcPts val="600"/>
              </a:spcBef>
              <a:buBlip>
                <a:blip r:embed="rId3"/>
              </a:buBlip>
            </a:pPr>
            <a:r>
              <a:rPr lang="uk-UA" sz="24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затвердження нового положення про студентське самоврядування на Спільному засіданні КТК та Вченої ради НМУ (29.04.2015 р.)</a:t>
            </a:r>
            <a:endParaRPr lang="ru-RU" sz="2400" b="1" dirty="0" smtClean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157" y="142852"/>
            <a:ext cx="8099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ru-RU" sz="24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СПРИЯННЯ СТУДЕНТСЬКОМУ САМОВРЯДУВАННЮ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858250" y="0"/>
            <a:ext cx="28575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35" name="Номер слайда 16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282AAD4-DBB3-493D-9F75-017B846AE2FF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-71438" y="857250"/>
            <a:ext cx="9644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93775" indent="-993775">
              <a:spcBef>
                <a:spcPts val="600"/>
              </a:spcBef>
              <a:defRPr/>
            </a:pPr>
            <a:r>
              <a:rPr lang="uk-UA" altLang="ru-RU" sz="1950" b="1" dirty="0">
                <a:solidFill>
                  <a:srgbClr val="800000"/>
                </a:solidFill>
                <a:latin typeface="Arial" charset="0"/>
              </a:rPr>
              <a:t>ЛЕКЦІЙНА  АУДИТОРІЯ  №4  імені  ВОЛОДИМИРА  ЮРИЧКА (18.06.2015)         </a:t>
            </a:r>
            <a:r>
              <a:rPr lang="uk-UA" altLang="ru-RU" sz="2000" b="1" dirty="0">
                <a:solidFill>
                  <a:srgbClr val="800000"/>
                </a:solidFill>
                <a:latin typeface="Arial" charset="0"/>
              </a:rPr>
              <a:t>(морфологічний корпус НМУ, проспект Перемоги, 34)</a:t>
            </a:r>
            <a:endParaRPr lang="ru-RU" altLang="ru-RU" sz="20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18437" name="AutoShape 14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8" name="AutoShape 16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9" name="AutoShape 18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40" name="AutoShape 20" descr="https://apf.mail.ru/cgi-bin/readmsg/01.jpg?x-email=info_nmu%40mail.ru&amp;id=14337658470000000061%3B0%3B1&amp;mode=attachment&amp;channel&amp;bs=3802&amp;bl=968013&amp;ct=image%2Fjpeg&amp;cn=01.jpg&amp;cte=binary&amp;preview=1&amp;exif=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ВШАНУВАННЯ ПАМ</a:t>
            </a:r>
            <a:r>
              <a:rPr lang="en-US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ЯТІ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2" name="Picture 3" descr="C:\Documents and Settings\Администратор\Рабочий стол\Новая папка\IMG_3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300" y="15340013"/>
            <a:ext cx="16795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4" descr="C:\Documents and Settings\Администратор\Рабочий стол\Новая папка\IMG_3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775" y="16243300"/>
            <a:ext cx="37798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2" descr="C:\Documents and Settings\Администратор\Рабочий стол\Новая папка\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24013"/>
            <a:ext cx="42005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3" descr="C:\Documents and Settings\Администратор\Рабочий стол\Новая папка\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624013"/>
            <a:ext cx="42005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TextBox 14"/>
          <p:cNvSpPr txBox="1">
            <a:spLocks noChangeArrowheads="1"/>
          </p:cNvSpPr>
          <p:nvPr/>
        </p:nvSpPr>
        <p:spPr bwMode="auto">
          <a:xfrm>
            <a:off x="142875" y="5000625"/>
            <a:ext cx="4143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Прийом документів від абітурієнтів НМУ 2015 р.</a:t>
            </a:r>
            <a:endParaRPr lang="ru-RU" altLang="ru-RU" sz="2200" b="1">
              <a:solidFill>
                <a:srgbClr val="8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1AAA9D-792B-4F38-98EA-C1599097D3AE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57158" y="142852"/>
            <a:ext cx="700092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ІНФОРМАЦІЙНА ПОЛІТИКА І ПРОЗОРІСТЬ</a:t>
            </a:r>
            <a:endParaRPr 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TextBox 15"/>
          <p:cNvSpPr txBox="1">
            <a:spLocks noChangeArrowheads="1"/>
          </p:cNvSpPr>
          <p:nvPr/>
        </p:nvSpPr>
        <p:spPr bwMode="auto">
          <a:xfrm>
            <a:off x="468313" y="1052513"/>
            <a:ext cx="8135937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оприлюднення статуту, бюджету, звітів, наказів та іншої інформації про НМУ на сайті</a:t>
            </a:r>
            <a:endParaRPr lang="ru-RU" altLang="ru-RU" sz="2200" b="1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відкриття і ведення офіційної сторінки Університету на Фейсбук</a:t>
            </a:r>
            <a:endParaRPr lang="ru-RU" altLang="ru-RU" sz="2200" b="1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постійний контакт адміністрації із студентами через збори/зустрічі, «скриньки довіри», Фейсбук, студентське ТБ, офіційну пошту </a:t>
            </a:r>
            <a:r>
              <a:rPr lang="uk-UA" altLang="ru-RU" sz="2200" b="1" u="sng">
                <a:solidFill>
                  <a:srgbClr val="800000"/>
                </a:solidFill>
                <a:latin typeface="Arial" charset="0"/>
                <a:hlinkClick r:id="rId3"/>
              </a:rPr>
              <a:t>rector.amosova@gmail.</a:t>
            </a:r>
            <a:r>
              <a:rPr lang="en-US" altLang="ru-RU" sz="2200" b="1" u="sng">
                <a:solidFill>
                  <a:srgbClr val="800000"/>
                </a:solidFill>
                <a:latin typeface="Arial" charset="0"/>
                <a:hlinkClick r:id="rId3"/>
              </a:rPr>
              <a:t>com</a:t>
            </a: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 </a:t>
            </a:r>
            <a:endParaRPr lang="ru-RU" altLang="ru-RU" sz="2200" b="1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ru-RU" altLang="ru-RU" sz="2200" b="1">
                <a:solidFill>
                  <a:srgbClr val="800000"/>
                </a:solidFill>
                <a:latin typeface="Arial" charset="0"/>
              </a:rPr>
              <a:t>відповіді на всі запити п</a:t>
            </a: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ро доступ до інформації (тільки від однієї ГО – 85 листів )</a:t>
            </a:r>
            <a:endParaRPr lang="ru-RU" altLang="ru-RU" sz="2200" b="1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2"/>
              </a:buBlip>
            </a:pPr>
            <a:r>
              <a:rPr lang="uk-UA" altLang="ru-RU" sz="2200" b="1">
                <a:solidFill>
                  <a:srgbClr val="800000"/>
                </a:solidFill>
                <a:latin typeface="Arial" charset="0"/>
              </a:rPr>
              <a:t>проведення іміджевої політики прес-службою</a:t>
            </a:r>
            <a:endParaRPr lang="ru-RU" altLang="ru-RU" sz="2200" b="1">
              <a:solidFill>
                <a:srgbClr val="8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BDDB012-1814-4907-9E69-C0D828E8D123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635" name="TextBox 16"/>
          <p:cNvSpPr txBox="1">
            <a:spLocks noChangeArrowheads="1"/>
          </p:cNvSpPr>
          <p:nvPr/>
        </p:nvSpPr>
        <p:spPr bwMode="auto">
          <a:xfrm>
            <a:off x="142875" y="854075"/>
            <a:ext cx="87153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5C0000"/>
                </a:solidFill>
                <a:latin typeface="Arial" charset="0"/>
              </a:rPr>
              <a:t>проведено загальну інвентаризацію матеріальних цінностей НМУ, складено 195 відомостей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5C0000"/>
                </a:solidFill>
                <a:latin typeface="Arial" charset="0"/>
              </a:rPr>
              <a:t>виявлено недостачу матеріальних цінностей у 2 підрозділах, </a:t>
            </a:r>
            <a:br>
              <a:rPr lang="uk-UA" altLang="ru-RU" sz="2000" b="1">
                <a:solidFill>
                  <a:srgbClr val="5C0000"/>
                </a:solidFill>
                <a:latin typeface="Arial" charset="0"/>
              </a:rPr>
            </a:br>
            <a:r>
              <a:rPr lang="uk-UA" altLang="ru-RU" sz="2000" b="1">
                <a:solidFill>
                  <a:srgbClr val="5C0000"/>
                </a:solidFill>
                <a:latin typeface="Arial" charset="0"/>
              </a:rPr>
              <a:t>передано в прокуратуру Шевченківського району </a:t>
            </a:r>
            <a:br>
              <a:rPr lang="uk-UA" altLang="ru-RU" sz="2000" b="1">
                <a:solidFill>
                  <a:srgbClr val="5C0000"/>
                </a:solidFill>
                <a:latin typeface="Arial" charset="0"/>
              </a:rPr>
            </a:br>
            <a:r>
              <a:rPr lang="uk-UA" altLang="ru-RU" sz="2000" b="1">
                <a:solidFill>
                  <a:srgbClr val="5C0000"/>
                </a:solidFill>
                <a:latin typeface="Arial" charset="0"/>
              </a:rPr>
              <a:t>м. Києва </a:t>
            </a:r>
            <a:r>
              <a:rPr lang="uk-UA" altLang="ru-RU" sz="2000" b="1">
                <a:solidFill>
                  <a:srgbClr val="C00000"/>
                </a:solidFill>
                <a:latin typeface="Arial" charset="0"/>
              </a:rPr>
              <a:t>(понад 600 тис. грн)</a:t>
            </a:r>
            <a:endParaRPr lang="ru-RU" altLang="ru-RU" sz="2000" b="1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endParaRPr lang="uk-UA" altLang="ru-RU" sz="2000" b="1">
              <a:solidFill>
                <a:srgbClr val="5C0000"/>
              </a:solidFill>
              <a:latin typeface="Arial" charset="0"/>
            </a:endParaRP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endParaRPr lang="ru-RU" altLang="ru-RU" sz="2000">
              <a:solidFill>
                <a:srgbClr val="5C0000"/>
              </a:solidFill>
              <a:latin typeface="Arial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8625" y="1643063"/>
            <a:ext cx="8358188" cy="1000125"/>
          </a:xfrm>
          <a:prstGeom prst="roundRect">
            <a:avLst/>
          </a:prstGeom>
          <a:noFill/>
          <a:ln w="19050">
            <a:solidFill>
              <a:srgbClr val="99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200"/>
              </a:spcBef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96168" y="170560"/>
            <a:ext cx="820492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ЗАХИСТ ІНТЕРЕСІВ УНІВЕРСИТЕТУ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638" name="TextBox 27"/>
          <p:cNvSpPr txBox="1">
            <a:spLocks noChangeArrowheads="1"/>
          </p:cNvSpPr>
          <p:nvPr/>
        </p:nvSpPr>
        <p:spPr bwMode="auto">
          <a:xfrm>
            <a:off x="142875" y="2857500"/>
            <a:ext cx="871537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5C0000"/>
                </a:solidFill>
                <a:latin typeface="Arial" charset="0"/>
              </a:rPr>
              <a:t>подано 11 позовних заяв до різних судових інстанцій та направлено 15 листів про досудове врегулювання</a:t>
            </a:r>
            <a:endParaRPr lang="ru-RU" altLang="ru-RU" sz="2000" b="1">
              <a:solidFill>
                <a:srgbClr val="5C0000"/>
              </a:solidFill>
              <a:latin typeface="Arial" charset="0"/>
            </a:endParaRP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5C0000"/>
                </a:solidFill>
                <a:latin typeface="Arial" charset="0"/>
              </a:rPr>
              <a:t>звернення до ТОВ «Агробудпереробка 1» з претензіями про повернення будівельних матеріалів та обладнання </a:t>
            </a:r>
            <a:br>
              <a:rPr lang="uk-UA" altLang="ru-RU" sz="2000" b="1">
                <a:solidFill>
                  <a:srgbClr val="5C0000"/>
                </a:solidFill>
                <a:latin typeface="Arial" charset="0"/>
              </a:rPr>
            </a:br>
            <a:r>
              <a:rPr lang="uk-UA" altLang="ru-RU" sz="2000" b="1">
                <a:solidFill>
                  <a:srgbClr val="5C0000"/>
                </a:solidFill>
                <a:latin typeface="Arial" charset="0"/>
              </a:rPr>
              <a:t>на 14,3 млн грн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uk-UA" altLang="ru-RU" sz="2000" b="1">
                <a:solidFill>
                  <a:srgbClr val="5C0000"/>
                </a:solidFill>
                <a:latin typeface="Arial" charset="0"/>
              </a:rPr>
              <a:t>звернення до Генеральної прокуратури України про вжиття необхідних заходів щодо звернення до відповідного суду з позовом про стягнення з ТОВ «Агробудпереробка 1» вартість матеріальних цінностей (будівельних матеріалів, обладнання) </a:t>
            </a:r>
            <a:br>
              <a:rPr lang="uk-UA" altLang="ru-RU" sz="2000" b="1">
                <a:solidFill>
                  <a:srgbClr val="5C0000"/>
                </a:solidFill>
                <a:latin typeface="Arial" charset="0"/>
              </a:rPr>
            </a:br>
            <a:r>
              <a:rPr lang="uk-UA" altLang="ru-RU" sz="2000" b="1">
                <a:solidFill>
                  <a:srgbClr val="5C0000"/>
                </a:solidFill>
                <a:latin typeface="Arial" charset="0"/>
              </a:rPr>
              <a:t>у розмірі </a:t>
            </a:r>
            <a:r>
              <a:rPr lang="uk-UA" altLang="ru-RU" sz="2000" b="1">
                <a:solidFill>
                  <a:srgbClr val="C00000"/>
                </a:solidFill>
                <a:latin typeface="Arial" charset="0"/>
              </a:rPr>
              <a:t>14,3 млн грн</a:t>
            </a:r>
            <a:endParaRPr lang="ru-RU" altLang="ru-RU" sz="20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28625" y="4714875"/>
            <a:ext cx="8358188" cy="1571625"/>
          </a:xfrm>
          <a:prstGeom prst="roundRect">
            <a:avLst/>
          </a:prstGeom>
          <a:noFill/>
          <a:ln w="19050">
            <a:solidFill>
              <a:srgbClr val="99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200"/>
              </a:spcBef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EE65350-493D-4A17-B8E5-BE8D8DE2A82D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596" y="142852"/>
            <a:ext cx="770485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ВИЗНАННЯ</a:t>
            </a:r>
            <a:r>
              <a:rPr lang="en-US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СПІВРОБІТНИКІВ</a:t>
            </a:r>
            <a:endParaRPr lang="ru-RU" sz="24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987425" y="3711575"/>
            <a:ext cx="6299200" cy="369888"/>
          </a:xfrm>
          <a:prstGeom prst="rect">
            <a:avLst/>
          </a:prstGeom>
          <a:solidFill>
            <a:srgbClr val="C5C9D9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ЗАСЛУЖЕНИЙ ЛІКАР УКРАЇНИ (проф. ПЕТРЕНКО В.І.)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1438" y="4191000"/>
            <a:ext cx="2411412" cy="0"/>
          </a:xfrm>
          <a:prstGeom prst="line">
            <a:avLst/>
          </a:prstGeom>
          <a:ln>
            <a:solidFill>
              <a:srgbClr val="C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1438" y="4803775"/>
            <a:ext cx="2411412" cy="0"/>
          </a:xfrm>
          <a:prstGeom prst="line">
            <a:avLst/>
          </a:prstGeom>
          <a:ln>
            <a:solidFill>
              <a:srgbClr val="C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Прямоугольник 4"/>
          <p:cNvSpPr>
            <a:spLocks noChangeArrowheads="1"/>
          </p:cNvSpPr>
          <p:nvPr/>
        </p:nvSpPr>
        <p:spPr bwMode="auto">
          <a:xfrm>
            <a:off x="1000125" y="4298950"/>
            <a:ext cx="671512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ПОЧЕСНИХ  ГРАМОТ МОЗ УКРАЇНИ</a:t>
            </a:r>
          </a:p>
        </p:txBody>
      </p:sp>
      <p:sp>
        <p:nvSpPr>
          <p:cNvPr id="23560" name="Прямоугольник 4"/>
          <p:cNvSpPr>
            <a:spLocks noChangeArrowheads="1"/>
          </p:cNvSpPr>
          <p:nvPr/>
        </p:nvSpPr>
        <p:spPr bwMode="auto">
          <a:xfrm>
            <a:off x="1000125" y="4948238"/>
            <a:ext cx="5878513" cy="369887"/>
          </a:xfrm>
          <a:prstGeom prst="rect">
            <a:avLst/>
          </a:prstGeom>
          <a:solidFill>
            <a:srgbClr val="C5C9D9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ПОДЯКА МІНІСТРА ОХОРОНИ ЗДОРОВ</a:t>
            </a:r>
            <a:r>
              <a:rPr lang="en-US" altLang="ru-RU" b="1" dirty="0">
                <a:solidFill>
                  <a:srgbClr val="800000"/>
                </a:solidFill>
                <a:latin typeface="Arial" charset="0"/>
              </a:rPr>
              <a:t>’</a:t>
            </a: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Я УКРАЇНИ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71438" y="5451475"/>
            <a:ext cx="2411412" cy="0"/>
          </a:xfrm>
          <a:prstGeom prst="line">
            <a:avLst/>
          </a:prstGeom>
          <a:ln>
            <a:solidFill>
              <a:srgbClr val="C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Прямоугольник 4"/>
          <p:cNvSpPr>
            <a:spLocks noChangeArrowheads="1"/>
          </p:cNvSpPr>
          <p:nvPr/>
        </p:nvSpPr>
        <p:spPr bwMode="auto">
          <a:xfrm>
            <a:off x="1000125" y="5595938"/>
            <a:ext cx="6643688" cy="369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ПОЧЕСНИХ ГРАМОТ ВЧЕНОЇ РАДИ НМУ</a:t>
            </a:r>
          </a:p>
        </p:txBody>
      </p:sp>
      <p:sp>
        <p:nvSpPr>
          <p:cNvPr id="23563" name="Прямоугольник 4"/>
          <p:cNvSpPr>
            <a:spLocks noChangeArrowheads="1"/>
          </p:cNvSpPr>
          <p:nvPr/>
        </p:nvSpPr>
        <p:spPr bwMode="auto">
          <a:xfrm>
            <a:off x="1000125" y="6215063"/>
            <a:ext cx="1928813" cy="369887"/>
          </a:xfrm>
          <a:prstGeom prst="rect">
            <a:avLst/>
          </a:prstGeom>
          <a:solidFill>
            <a:srgbClr val="C5C9D9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ПОДЯКИ НМУ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38113" y="6100763"/>
            <a:ext cx="2411412" cy="0"/>
          </a:xfrm>
          <a:prstGeom prst="line">
            <a:avLst/>
          </a:prstGeom>
          <a:ln>
            <a:solidFill>
              <a:srgbClr val="C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82851" y="4260347"/>
            <a:ext cx="679575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uk-UA" sz="2400" b="1" dirty="0">
                <a:ln w="11430">
                  <a:solidFill>
                    <a:srgbClr val="993300"/>
                  </a:solidFill>
                </a:ln>
                <a:solidFill>
                  <a:srgbClr val="993300"/>
                </a:solidFill>
                <a:latin typeface="Arial" panose="020B0604020202020204" pitchFamily="34" charset="0"/>
                <a:cs typeface="Arial" pitchFamily="34" charset="0"/>
              </a:rPr>
              <a:t>18</a:t>
            </a:r>
            <a:endParaRPr lang="ru-RU" sz="2400" b="1" dirty="0">
              <a:ln w="11430">
                <a:solidFill>
                  <a:srgbClr val="993300"/>
                </a:solidFill>
              </a:ln>
              <a:solidFill>
                <a:srgbClr val="9933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2851" y="4873878"/>
            <a:ext cx="679575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uk-UA" sz="2400" b="1" dirty="0">
                <a:ln w="11430">
                  <a:solidFill>
                    <a:srgbClr val="993300"/>
                  </a:solidFill>
                </a:ln>
                <a:solidFill>
                  <a:srgbClr val="993300"/>
                </a:solidFill>
                <a:latin typeface="Arial" panose="020B0604020202020204" pitchFamily="34" charset="0"/>
                <a:cs typeface="Arial" pitchFamily="34" charset="0"/>
              </a:rPr>
              <a:t>21</a:t>
            </a:r>
            <a:endParaRPr lang="ru-RU" sz="2400" b="1" dirty="0">
              <a:ln w="11430">
                <a:solidFill>
                  <a:srgbClr val="993300"/>
                </a:solidFill>
              </a:ln>
              <a:solidFill>
                <a:srgbClr val="9933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2851" y="5519951"/>
            <a:ext cx="679575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uk-UA" sz="2400" b="1" dirty="0">
                <a:ln w="11430">
                  <a:solidFill>
                    <a:srgbClr val="993300"/>
                  </a:solidFill>
                </a:ln>
                <a:solidFill>
                  <a:srgbClr val="993300"/>
                </a:solidFill>
                <a:latin typeface="Arial" panose="020B0604020202020204" pitchFamily="34" charset="0"/>
                <a:cs typeface="Arial" pitchFamily="34" charset="0"/>
              </a:rPr>
              <a:t>111</a:t>
            </a:r>
            <a:endParaRPr lang="ru-RU" sz="2400" b="1" dirty="0">
              <a:ln w="11430">
                <a:solidFill>
                  <a:srgbClr val="993300"/>
                </a:solidFill>
              </a:ln>
              <a:solidFill>
                <a:srgbClr val="9933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2851" y="6200518"/>
            <a:ext cx="679575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uk-UA" sz="2400" b="1" dirty="0">
                <a:ln w="11430">
                  <a:solidFill>
                    <a:srgbClr val="993300"/>
                  </a:solidFill>
                </a:ln>
                <a:solidFill>
                  <a:srgbClr val="993300"/>
                </a:solidFill>
                <a:latin typeface="Arial" panose="020B0604020202020204" pitchFamily="34" charset="0"/>
                <a:cs typeface="Arial" pitchFamily="34" charset="0"/>
              </a:rPr>
              <a:t>34</a:t>
            </a:r>
            <a:endParaRPr lang="ru-RU" sz="2400" b="1" dirty="0">
              <a:ln w="11430">
                <a:solidFill>
                  <a:srgbClr val="993300"/>
                </a:solidFill>
              </a:ln>
              <a:solidFill>
                <a:srgbClr val="9933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5251" y="3650442"/>
            <a:ext cx="464849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uk-UA" sz="2400" b="1" dirty="0">
                <a:ln w="11430">
                  <a:solidFill>
                    <a:srgbClr val="993300"/>
                  </a:solidFill>
                </a:ln>
                <a:solidFill>
                  <a:srgbClr val="993300"/>
                </a:solidFill>
                <a:latin typeface="Arial" panose="020B0604020202020204" pitchFamily="34" charset="0"/>
                <a:cs typeface="Arial" pitchFamily="34" charset="0"/>
              </a:rPr>
              <a:t>1</a:t>
            </a:r>
            <a:endParaRPr lang="ru-RU" sz="2400" b="1" dirty="0">
              <a:ln w="11430">
                <a:solidFill>
                  <a:srgbClr val="993300"/>
                </a:solidFill>
              </a:ln>
              <a:solidFill>
                <a:srgbClr val="9933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3616325"/>
            <a:ext cx="8858250" cy="1588"/>
          </a:xfrm>
          <a:prstGeom prst="line">
            <a:avLst/>
          </a:prstGeom>
          <a:ln>
            <a:solidFill>
              <a:srgbClr val="C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/>
          <p:cNvSpPr>
            <a:spLocks noChangeArrowheads="1"/>
          </p:cNvSpPr>
          <p:nvPr/>
        </p:nvSpPr>
        <p:spPr bwMode="auto">
          <a:xfrm>
            <a:off x="357188" y="1851025"/>
            <a:ext cx="8429625" cy="646113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altLang="ru-RU" b="1" dirty="0">
                <a:solidFill>
                  <a:srgbClr val="990033"/>
                </a:solidFill>
                <a:latin typeface="Arial" charset="0"/>
              </a:rPr>
              <a:t>Нагорода проф. </a:t>
            </a:r>
            <a:r>
              <a:rPr lang="uk-UA" altLang="ru-RU" b="1" dirty="0">
                <a:solidFill>
                  <a:srgbClr val="CC0000"/>
                </a:solidFill>
                <a:latin typeface="Arial" charset="0"/>
              </a:rPr>
              <a:t>СВІНЦІЦЬКОГО А.С.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Кавалерським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Хрестом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Ордену </a:t>
            </a:r>
            <a:br>
              <a:rPr lang="ru-RU" altLang="ru-RU" b="1" dirty="0">
                <a:solidFill>
                  <a:srgbClr val="990033"/>
                </a:solidFill>
                <a:latin typeface="Arial" charset="0"/>
              </a:rPr>
            </a:b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«За заслуги перед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Республікою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Польща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» (09.04.2015)</a:t>
            </a:r>
            <a:endParaRPr lang="uk-UA" altLang="ru-RU" b="1" dirty="0">
              <a:solidFill>
                <a:srgbClr val="990033"/>
              </a:solidFill>
              <a:latin typeface="Arial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1833563"/>
            <a:ext cx="8858250" cy="1587"/>
          </a:xfrm>
          <a:prstGeom prst="line">
            <a:avLst/>
          </a:prstGeom>
          <a:ln>
            <a:solidFill>
              <a:srgbClr val="C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>
            <a:spLocks noChangeAspect="1"/>
          </p:cNvSpPr>
          <p:nvPr/>
        </p:nvSpPr>
        <p:spPr>
          <a:xfrm>
            <a:off x="161316" y="1944784"/>
            <a:ext cx="180000" cy="180000"/>
          </a:xfrm>
          <a:prstGeom prst="rect">
            <a:avLst/>
          </a:prstGeom>
          <a:solidFill>
            <a:srgbClr val="CC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0" y="2547938"/>
            <a:ext cx="8858250" cy="1587"/>
          </a:xfrm>
          <a:prstGeom prst="line">
            <a:avLst/>
          </a:prstGeom>
          <a:ln>
            <a:solidFill>
              <a:srgbClr val="C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4"/>
          <p:cNvSpPr>
            <a:spLocks noChangeArrowheads="1"/>
          </p:cNvSpPr>
          <p:nvPr/>
        </p:nvSpPr>
        <p:spPr bwMode="auto">
          <a:xfrm>
            <a:off x="357188" y="2619375"/>
            <a:ext cx="8429625" cy="923925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altLang="ru-RU" b="1" dirty="0">
                <a:solidFill>
                  <a:srgbClr val="990033"/>
                </a:solidFill>
                <a:latin typeface="Arial" charset="0"/>
              </a:rPr>
              <a:t>Нагорода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премією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Кабінету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Міністрів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України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співробітників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кафедри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хірургії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№3 </a:t>
            </a:r>
            <a:r>
              <a:rPr lang="en-US" altLang="ru-RU" b="1" dirty="0">
                <a:solidFill>
                  <a:srgbClr val="990033"/>
                </a:solidFill>
                <a:latin typeface="Arial" charset="0"/>
              </a:rPr>
              <a:t>– 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акад. </a:t>
            </a:r>
            <a:r>
              <a:rPr lang="ru-RU" altLang="ru-RU" b="1" dirty="0">
                <a:solidFill>
                  <a:srgbClr val="CC0000"/>
                </a:solidFill>
                <a:latin typeface="Arial" charset="0"/>
              </a:rPr>
              <a:t>ФОМІН П.Д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., проф. </a:t>
            </a:r>
            <a:r>
              <a:rPr lang="ru-RU" altLang="ru-RU" b="1" dirty="0">
                <a:solidFill>
                  <a:srgbClr val="CC0000"/>
                </a:solidFill>
                <a:latin typeface="Arial" charset="0"/>
              </a:rPr>
              <a:t>ШЕПЕТЬКО Є.М.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, проф. </a:t>
            </a:r>
            <a:r>
              <a:rPr lang="ru-RU" altLang="ru-RU" b="1" dirty="0">
                <a:solidFill>
                  <a:srgbClr val="CC0000"/>
                </a:solidFill>
                <a:latin typeface="Arial" charset="0"/>
              </a:rPr>
              <a:t>ІВАНЧОВ П.В.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, доц. </a:t>
            </a:r>
            <a:r>
              <a:rPr lang="ru-RU" altLang="ru-RU" b="1" dirty="0">
                <a:solidFill>
                  <a:srgbClr val="CC0000"/>
                </a:solidFill>
                <a:latin typeface="Arial" charset="0"/>
              </a:rPr>
              <a:t>ПОВЧ О.А.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, ас. </a:t>
            </a:r>
            <a:r>
              <a:rPr lang="ru-RU" altLang="ru-RU" b="1" dirty="0">
                <a:solidFill>
                  <a:srgbClr val="CC0000"/>
                </a:solidFill>
                <a:latin typeface="Arial" charset="0"/>
              </a:rPr>
              <a:t>КОЗЛОВ С.М., 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ас. </a:t>
            </a:r>
            <a:r>
              <a:rPr lang="ru-RU" altLang="ru-RU" b="1" dirty="0">
                <a:solidFill>
                  <a:srgbClr val="CC0000"/>
                </a:solidFill>
                <a:latin typeface="Arial" charset="0"/>
              </a:rPr>
              <a:t>ПЕРЕШ Є.Є</a:t>
            </a:r>
            <a:r>
              <a:rPr lang="en-US" altLang="ru-RU" b="1" dirty="0">
                <a:solidFill>
                  <a:srgbClr val="CC0000"/>
                </a:solidFill>
                <a:latin typeface="Arial" charset="0"/>
              </a:rPr>
              <a:t>. 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(17.07.2014)</a:t>
            </a:r>
            <a:endParaRPr lang="uk-UA" altLang="ru-RU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161316" y="2713350"/>
            <a:ext cx="180000" cy="180000"/>
          </a:xfrm>
          <a:prstGeom prst="rect">
            <a:avLst/>
          </a:prstGeom>
          <a:solidFill>
            <a:srgbClr val="CC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4"/>
          <p:cNvSpPr>
            <a:spLocks noChangeArrowheads="1"/>
          </p:cNvSpPr>
          <p:nvPr/>
        </p:nvSpPr>
        <p:spPr bwMode="auto">
          <a:xfrm>
            <a:off x="357188" y="836613"/>
            <a:ext cx="8429625" cy="1404937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altLang="ru-RU" b="1" dirty="0">
                <a:solidFill>
                  <a:srgbClr val="990033"/>
                </a:solidFill>
                <a:latin typeface="Arial" charset="0"/>
              </a:rPr>
              <a:t>Обрання 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акад. </a:t>
            </a:r>
            <a:r>
              <a:rPr lang="ru-RU" altLang="ru-RU" b="1" dirty="0">
                <a:solidFill>
                  <a:srgbClr val="CC0000"/>
                </a:solidFill>
                <a:latin typeface="Arial" charset="0"/>
              </a:rPr>
              <a:t>ФОМІНА П.Д</a:t>
            </a:r>
            <a:r>
              <a:rPr lang="uk-UA" altLang="ru-RU" b="1" dirty="0">
                <a:solidFill>
                  <a:srgbClr val="CC0000"/>
                </a:solidFill>
                <a:latin typeface="Arial" charset="0"/>
              </a:rPr>
              <a:t>. </a:t>
            </a:r>
            <a:r>
              <a:rPr lang="uk-UA" altLang="ru-RU" b="1" dirty="0">
                <a:solidFill>
                  <a:srgbClr val="990033"/>
                </a:solidFill>
                <a:latin typeface="Arial" charset="0"/>
              </a:rPr>
              <a:t>дійсним членом НАН України 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(06.03.2015)</a:t>
            </a:r>
          </a:p>
          <a:p>
            <a:pPr>
              <a:spcBef>
                <a:spcPts val="800"/>
              </a:spcBef>
              <a:defRPr/>
            </a:pPr>
            <a:r>
              <a:rPr lang="uk-UA" altLang="ru-RU" b="1" dirty="0">
                <a:solidFill>
                  <a:srgbClr val="990033"/>
                </a:solidFill>
                <a:latin typeface="Arial" charset="0"/>
              </a:rPr>
              <a:t>Нагородження 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акад. </a:t>
            </a:r>
            <a:r>
              <a:rPr lang="ru-RU" altLang="ru-RU" b="1" dirty="0">
                <a:solidFill>
                  <a:srgbClr val="CC0000"/>
                </a:solidFill>
                <a:latin typeface="Arial" charset="0"/>
              </a:rPr>
              <a:t>ФОМІНА П.Д</a:t>
            </a:r>
            <a:r>
              <a:rPr lang="uk-UA" altLang="ru-RU" b="1" dirty="0">
                <a:solidFill>
                  <a:srgbClr val="CC0000"/>
                </a:solidFill>
                <a:latin typeface="Arial" charset="0"/>
              </a:rPr>
              <a:t>. </a:t>
            </a:r>
            <a:r>
              <a:rPr lang="uk-UA" altLang="ru-RU" b="1" dirty="0">
                <a:solidFill>
                  <a:srgbClr val="990033"/>
                </a:solidFill>
                <a:latin typeface="Arial" charset="0"/>
              </a:rPr>
              <a:t>орденом 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князя Ярослава Мудрого </a:t>
            </a:r>
            <a:br>
              <a:rPr lang="ru-RU" altLang="ru-RU" b="1" dirty="0">
                <a:solidFill>
                  <a:srgbClr val="990033"/>
                </a:solidFill>
                <a:latin typeface="Arial" charset="0"/>
              </a:rPr>
            </a:b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ІІІ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ступеня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(Указ Президента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України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</a:t>
            </a:r>
            <a:r>
              <a:rPr lang="ru-RU" altLang="ru-RU" b="1" dirty="0" err="1">
                <a:solidFill>
                  <a:srgbClr val="990033"/>
                </a:solidFill>
                <a:latin typeface="Arial" charset="0"/>
              </a:rPr>
              <a:t>від</a:t>
            </a:r>
            <a:r>
              <a:rPr lang="ru-RU" altLang="ru-RU" b="1" dirty="0">
                <a:solidFill>
                  <a:srgbClr val="990033"/>
                </a:solidFill>
                <a:latin typeface="Arial" charset="0"/>
              </a:rPr>
              <a:t> 21.08.2015 №491/2015)</a:t>
            </a:r>
          </a:p>
          <a:p>
            <a:pPr>
              <a:spcBef>
                <a:spcPts val="800"/>
              </a:spcBef>
              <a:defRPr/>
            </a:pPr>
            <a:endParaRPr lang="uk-UA" altLang="ru-RU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38" name="Прямоугольник 37"/>
          <p:cNvSpPr>
            <a:spLocks noChangeAspect="1"/>
          </p:cNvSpPr>
          <p:nvPr/>
        </p:nvSpPr>
        <p:spPr>
          <a:xfrm>
            <a:off x="161316" y="930552"/>
            <a:ext cx="180000" cy="180000"/>
          </a:xfrm>
          <a:prstGeom prst="rect">
            <a:avLst/>
          </a:prstGeom>
          <a:solidFill>
            <a:srgbClr val="CC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>
            <a:spLocks noChangeAspect="1"/>
          </p:cNvSpPr>
          <p:nvPr/>
        </p:nvSpPr>
        <p:spPr>
          <a:xfrm>
            <a:off x="161316" y="1311987"/>
            <a:ext cx="180000" cy="180000"/>
          </a:xfrm>
          <a:prstGeom prst="rect">
            <a:avLst/>
          </a:prstGeom>
          <a:solidFill>
            <a:srgbClr val="CC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7504" y="109815"/>
            <a:ext cx="770485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ВИЗНАННЯ НМУ</a:t>
            </a:r>
            <a:endParaRPr lang="ru-RU" sz="24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683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458538-2B86-47E1-B24C-36C343CB7988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684" name="Picture 15" descr="http://kpi.ua/files/styles/story/public/images-story/top-200-14.jpg?itok=E6q2hiV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1700"/>
          <a:stretch>
            <a:fillRect/>
          </a:stretch>
        </p:blipFill>
        <p:spPr bwMode="auto">
          <a:xfrm>
            <a:off x="71438" y="1951038"/>
            <a:ext cx="4694237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17"/>
          <p:cNvSpPr txBox="1">
            <a:spLocks noChangeArrowheads="1"/>
          </p:cNvSpPr>
          <p:nvPr/>
        </p:nvSpPr>
        <p:spPr bwMode="auto">
          <a:xfrm>
            <a:off x="6357938" y="1428750"/>
            <a:ext cx="1163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Arial" charset="0"/>
              </a:rPr>
              <a:t>2015 р.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-3175" y="857250"/>
            <a:ext cx="8893175" cy="431800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0825" y="863600"/>
            <a:ext cx="8137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5000"/>
              <a:defRPr/>
            </a:pPr>
            <a:r>
              <a:rPr lang="uk-UA" altLang="ru-RU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 pitchFamily="34" charset="0"/>
              </a:rPr>
              <a:t>РЕЙТИНГ “ТОП 200 УКРАЇНА”</a:t>
            </a:r>
            <a:endParaRPr lang="ru-RU" altLang="ru-RU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692650"/>
            <a:ext cx="4857750" cy="3571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689" name="Picture 15" descr="https://pp.vk.me/c623731/v623731918/38014/j4Ws63b2-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906588"/>
            <a:ext cx="3698875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0" name="TextBox 17"/>
          <p:cNvSpPr txBox="1">
            <a:spLocks noChangeArrowheads="1"/>
          </p:cNvSpPr>
          <p:nvPr/>
        </p:nvSpPr>
        <p:spPr bwMode="auto">
          <a:xfrm>
            <a:off x="1928813" y="1428750"/>
            <a:ext cx="1163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Arial" charset="0"/>
              </a:rPr>
              <a:t>201</a:t>
            </a:r>
            <a:r>
              <a:rPr lang="en-US" altLang="ru-RU">
                <a:solidFill>
                  <a:srgbClr val="C00000"/>
                </a:solidFill>
                <a:latin typeface="Arial" charset="0"/>
              </a:rPr>
              <a:t>4</a:t>
            </a:r>
            <a:r>
              <a:rPr lang="ru-RU" altLang="ru-RU">
                <a:solidFill>
                  <a:srgbClr val="C00000"/>
                </a:solidFill>
                <a:latin typeface="Arial" charset="0"/>
              </a:rPr>
              <a:t> р.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16513" y="4721225"/>
            <a:ext cx="3670300" cy="3286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&amp;Ncy;&amp;ocy;&amp;vcy;&amp;icy;&amp;ncy;&amp;icy; &amp;Ncy;&amp;acy;&amp;tscy;&amp;iukcy;&amp;ocy;&amp;ncy;&amp;acy;&amp;lcy;&amp;softcy;&amp;gcy;&amp;ocy; &amp;mcy;&amp;iecy;&amp;dcy;&amp;icy;&amp;chcy;&amp;ncy;&amp;ocy;&amp;gcy;&amp;ocy; &amp;ucy;&amp;ncy;&amp;iukcy;&amp;vcy;&amp;iecy;&amp;rcy;&amp;scy;&amp;icy;&amp;tcy;&amp;iecy;&amp;tcy;&amp;ucy; &amp;Ncy;&amp;Mcy;&amp;U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635500"/>
            <a:ext cx="3546475" cy="20002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C:\Users\Admin\Desktop\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1150" y="4643438"/>
            <a:ext cx="1863725" cy="20002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72708" name="Номер слайда 16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9E334D2-AE8B-4E22-8600-DE35FA521727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709" name="AutoShape 14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710" name="AutoShape 16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711" name="AutoShape 18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2712" name="AutoShape 20" descr="https://apf.mail.ru/cgi-bin/readmsg/01.jpg?x-email=info_nmu%40mail.ru&amp;id=14337658470000000061%3B0%3B1&amp;mode=attachment&amp;channel&amp;bs=3802&amp;bl=968013&amp;ct=image%2Fjpeg&amp;cn=01.jpg&amp;cte=binary&amp;preview=1&amp;exif=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142852"/>
            <a:ext cx="842968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ЗБІР КОШТІВ УЧАСНИКАМ АТО </a:t>
            </a:r>
          </a:p>
        </p:txBody>
      </p:sp>
      <p:sp>
        <p:nvSpPr>
          <p:cNvPr id="72714" name="Rectangle 4"/>
          <p:cNvSpPr>
            <a:spLocks noChangeArrowheads="1"/>
          </p:cNvSpPr>
          <p:nvPr/>
        </p:nvSpPr>
        <p:spPr bwMode="auto">
          <a:xfrm>
            <a:off x="142875" y="868363"/>
            <a:ext cx="61976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Blip>
                <a:blip r:embed="rId5"/>
              </a:buBlip>
            </a:pPr>
            <a:r>
              <a:rPr lang="uk-UA" altLang="ru-RU" b="1">
                <a:solidFill>
                  <a:srgbClr val="4C0000"/>
                </a:solidFill>
                <a:latin typeface="Arial" charset="0"/>
              </a:rPr>
              <a:t>Допомога Головному військовому клінічному шпіталю, іншим закладам охорони здоров</a:t>
            </a:r>
            <a:r>
              <a:rPr lang="en-US" altLang="ru-RU" b="1">
                <a:solidFill>
                  <a:srgbClr val="4C0000"/>
                </a:solidFill>
                <a:latin typeface="Arial" charset="0"/>
              </a:rPr>
              <a:t>’</a:t>
            </a:r>
            <a:r>
              <a:rPr lang="uk-UA" altLang="ru-RU" b="1">
                <a:solidFill>
                  <a:srgbClr val="4C0000"/>
                </a:solidFill>
                <a:latin typeface="Arial" charset="0"/>
              </a:rPr>
              <a:t>я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Blip>
                <a:blip r:embed="rId5"/>
              </a:buBlip>
            </a:pPr>
            <a:r>
              <a:rPr lang="uk-UA" altLang="ru-RU" b="1">
                <a:solidFill>
                  <a:srgbClr val="4C0000"/>
                </a:solidFill>
                <a:latin typeface="Arial" charset="0"/>
              </a:rPr>
              <a:t>Стоматологічна допомога  бійцям АТО (380 осіб)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76000"/>
              <a:buFontTx/>
              <a:buBlip>
                <a:blip r:embed="rId5"/>
              </a:buBlip>
            </a:pPr>
            <a:r>
              <a:rPr lang="ru-RU" altLang="ru-RU" b="1">
                <a:solidFill>
                  <a:srgbClr val="4C0000"/>
                </a:solidFill>
                <a:latin typeface="Arial" charset="0"/>
              </a:rPr>
              <a:t>Постійно діючий «Кризовий центр медико-психологічної допомоги»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76000"/>
              <a:buFontTx/>
              <a:buBlip>
                <a:blip r:embed="rId5"/>
              </a:buBlip>
            </a:pPr>
            <a:r>
              <a:rPr lang="ru-RU" altLang="ru-RU" b="1">
                <a:solidFill>
                  <a:srgbClr val="4C0000"/>
                </a:solidFill>
                <a:latin typeface="Arial" charset="0"/>
              </a:rPr>
              <a:t>Курси невідкладної долікарської медичної допомоги</a:t>
            </a:r>
            <a:endParaRPr lang="uk-UA" altLang="ru-RU" b="1">
              <a:solidFill>
                <a:srgbClr val="4C0000"/>
              </a:solidFill>
              <a:latin typeface="Arial" charset="0"/>
            </a:endParaRP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76000"/>
              <a:buFontTx/>
              <a:buBlip>
                <a:blip r:embed="rId5"/>
              </a:buBlip>
            </a:pPr>
            <a:r>
              <a:rPr lang="uk-UA" altLang="ru-RU" b="1">
                <a:solidFill>
                  <a:srgbClr val="4C0000"/>
                </a:solidFill>
                <a:latin typeface="Arial" charset="0"/>
              </a:rPr>
              <a:t>Перший благодійний  бал  НМУ  (38 тис. грн)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Blip>
                <a:blip r:embed="rId5"/>
              </a:buBlip>
            </a:pPr>
            <a:r>
              <a:rPr lang="uk-UA" altLang="ru-RU" b="1">
                <a:solidFill>
                  <a:srgbClr val="4C0000"/>
                </a:solidFill>
                <a:latin typeface="Arial" charset="0"/>
              </a:rPr>
              <a:t>Збір теплих речей  (2,8 т)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Blip>
                <a:blip r:embed="rId5"/>
              </a:buBlip>
            </a:pPr>
            <a:r>
              <a:rPr lang="uk-UA" altLang="ru-RU" b="1">
                <a:solidFill>
                  <a:srgbClr val="4C0000"/>
                </a:solidFill>
                <a:latin typeface="Arial" charset="0"/>
              </a:rPr>
              <a:t>Благодійні концерти –</a:t>
            </a:r>
            <a:r>
              <a:rPr lang="uk-UA" altLang="ru-RU" sz="2000" b="1">
                <a:solidFill>
                  <a:srgbClr val="4C0000"/>
                </a:solidFill>
                <a:latin typeface="Arial" charset="0"/>
              </a:rPr>
              <a:t> 9  </a:t>
            </a:r>
            <a:r>
              <a:rPr lang="uk-UA" altLang="ru-RU" b="1">
                <a:solidFill>
                  <a:srgbClr val="4C0000"/>
                </a:solidFill>
                <a:latin typeface="Arial" charset="0"/>
              </a:rPr>
              <a:t>(71 тис. грн)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Blip>
                <a:blip r:embed="rId5"/>
              </a:buBlip>
            </a:pPr>
            <a:r>
              <a:rPr lang="uk-UA" altLang="ru-RU" b="1">
                <a:solidFill>
                  <a:srgbClr val="4C0000"/>
                </a:solidFill>
                <a:latin typeface="Arial" charset="0"/>
              </a:rPr>
              <a:t>Збір крові (понад 270 л.)</a:t>
            </a:r>
          </a:p>
        </p:txBody>
      </p:sp>
      <p:pic>
        <p:nvPicPr>
          <p:cNvPr id="48142" name="Picture 14" descr="C:\Users\Admin\Desktop\5486de36612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857250"/>
            <a:ext cx="2678113" cy="171450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48143" name="Picture 15" descr="C:\Users\Admin\Desktop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43438"/>
            <a:ext cx="3175000" cy="20002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48146" name="Picture 18" descr="C:\Users\Admin\Desktop\BBJLzQyNW5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5" y="4643438"/>
            <a:ext cx="1474788" cy="20002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7" name="Picture 16" descr="C:\Users\Admin\Desktop\2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25" y="2617788"/>
            <a:ext cx="2679700" cy="191452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5286375" y="785813"/>
            <a:ext cx="2143125" cy="92868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73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8AAEA09-6356-4F20-9AA0-D4CB4C025D59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42852"/>
            <a:ext cx="878684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ДОПОМОГА ВМНЗ СХОДУ УКРАЇНИ</a:t>
            </a:r>
          </a:p>
        </p:txBody>
      </p:sp>
      <p:pic>
        <p:nvPicPr>
          <p:cNvPr id="73733" name="Picture 3" descr="C:\Users\Admin\Desktop\Нака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928688"/>
            <a:ext cx="4175125" cy="5740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4" name="Rectangle 4"/>
          <p:cNvSpPr>
            <a:spLocks noChangeArrowheads="1"/>
          </p:cNvSpPr>
          <p:nvPr/>
        </p:nvSpPr>
        <p:spPr bwMode="auto">
          <a:xfrm>
            <a:off x="5286375" y="785813"/>
            <a:ext cx="2214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uk-UA" altLang="ru-RU" sz="2000" b="1">
                <a:solidFill>
                  <a:srgbClr val="990000"/>
                </a:solidFill>
                <a:latin typeface="Arial" charset="0"/>
              </a:rPr>
              <a:t> </a:t>
            </a:r>
            <a:r>
              <a:rPr lang="uk-UA" altLang="ru-RU" sz="2800" b="1">
                <a:solidFill>
                  <a:srgbClr val="990000"/>
                </a:solidFill>
                <a:latin typeface="Arial" charset="0"/>
              </a:rPr>
              <a:t>144 100 </a:t>
            </a:r>
            <a:r>
              <a:rPr lang="uk-UA" altLang="ru-RU" sz="2000" b="1">
                <a:solidFill>
                  <a:srgbClr val="990000"/>
                </a:solidFill>
                <a:latin typeface="Arial" charset="0"/>
              </a:rPr>
              <a:t>гривень</a:t>
            </a:r>
          </a:p>
        </p:txBody>
      </p:sp>
      <p:pic>
        <p:nvPicPr>
          <p:cNvPr id="73735" name="Picture 6" descr="C:\Users\Admin\Desktop\sc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214688"/>
            <a:ext cx="2500312" cy="34417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2" descr="C:\Users\Admin\Desktop\557598db1bc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286000"/>
            <a:ext cx="21717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4" descr="C:\Users\Admin\Desktop\54e5f4fb5bc7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2460625"/>
            <a:ext cx="195738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Соединительная линия уступом 14"/>
          <p:cNvCxnSpPr/>
          <p:nvPr/>
        </p:nvCxnSpPr>
        <p:spPr>
          <a:xfrm rot="10800000" flipV="1">
            <a:off x="5500688" y="1785938"/>
            <a:ext cx="785812" cy="71437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>
            <a:off x="6215063" y="1785938"/>
            <a:ext cx="1071562" cy="71437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0" name="Rectangle 4"/>
          <p:cNvSpPr>
            <a:spLocks noChangeArrowheads="1"/>
          </p:cNvSpPr>
          <p:nvPr/>
        </p:nvSpPr>
        <p:spPr bwMode="auto">
          <a:xfrm>
            <a:off x="4500563" y="1714500"/>
            <a:ext cx="1428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uk-UA" altLang="ru-RU" sz="2000" b="1">
                <a:solidFill>
                  <a:srgbClr val="990000"/>
                </a:solidFill>
                <a:latin typeface="Arial" charset="0"/>
              </a:rPr>
              <a:t> 72 050 грн</a:t>
            </a:r>
          </a:p>
        </p:txBody>
      </p:sp>
      <p:sp>
        <p:nvSpPr>
          <p:cNvPr id="73741" name="Rectangle 4"/>
          <p:cNvSpPr>
            <a:spLocks noChangeArrowheads="1"/>
          </p:cNvSpPr>
          <p:nvPr/>
        </p:nvSpPr>
        <p:spPr bwMode="auto">
          <a:xfrm>
            <a:off x="7072313" y="1714500"/>
            <a:ext cx="1428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uk-UA" altLang="ru-RU" sz="2000" b="1">
                <a:solidFill>
                  <a:srgbClr val="990000"/>
                </a:solidFill>
                <a:latin typeface="Arial" charset="0"/>
              </a:rPr>
              <a:t> 72 050 грн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8AAEA09-6356-4F20-9AA0-D4CB4C025D59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111" y="620688"/>
            <a:ext cx="79928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2852"/>
            <a:ext cx="803126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ПРОЕКТ РІШЕННЯ ВЧЕНОЇ РАДИ НМУ імені О.О. БОГОМОЛЬЦЯ </a:t>
            </a:r>
            <a:b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З ПИТАННЯ «ПІДСУМКИ 2014/2015 </a:t>
            </a:r>
            <a:r>
              <a:rPr lang="uk-UA" sz="1900" dirty="0" err="1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  І ЗАВДАННЯ КОЛЕКТИВУ НАЦІОНАЛЬНОГО МЕДИЧНОГО УНІВЕРСТЕТУ НА 2015/2016 </a:t>
            </a:r>
            <a:r>
              <a:rPr lang="uk-UA" sz="1900" dirty="0" err="1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.»</a:t>
            </a:r>
            <a:endParaRPr lang="ru-RU" altLang="ru-RU" sz="19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1152302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340768"/>
            <a:ext cx="8568952" cy="503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Звіт Ректора К.М. </a:t>
            </a:r>
            <a:r>
              <a:rPr lang="uk-UA" sz="16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Амосової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 підсумки 2014/15 </a:t>
            </a:r>
            <a:r>
              <a:rPr lang="uk-UA" sz="16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н.р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і завдання колективу на 2015/2016 </a:t>
            </a:r>
            <a:r>
              <a:rPr lang="uk-UA" sz="16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н.р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схвалити.</a:t>
            </a:r>
            <a:endParaRPr lang="ru-RU" sz="1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Розробити, провести обговорення в академічній спільноті, розглянути на засіданні Вченої ради і затвердити на Конференції трудового колективу Університету </a:t>
            </a:r>
            <a:r>
              <a:rPr lang="uk-UA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нову редакцію Статуту НМУ імені О.О. Богомольця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відповідно до положень нового Закону України «Про вищу освіту» від 01.07.2014 р.</a:t>
            </a:r>
            <a:endParaRPr lang="ru-RU" sz="16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6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Термін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6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05.2016 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</a:t>
            </a:r>
            <a:endParaRPr lang="ru-RU" sz="16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k-UA" sz="16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Відповідальні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6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перший 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роботи, проректори, декани факультетів, керівники структурних підрозділів, голови профкомів співробітників і студентів, голова студентського парламенту, начальник юридичного відділу.</a:t>
            </a:r>
            <a:endParaRPr lang="ru-RU" sz="16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Пріоритетними завданнями навчально-методичної роботи вважати </a:t>
            </a:r>
            <a:r>
              <a:rPr lang="uk-UA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підвищення рівня освіти 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основі подальшого розвитку внутрішньої системи забезпечення якості.</a:t>
            </a: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розробити, провести обговорення в спільноті викладачів (циклові методичні комісії,   робоча група) і студентів, затвердити на Вченій раді </a:t>
            </a:r>
            <a:r>
              <a:rPr lang="uk-UA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Стратегію і Програму підвищення якості </a:t>
            </a:r>
            <a:r>
              <a:rPr lang="uk-UA" sz="1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додипломної</a:t>
            </a:r>
            <a:r>
              <a:rPr lang="uk-UA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освіти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Університеті на 2016‑2017 рр.</a:t>
            </a:r>
            <a:endParaRPr lang="ru-RU" sz="16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Термін: 12.2015 р.</a:t>
            </a:r>
            <a:endParaRPr lang="ru-RU" sz="16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Відповідальні: </a:t>
            </a:r>
            <a:r>
              <a:rPr lang="uk-UA" sz="16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перший </a:t>
            </a:r>
            <a:r>
              <a:rPr lang="uk-UA" sz="1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роботи, проректор з  науково-педагогічної роботи, декани факультетів, голова студентського парламенту</a:t>
            </a:r>
            <a:r>
              <a:rPr lang="uk-UA" sz="16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8AAEA09-6356-4F20-9AA0-D4CB4C025D59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111" y="620688"/>
            <a:ext cx="79928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2852"/>
            <a:ext cx="803126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ПРОЕКТ РІШЕННЯ ВЧЕНОЇ РАДИ НМУ імені О.О. БОГОМОЛЬЦЯ </a:t>
            </a:r>
            <a:b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З ПИТАННЯ «ПІДСУМКИ 2014/2015 </a:t>
            </a:r>
            <a:r>
              <a:rPr lang="uk-UA" sz="1900" dirty="0" err="1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  І ЗАВДАННЯ КОЛЕКТИВУ НАЦІОНАЛЬНОГО МЕДИЧНОГО УНІВЕРСТЕТУ НА 2015/2016 </a:t>
            </a:r>
            <a:r>
              <a:rPr lang="uk-UA" sz="1900" dirty="0" err="1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.»</a:t>
            </a:r>
            <a:endParaRPr lang="ru-RU" altLang="ru-RU" sz="19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1152302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08" y="1196752"/>
            <a:ext cx="8892480" cy="564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	Розробити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провести обговорення у викладацькому колективі і затвердити на Вченій раді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Стратегію розвитку післядипломної освіти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Університеті (в </a:t>
            </a:r>
            <a:r>
              <a:rPr lang="uk-UA" sz="15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ФПК).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03.2016 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перший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роботи, проректори, декани факультетів, керівники структурних підрозділів,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голова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студентського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парламенту.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3.3. Завершити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впровадження АСУ «Електронний деканат» в </a:t>
            </a:r>
            <a:r>
              <a:rPr lang="uk-UA" sz="15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додипломній</a:t>
            </a:r>
            <a:r>
              <a:rPr lang="uk-UA" sz="15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Термін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02.2015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р.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перший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роботи,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проректори,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декани факультетів, керівники структурних підрозділів, голова студентського парламенту </a:t>
            </a:r>
            <a:endParaRPr lang="uk-UA" sz="1500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3.4. Підсилити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роботу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факультету підготовки іноземних громадян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зміцнити його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менеджмент     і інформаційне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забезпечення.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04.2016 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перший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роботи,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по роботі з іноземними громадянами, декан факультету підготовки іноземних громадян,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керівники структурних підрозділів, голова студентського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парламенту іноземних студентів.</a:t>
            </a: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3.5.Визначити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 пріоритет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підсилення підготовки англійською мовою викладачів та студентів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шляхом створення з партнерами (КНУ ім. Тараса Шевченка, один із міжнародних сертифікаційних центрів) англомовних курсів з можливістю отримання міжнародного сертифікату.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Термін</a:t>
            </a:r>
            <a:r>
              <a:rPr lang="uk-U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12.2015р.</a:t>
            </a:r>
            <a:endParaRPr lang="ru-RU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0" indent="-355600">
              <a:lnSpc>
                <a:spcPct val="90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перший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роботи, проректор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науково-педагогічної роботи, декани факультетів, керівники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структурних підрозділів,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завідувач кафедрою іноземних мов.</a:t>
            </a:r>
            <a:endParaRPr lang="uk-UA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3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8AAEA09-6356-4F20-9AA0-D4CB4C025D59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111" y="620688"/>
            <a:ext cx="79928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2852"/>
            <a:ext cx="803126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ПРОЕКТ РІШЕННЯ ВЧЕНОЇ РАДИ НМУ імені О.О. БОГОМОЛЬЦЯ </a:t>
            </a:r>
            <a:b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З ПИТАННЯ «ПІДСУМКИ 2014/2015 </a:t>
            </a:r>
            <a:r>
              <a:rPr lang="uk-UA" sz="1900" dirty="0" err="1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  І ЗАВДАННЯ КОЛЕКТИВУ НАЦІОНАЛЬНОГО МЕДИЧНОГО УНІВЕРСТЕТУ НА 2015/2016 </a:t>
            </a:r>
            <a:r>
              <a:rPr lang="uk-UA" sz="1900" dirty="0" err="1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.»</a:t>
            </a:r>
            <a:endParaRPr lang="ru-RU" altLang="ru-RU" sz="19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1152302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196752"/>
            <a:ext cx="8784976" cy="570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spcBef>
                <a:spcPts val="400"/>
              </a:spcBef>
            </a:pPr>
            <a:r>
              <a:rPr lang="uk-UA" sz="17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k-UA" sz="17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Розробити, обговорити і затвердити на Вченій раді Університету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Концепцію розбудови </a:t>
            </a:r>
            <a:r>
              <a:rPr lang="uk-UA" sz="15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академічної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доброчинності в сферах освіти і науки.</a:t>
            </a:r>
            <a:endParaRPr lang="ru-RU" sz="15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spcBef>
                <a:spcPts val="400"/>
              </a:spcBef>
            </a:pPr>
            <a:r>
              <a:rPr lang="uk-UA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Термін</a:t>
            </a:r>
            <a:r>
              <a:rPr lang="uk-U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12.2016р.</a:t>
            </a:r>
            <a:endParaRPr lang="ru-RU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перший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роботи, проректори, декани факультетів, керівники структурних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підрозділів, голова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студентського парламенту, голова СНТ.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Визначити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 пріоритети у сфері науки розвиток Інституту експериментальної і клінічної медицини (в. т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сфері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матеріально-технічного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забезпечення) як </a:t>
            </a:r>
            <a:r>
              <a:rPr lang="uk-UA" sz="15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міжкафедральної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наукової бази, у </a:t>
            </a:r>
            <a:r>
              <a:rPr lang="uk-UA" sz="15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для студентської науки, а також </a:t>
            </a:r>
            <a:r>
              <a:rPr lang="uk-UA" sz="15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ребрендинг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«Наукового вісника НМУ» і «Українського молодіжного науково-практичний журнал» та підвищення рівня організації наукових конференцій Університету.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spcBef>
                <a:spcPts val="400"/>
              </a:spcBef>
            </a:pPr>
            <a:r>
              <a:rPr lang="uk-UA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Термін</a:t>
            </a:r>
            <a:r>
              <a:rPr lang="uk-U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03.2016р</a:t>
            </a:r>
            <a:r>
              <a:rPr lang="uk-U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проректор з наукової роботи, голова СНТ.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сфері міжнародного співробітництва створити постійно діючий університетські робочі групи щодо опрацювання питання системи подвійних дипломів та просування і зміцнення позицій закладу в міжнародних і національних рейтингах </a:t>
            </a:r>
            <a:r>
              <a:rPr lang="en-US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 World University Rating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 Higher Education World University Rating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(провайдер – </a:t>
            </a:r>
            <a:r>
              <a:rPr lang="en-US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Thomson Reuters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а також </a:t>
            </a:r>
            <a:r>
              <a:rPr lang="en-US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5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Multirank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«ТОП 200 Україна».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spcBef>
                <a:spcPts val="400"/>
              </a:spcBef>
            </a:pPr>
            <a:r>
              <a:rPr lang="uk-UA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Термін</a:t>
            </a:r>
            <a:r>
              <a:rPr lang="uk-U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05.2016р.</a:t>
            </a:r>
            <a:endParaRPr lang="ru-RU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lvl="0" indent="-271463"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перший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роботи, проректори, декани факультетів, керівники структурних підрозділів, голова студентського парламенту, голова СНТ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8AAEA09-6356-4F20-9AA0-D4CB4C025D59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111" y="620688"/>
            <a:ext cx="79928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2852"/>
            <a:ext cx="803126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ПРОЕКТ РІШЕННЯ ВЧЕНОЇ РАДИ НМУ імені О.О. БОГОМОЛЬЦЯ </a:t>
            </a:r>
            <a:b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З ПИТАННЯ «ПІДСУМКИ 2014/2015 </a:t>
            </a:r>
            <a:r>
              <a:rPr lang="uk-UA" sz="1900" dirty="0" err="1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  І ЗАВДАННЯ КОЛЕКТИВУ НАЦІОНАЛЬНОГО МЕДИЧНОГО УНІВЕРСТЕТУ НА 2015/2016 </a:t>
            </a:r>
            <a:r>
              <a:rPr lang="uk-UA" sz="1900" dirty="0" err="1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.»</a:t>
            </a:r>
            <a:endParaRPr lang="ru-RU" altLang="ru-RU" sz="19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1152302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196752"/>
            <a:ext cx="8856984" cy="5527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7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uk-UA" sz="17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сфері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лікувально-консультативної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роботи: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Продовжити роботу, зокрема, в інформаційному просторі, над створенням університетських </a:t>
            </a:r>
            <a:r>
              <a:rPr lang="uk-UA" sz="15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клінік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(лікарень).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06.2016 р.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lvl="0" indent="-271463"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лікувальної роботи і післядипломної освіти,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декани факультетів, керівники структурних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підрозділів.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Модернізувати менеджмент Стоматологічного центру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 до сучасних економічно-господарських умов і вимог прозорості, зокрема, створити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Медичну і Наглядову ради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відповідним нормативним забезпеченням.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12.2015р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проректор з науково-педагогічної лікувальної роботи і післядипломної освіти, декани факультетів,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стоматологічного центру, керівники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структурних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підрозділів.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Розробити і затвердити на Вченій раді </a:t>
            </a:r>
            <a:r>
              <a:rPr lang="uk-UA" sz="15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методологію реєстрації і контролю за лікувальною роботою кафедр.</a:t>
            </a:r>
            <a:endParaRPr lang="ru-RU" sz="15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Термін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12.2015 р.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проректор з науково-педагогічної лікувальної роботи і післядипломної освіти,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декани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факультетів, директор стоматологічного центру, керівники структурних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підрозділів.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Створити реєстр студентів-інвалідів і тих, хто страждає на серйозні хронічні захворювання, розробити і затвердити на Вчені раді програму диспансерного контролю.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Термін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відповідно, 11.2015р і 03.2016 р.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lnSpc>
                <a:spcPct val="98000"/>
              </a:lnSpc>
              <a:spcBef>
                <a:spcPts val="4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Відповідальний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проректор з науково-педагогічної лікувальної роботи і післядипломної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uk-UA" sz="17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16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33AD45-C276-480B-863A-4FA042C5BCC7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59" name="AutoShape 14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460" name="AutoShape 16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461" name="AutoShape 18" descr="https://apf.mail.ru/cgi-bin/readmsg/01.jpg?id=14337658470000000061%3B0%3B1&amp;x-email=info_nmu%40mail.ru&amp;exif=1&amp;bs=3802&amp;bl=968013&amp;ct=image%2Fjpeg&amp;cn=01.jpg&amp;cte=binar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462" name="AutoShape 20" descr="https://apf.mail.ru/cgi-bin/readmsg/01.jpg?x-email=info_nmu%40mail.ru&amp;id=14337658470000000061%3B0%3B1&amp;mode=attachment&amp;channel&amp;bs=3802&amp;bl=968013&amp;ct=image%2Fjpeg&amp;cn=01.jpg&amp;cte=binary&amp;preview=1&amp;exif=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142852"/>
            <a:ext cx="842968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СТУДЕНТИ НМУ – УЧАСНИКИ АТО </a:t>
            </a:r>
          </a:p>
        </p:txBody>
      </p:sp>
      <p:sp>
        <p:nvSpPr>
          <p:cNvPr id="19464" name="TextBox 14"/>
          <p:cNvSpPr txBox="1">
            <a:spLocks noChangeArrowheads="1"/>
          </p:cNvSpPr>
          <p:nvPr/>
        </p:nvSpPr>
        <p:spPr bwMode="auto">
          <a:xfrm>
            <a:off x="215900" y="857126"/>
            <a:ext cx="8604572" cy="566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1700" b="1" dirty="0" smtClean="0">
                <a:solidFill>
                  <a:srgbClr val="CC0000"/>
                </a:solidFill>
                <a:latin typeface="Arial" charset="0"/>
              </a:rPr>
              <a:t>МЕДИЧНИЙ ФАКУЛЬТЕТ №1:</a:t>
            </a:r>
          </a:p>
          <a:p>
            <a:pPr eaLnBrk="1" hangingPunct="1">
              <a:spcBef>
                <a:spcPts val="800"/>
              </a:spcBef>
            </a:pPr>
            <a:r>
              <a:rPr lang="ru-RU" altLang="ru-RU" sz="1700" b="1" dirty="0" smtClean="0">
                <a:solidFill>
                  <a:srgbClr val="FF0000"/>
                </a:solidFill>
                <a:latin typeface="Arial" charset="0"/>
              </a:rPr>
              <a:t>НИЧИПОРЕНКО </a:t>
            </a:r>
            <a:r>
              <a:rPr lang="ru-RU" altLang="ru-RU" sz="1700" b="1" dirty="0" err="1" smtClean="0">
                <a:solidFill>
                  <a:srgbClr val="FF0000"/>
                </a:solidFill>
                <a:latin typeface="Arial" charset="0"/>
              </a:rPr>
              <a:t>Володимир</a:t>
            </a:r>
            <a:r>
              <a:rPr lang="ru-RU" altLang="ru-RU" sz="17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ru-RU" sz="1700" b="1" dirty="0" smtClean="0">
                <a:solidFill>
                  <a:srgbClr val="800000"/>
                </a:solidFill>
                <a:latin typeface="Arial" charset="0"/>
              </a:rPr>
              <a:t>– I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курс, волонтер-медик в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зоні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АТО</a:t>
            </a:r>
          </a:p>
          <a:p>
            <a:pPr eaLnBrk="1" hangingPunct="1">
              <a:spcBef>
                <a:spcPts val="800"/>
              </a:spcBef>
            </a:pPr>
            <a:r>
              <a:rPr lang="ru-RU" altLang="ru-RU" sz="1700" b="1" dirty="0" smtClean="0">
                <a:solidFill>
                  <a:srgbClr val="CC0000"/>
                </a:solidFill>
                <a:latin typeface="Arial" charset="0"/>
              </a:rPr>
              <a:t>МЕДИЧНИЙ ФАКУЛЬТЕТ №2:</a:t>
            </a:r>
          </a:p>
          <a:p>
            <a:pPr eaLnBrk="1" hangingPunct="1">
              <a:spcBef>
                <a:spcPts val="800"/>
              </a:spcBef>
            </a:pPr>
            <a:r>
              <a:rPr lang="ru-RU" altLang="ru-RU" sz="1700" b="1" dirty="0" smtClean="0">
                <a:solidFill>
                  <a:srgbClr val="FF0000"/>
                </a:solidFill>
                <a:latin typeface="Arial" charset="0"/>
              </a:rPr>
              <a:t>ЖУКОВСЬКА Олеся </a:t>
            </a:r>
            <a:r>
              <a:rPr lang="en-US" altLang="ru-RU" sz="1700" b="1" dirty="0" smtClean="0">
                <a:solidFill>
                  <a:srgbClr val="800000"/>
                </a:solidFill>
                <a:latin typeface="Arial" charset="0"/>
              </a:rPr>
              <a:t>– III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курс, волонтер-медик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під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час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Революції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гідності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на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Майдані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Незалежності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(2013-2014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рр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.), 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була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поранена, лауреат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стипендії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імені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В.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Юричка</a:t>
            </a:r>
            <a:endParaRPr lang="ru-RU" altLang="ru-RU" sz="1700" b="1" dirty="0" smtClean="0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800"/>
              </a:spcBef>
            </a:pPr>
            <a:r>
              <a:rPr lang="ru-RU" altLang="ru-RU" sz="1700" b="1" dirty="0" smtClean="0">
                <a:solidFill>
                  <a:srgbClr val="FF0000"/>
                </a:solidFill>
                <a:latin typeface="Arial" charset="0"/>
              </a:rPr>
              <a:t>АДОНІН Денис 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– вступив у 2015 р. на ІІ курс за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спеціальністю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«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лікувальна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справа», волонтер-медик в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зоні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АТО (мм.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Артемівськ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,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Горлівка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ts val="1200"/>
              </a:spcBef>
            </a:pPr>
            <a:r>
              <a:rPr lang="ru-RU" altLang="ru-RU" sz="1700" b="1" dirty="0" smtClean="0">
                <a:solidFill>
                  <a:srgbClr val="CC0000"/>
                </a:solidFill>
                <a:latin typeface="Arial" charset="0"/>
              </a:rPr>
              <a:t>МЕДИЧНИЙ </a:t>
            </a:r>
            <a:r>
              <a:rPr lang="ru-RU" altLang="ru-RU" sz="1700" b="1" dirty="0">
                <a:solidFill>
                  <a:srgbClr val="CC0000"/>
                </a:solidFill>
                <a:latin typeface="Arial" charset="0"/>
              </a:rPr>
              <a:t>ФАКУЛЬТЕТ №3:</a:t>
            </a:r>
          </a:p>
          <a:p>
            <a:pPr eaLnBrk="1" hangingPunct="1">
              <a:spcBef>
                <a:spcPts val="800"/>
              </a:spcBef>
            </a:pPr>
            <a:r>
              <a:rPr lang="ru-RU" altLang="ru-RU" sz="1700" b="1" dirty="0">
                <a:solidFill>
                  <a:srgbClr val="FF0000"/>
                </a:solidFill>
                <a:latin typeface="Arial" charset="0"/>
              </a:rPr>
              <a:t>ПРЯДУН </a:t>
            </a:r>
            <a:r>
              <a:rPr lang="ru-RU" altLang="ru-RU" sz="1700" b="1" dirty="0" err="1">
                <a:solidFill>
                  <a:srgbClr val="FF0000"/>
                </a:solidFill>
                <a:latin typeface="Arial" charset="0"/>
              </a:rPr>
              <a:t>Дмитро</a:t>
            </a:r>
            <a:r>
              <a:rPr lang="ru-RU" altLang="ru-RU" sz="17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– </a:t>
            </a:r>
            <a:r>
              <a:rPr lang="en-US" altLang="ru-RU" sz="1700" b="1" dirty="0">
                <a:solidFill>
                  <a:srgbClr val="800000"/>
                </a:solidFill>
                <a:latin typeface="Arial" charset="0"/>
              </a:rPr>
              <a:t>IV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курс, батальон "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Новий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Айдар" </a:t>
            </a:r>
            <a:r>
              <a:rPr lang="en-US" altLang="ru-RU" sz="1700" b="1" dirty="0">
                <a:solidFill>
                  <a:srgbClr val="800000"/>
                </a:solidFill>
                <a:latin typeface="Arial" charset="0"/>
              </a:rPr>
              <a:t/>
            </a:r>
            <a:br>
              <a:rPr lang="en-US" altLang="ru-RU" sz="1700" b="1" dirty="0">
                <a:solidFill>
                  <a:srgbClr val="800000"/>
                </a:solidFill>
                <a:latin typeface="Arial" charset="0"/>
              </a:rPr>
            </a:b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з 2014 р. по 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теперішній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час </a:t>
            </a:r>
          </a:p>
          <a:p>
            <a:pPr eaLnBrk="1" hangingPunct="1">
              <a:spcBef>
                <a:spcPts val="800"/>
              </a:spcBef>
            </a:pPr>
            <a:r>
              <a:rPr lang="ru-RU" altLang="ru-RU" sz="1700" b="1" dirty="0">
                <a:solidFill>
                  <a:srgbClr val="FF0000"/>
                </a:solidFill>
                <a:latin typeface="Arial" charset="0"/>
              </a:rPr>
              <a:t>ДІДИК </a:t>
            </a:r>
            <a:r>
              <a:rPr lang="ru-RU" altLang="ru-RU" sz="1700" b="1" dirty="0" err="1">
                <a:solidFill>
                  <a:srgbClr val="FF0000"/>
                </a:solidFill>
                <a:latin typeface="Arial" charset="0"/>
              </a:rPr>
              <a:t>Віталій</a:t>
            </a:r>
            <a:r>
              <a:rPr lang="ru-RU" altLang="ru-RU" sz="1700" b="1" dirty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–</a:t>
            </a:r>
            <a:r>
              <a:rPr lang="en-US" altLang="ru-RU" sz="1700" b="1" dirty="0">
                <a:solidFill>
                  <a:srgbClr val="800000"/>
                </a:solidFill>
                <a:latin typeface="Arial" charset="0"/>
              </a:rPr>
              <a:t> II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курс, батальон "Азов" (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під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м. 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Артемівськ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) </a:t>
            </a:r>
            <a:r>
              <a:rPr lang="en-US" altLang="ru-RU" sz="1700" b="1" dirty="0">
                <a:solidFill>
                  <a:srgbClr val="800000"/>
                </a:solidFill>
                <a:latin typeface="Arial" charset="0"/>
              </a:rPr>
              <a:t/>
            </a:r>
            <a:br>
              <a:rPr lang="en-US" altLang="ru-RU" sz="1700" b="1" dirty="0">
                <a:solidFill>
                  <a:srgbClr val="800000"/>
                </a:solidFill>
                <a:latin typeface="Arial" charset="0"/>
              </a:rPr>
            </a:b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з 2014 р. по 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теперішній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час</a:t>
            </a:r>
          </a:p>
          <a:p>
            <a:pPr eaLnBrk="1" hangingPunct="1">
              <a:spcBef>
                <a:spcPts val="800"/>
              </a:spcBef>
            </a:pPr>
            <a:r>
              <a:rPr lang="ru-RU" altLang="ru-RU" sz="1700" b="1" dirty="0">
                <a:solidFill>
                  <a:srgbClr val="FF0000"/>
                </a:solidFill>
                <a:latin typeface="Arial" charset="0"/>
              </a:rPr>
              <a:t>МИХАЙЛЮК Оксана </a:t>
            </a:r>
            <a:r>
              <a:rPr lang="en-US" altLang="ru-RU" sz="1700" b="1" dirty="0">
                <a:solidFill>
                  <a:srgbClr val="800000"/>
                </a:solidFill>
                <a:latin typeface="Arial" charset="0"/>
              </a:rPr>
              <a:t>–  IV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курс, 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волонтер-медик 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у 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госпіталі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м. 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Щастя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(2014</a:t>
            </a:r>
            <a:r>
              <a:rPr lang="en-US" altLang="ru-RU" sz="17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р.), лауреат 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стипендії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altLang="ru-RU" sz="1700" b="1" dirty="0" err="1">
                <a:solidFill>
                  <a:srgbClr val="800000"/>
                </a:solidFill>
                <a:latin typeface="Arial" charset="0"/>
              </a:rPr>
              <a:t>імені</a:t>
            </a:r>
            <a:r>
              <a:rPr lang="ru-RU" altLang="ru-RU" sz="1700" b="1" dirty="0">
                <a:solidFill>
                  <a:srgbClr val="800000"/>
                </a:solidFill>
                <a:latin typeface="Arial" charset="0"/>
              </a:rPr>
              <a:t> В. </a:t>
            </a:r>
            <a:r>
              <a:rPr lang="ru-RU" altLang="ru-RU" sz="1700" b="1" dirty="0" err="1" smtClean="0">
                <a:solidFill>
                  <a:srgbClr val="800000"/>
                </a:solidFill>
                <a:latin typeface="Arial" charset="0"/>
              </a:rPr>
              <a:t>Юричка</a:t>
            </a:r>
            <a:endParaRPr lang="ru-RU" altLang="ru-RU" sz="1700" b="1" dirty="0" smtClean="0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ru-RU" altLang="ru-RU" sz="1700" b="1" dirty="0" smtClean="0">
                <a:solidFill>
                  <a:srgbClr val="CC0000"/>
                </a:solidFill>
                <a:latin typeface="Arial" charset="0"/>
              </a:rPr>
              <a:t>ФАРМАЦЕВТИЧНИЙ ЗАОЧНИЙ:</a:t>
            </a:r>
          </a:p>
          <a:p>
            <a:pPr eaLnBrk="1" hangingPunct="1">
              <a:spcBef>
                <a:spcPts val="800"/>
              </a:spcBef>
            </a:pPr>
            <a:r>
              <a:rPr lang="ru-RU" altLang="ru-RU" sz="1700" b="1" dirty="0" smtClean="0">
                <a:solidFill>
                  <a:srgbClr val="FF0000"/>
                </a:solidFill>
                <a:latin typeface="Arial" charset="0"/>
              </a:rPr>
              <a:t>ПОРХОВСЬКИЙ Богдан  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–</a:t>
            </a:r>
            <a:r>
              <a:rPr lang="en-US" altLang="ru-RU" sz="1700" b="1" dirty="0" smtClean="0">
                <a:solidFill>
                  <a:srgbClr val="800000"/>
                </a:solidFill>
                <a:latin typeface="Arial" charset="0"/>
              </a:rPr>
              <a:t> I</a:t>
            </a:r>
            <a:r>
              <a:rPr lang="ru-RU" altLang="ru-RU" sz="1700" b="1" dirty="0" smtClean="0">
                <a:solidFill>
                  <a:srgbClr val="800000"/>
                </a:solidFill>
                <a:latin typeface="Arial" charset="0"/>
              </a:rPr>
              <a:t> курс, </a:t>
            </a:r>
            <a:r>
              <a:rPr lang="uk-UA" altLang="ru-RU" sz="1700" b="1" dirty="0" smtClean="0">
                <a:solidFill>
                  <a:srgbClr val="800000"/>
                </a:solidFill>
                <a:latin typeface="Arial" charset="0"/>
              </a:rPr>
              <a:t>військовослужбовець ЗСУ в зоні АТО</a:t>
            </a:r>
            <a:endParaRPr lang="ru-RU" altLang="ru-RU" sz="1700" b="1" dirty="0" smtClean="0">
              <a:solidFill>
                <a:srgbClr val="800000"/>
              </a:solidFill>
              <a:latin typeface="Arial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36512" y="1577206"/>
            <a:ext cx="3571875" cy="1588"/>
          </a:xfrm>
          <a:prstGeom prst="line">
            <a:avLst/>
          </a:prstGeom>
          <a:ln>
            <a:solidFill>
              <a:srgbClr val="525B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-36512" y="3449414"/>
            <a:ext cx="3571875" cy="1588"/>
          </a:xfrm>
          <a:prstGeom prst="line">
            <a:avLst/>
          </a:prstGeom>
          <a:ln>
            <a:solidFill>
              <a:srgbClr val="525B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-36512" y="5736736"/>
            <a:ext cx="3571875" cy="1588"/>
          </a:xfrm>
          <a:prstGeom prst="line">
            <a:avLst/>
          </a:prstGeom>
          <a:ln>
            <a:solidFill>
              <a:srgbClr val="525B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8AAEA09-6356-4F20-9AA0-D4CB4C025D59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1111" y="620688"/>
            <a:ext cx="79928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2852"/>
            <a:ext cx="803126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ПРОЕКТ РІШЕННЯ ВЧЕНОЇ РАДИ НМУ імені О.О. БОГОМОЛЬЦЯ </a:t>
            </a:r>
            <a:b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З ПИТАННЯ «ПІДСУМКИ 2014/2015 н. р.  І ЗАВДАННЯ КОЛЕКТИВУ НАЦІОНАЛЬНОГО МЕДИЧНОГО УНІВЕРСТЕТУ НА 2015/2016 </a:t>
            </a:r>
            <a:r>
              <a:rPr lang="uk-UA" sz="1900" dirty="0" err="1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н.р</a:t>
            </a:r>
            <a:r>
              <a:rPr lang="uk-UA" sz="1900" dirty="0" smtClean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.»</a:t>
            </a:r>
            <a:endParaRPr lang="ru-RU" altLang="ru-RU" sz="19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1152302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196752"/>
            <a:ext cx="8640960" cy="5636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    У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сфері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господарсько-економічної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діяльності: 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Збільшити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обсяг публічної інформації на сайті Університету.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8.2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При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визначенні видатків у проекті бюджету Університету забезпечити суворий режим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економії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збереження енергоресурсів.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Термін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12.2015 р.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проректор з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науково-педагогічної роботи та перспективного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розвитку, начальник ПФВ, головний бухгалтер.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сфері сприяння студентському самоврядуванню </a:t>
            </a:r>
            <a:r>
              <a:rPr lang="uk-UA" sz="15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забезпечити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 виборів студентського парламенту та, зокрема. студентського </a:t>
            </a:r>
            <a:r>
              <a:rPr lang="en-US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інших засобів комунікації. 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Терміни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відповідно, 10.2015 р. 06.2016 р.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перший проректор з науково-педагогічної роботи,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  педагогічної роботи,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декани факультетів,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голова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студентського парламенту,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голова профспілкового комітету студентів, голова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СНТ.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  <a:buAutoNum type="arabicPeriod" startAt="10"/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Забезпечити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персональний контроль за навчанням студентів – учасників АТО і їхніх дітей задля своєчасної допомоги і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підтримки.</a:t>
            </a: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Терміни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звіт на ректораті 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12.2015 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06.2016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en-US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Відповідальні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декани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Створити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університетський комітет з відзначення 175-ї річниці Університету, розробити і обговорити план роботи та відповідні організаційні заходи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Термін</a:t>
            </a:r>
            <a:r>
              <a:rPr lang="uk-UA" sz="15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11.2015 р.</a:t>
            </a:r>
            <a:endParaRPr lang="ru-RU" sz="15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0" indent="-355600">
              <a:lnSpc>
                <a:spcPct val="95000"/>
              </a:lnSpc>
              <a:spcBef>
                <a:spcPts val="300"/>
              </a:spcBef>
            </a:pP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Відповідальні: перший 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з науково-педагогічної роботи, проректори, декани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факультетів</a:t>
            </a:r>
            <a:r>
              <a:rPr lang="uk-UA" sz="15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керівники структурних підрозділів, голова студентського </a:t>
            </a:r>
            <a:r>
              <a:rPr lang="uk-UA" sz="15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парламенту.</a:t>
            </a:r>
            <a:endParaRPr lang="ru-RU" sz="15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916D5E0-6CAE-4174-B305-18F6AD5CDD37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107950" y="5641975"/>
            <a:ext cx="640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2800" b="1">
                <a:solidFill>
                  <a:srgbClr val="4C0000"/>
                </a:solidFill>
                <a:latin typeface="Arial" charset="0"/>
              </a:rPr>
              <a:t>ДЯКУЮ ЗА УВАГУ!</a:t>
            </a:r>
            <a:endParaRPr lang="ru-RU" altLang="ru-RU" sz="2800" b="1">
              <a:solidFill>
                <a:srgbClr val="4C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0" y="549275"/>
            <a:ext cx="7734300" cy="444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3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ED9813-9733-48CF-A36B-F92CB6F1A5A2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2938"/>
            <a:ext cx="8929688" cy="428625"/>
          </a:xfrm>
          <a:prstGeom prst="rect">
            <a:avLst/>
          </a:prstGeom>
          <a:solidFill>
            <a:srgbClr val="727CA3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1520" y="642918"/>
            <a:ext cx="8424936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ВПЕРШЕ ВВЕДЕНО НОВІ СТРУКТУРНІ ПІДРОЗДІЛИ</a:t>
            </a:r>
          </a:p>
        </p:txBody>
      </p:sp>
      <p:pic>
        <p:nvPicPr>
          <p:cNvPr id="54273" name="Picture 1" descr="C:\Documents and Settings\Администратор\Рабочий стол\Новая папка\Зм¦ни до Статут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500188"/>
            <a:ext cx="3481388" cy="478631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3786188" y="1214438"/>
            <a:ext cx="4714875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 b="1">
                <a:solidFill>
                  <a:srgbClr val="800000"/>
                </a:solidFill>
                <a:latin typeface="Arial" charset="0"/>
              </a:rPr>
              <a:t>НАУКОВО-ДОСЛІДНИЙ ІНСТИТУТ ЕКСПЕРИМЕНТАЛЬНОЇ ТА  КЛІНІЧНОЇ  МЕДИЦИНИ  (З ЛАБОРАТОРНО-ДІАГНОСТИЧНИМ ЦЕНТРОМ)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 b="1">
                <a:solidFill>
                  <a:srgbClr val="800000"/>
                </a:solidFill>
                <a:latin typeface="Arial" charset="0"/>
              </a:rPr>
              <a:t>ІНСТИТУТ ПІСЛЯДИПЛОМНОЇ ОСВІТИ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>
                <a:solidFill>
                  <a:srgbClr val="800000"/>
                </a:solidFill>
                <a:latin typeface="Arial" charset="0"/>
              </a:rPr>
              <a:t>ЦЕНТР ФІЗІОЛОГО-ГІГІЄНІЧНИХ І ЕРГОНОМІЧНИХ ДОСЛІДЖЕНЬ ТА ПРОФЕСІЙНОГОДОБОРУ, </a:t>
            </a:r>
            <a:br>
              <a:rPr lang="uk-UA" altLang="ru-RU" sz="1300">
                <a:solidFill>
                  <a:srgbClr val="800000"/>
                </a:solidFill>
                <a:latin typeface="Arial" charset="0"/>
              </a:rPr>
            </a:br>
            <a:r>
              <a:rPr lang="uk-UA" altLang="ru-RU" sz="1300">
                <a:solidFill>
                  <a:srgbClr val="800000"/>
                </a:solidFill>
                <a:latin typeface="Arial" charset="0"/>
              </a:rPr>
              <a:t>ПСИХОФІЗИЧНОЇ ЕКСПЕРТИЗИ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>
                <a:solidFill>
                  <a:srgbClr val="800000"/>
                </a:solidFill>
                <a:latin typeface="Arial" charset="0"/>
              </a:rPr>
              <a:t>ЦЕНТР ІНФОРМАЦІЙНИХ ТЕХНОЛОГІЙ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>
                <a:solidFill>
                  <a:srgbClr val="800000"/>
                </a:solidFill>
                <a:latin typeface="Arial" charset="0"/>
              </a:rPr>
              <a:t>ЦЕНТР ДИСТАНЦІЙНОГО НАВЧАННЯ 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z="1300">
                <a:solidFill>
                  <a:srgbClr val="800000"/>
                </a:solidFill>
                <a:latin typeface="Arial" charset="0"/>
              </a:rPr>
              <a:t>ЦЕНТР КЛІНІЧНИХ ДОСЛІДЖЕНЬ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>
                <a:solidFill>
                  <a:srgbClr val="800000"/>
                </a:solidFill>
                <a:latin typeface="Arial" charset="0"/>
              </a:rPr>
              <a:t>ЦЕНТР МОВНОЇ ПІДТРИМКИ</a:t>
            </a:r>
            <a:endParaRPr lang="ru-RU" altLang="ru-RU" sz="1300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>
                <a:solidFill>
                  <a:srgbClr val="800000"/>
                </a:solidFill>
                <a:latin typeface="Arial" charset="0"/>
              </a:rPr>
              <a:t>ВІДДІЛ НАУКОВОЇ РОБОТИ СТУДЕНТІВ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>
                <a:solidFill>
                  <a:srgbClr val="800000"/>
                </a:solidFill>
                <a:latin typeface="Arial" charset="0"/>
              </a:rPr>
              <a:t>ПІДРОЗДІЛ СПРИЯННЯ ПРАЦЕВЛАШТУВАННЯ  ВИПУСКНИКІВ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>
                <a:solidFill>
                  <a:srgbClr val="800000"/>
                </a:solidFill>
                <a:latin typeface="Arial" charset="0"/>
              </a:rPr>
              <a:t>ВІДДІЛ ОРГАНІЗАЦІЙНО-ПЕДАГОГІЧНОЇ РОБОТИ ТА ДОВУЗІВСЬКОЇ ПІДГОТОВКИ</a:t>
            </a:r>
            <a:endParaRPr lang="ru-RU" altLang="ru-RU" sz="1300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 b="1">
                <a:solidFill>
                  <a:srgbClr val="800000"/>
                </a:solidFill>
                <a:latin typeface="Arial" charset="0"/>
              </a:rPr>
              <a:t>МЕДИЧНИЙ ПУНКТ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 b="1">
                <a:solidFill>
                  <a:srgbClr val="800000"/>
                </a:solidFill>
                <a:latin typeface="Arial" charset="0"/>
              </a:rPr>
              <a:t>ЦЕНТР ГРОМАДСЬКОГО ХАРЧУВАННЯ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z="1300">
                <a:solidFill>
                  <a:srgbClr val="800000"/>
                </a:solidFill>
                <a:latin typeface="Arial" charset="0"/>
              </a:rPr>
              <a:t>ВИДАВНИЧИЙ ДІМ</a:t>
            </a: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uk-UA" altLang="ru-RU" sz="1300" b="1">
                <a:solidFill>
                  <a:srgbClr val="800000"/>
                </a:solidFill>
                <a:latin typeface="Arial" charset="0"/>
              </a:rPr>
              <a:t>ПРЕС-ЦЕНТР</a:t>
            </a:r>
            <a:endParaRPr lang="ru-RU" altLang="ru-RU" sz="1300" b="1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600"/>
              </a:spcBef>
              <a:buFontTx/>
              <a:buBlip>
                <a:blip r:embed="rId3"/>
              </a:buBlip>
            </a:pPr>
            <a:r>
              <a:rPr lang="ru-RU" altLang="ru-RU" sz="1300">
                <a:solidFill>
                  <a:srgbClr val="800000"/>
                </a:solidFill>
                <a:latin typeface="Arial" charset="0"/>
              </a:rPr>
              <a:t>НАВЧАЛЬНО-ВИРОБНИЧИЙ КОМПЛЕКС «АПТЕКА»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71414"/>
            <a:ext cx="782208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ОНОВЛЕНО НОРМАТИВНО-ПРАВОВУ БАЗУ НМУ</a:t>
            </a:r>
            <a:endParaRPr lang="ru-RU" altLang="ru-RU" sz="24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10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AD30BD3-4E80-4253-AE9D-2562EF7D1FFC}" type="slidenum">
              <a:rPr lang="ru-RU" altLang="ru-RU" smtClean="0">
                <a:solidFill>
                  <a:srgbClr val="FFFFFF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7158" y="38377"/>
            <a:ext cx="81439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400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СТВОРЕННЯ СИСТЕМИ УПРАВЛІННЯ ЯКІСТЮ НМУ</a:t>
            </a:r>
          </a:p>
          <a:p>
            <a:pPr>
              <a:defRPr/>
            </a:pPr>
            <a:r>
              <a:rPr lang="uk-UA" altLang="ru-RU" dirty="0">
                <a:ln w="18415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ВІДПОВІДНО ДО МІЖНАРОДНИХ СТАНДАРТІВ</a:t>
            </a:r>
            <a:endParaRPr lang="ru-RU" altLang="ru-RU" sz="1600" dirty="0">
              <a:ln w="18415" cmpd="sng">
                <a:solidFill>
                  <a:srgbClr val="CC0000"/>
                </a:solidFill>
                <a:prstDash val="solid"/>
              </a:ln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2" name="Прямоугольник 15"/>
          <p:cNvSpPr>
            <a:spLocks noChangeArrowheads="1"/>
          </p:cNvSpPr>
          <p:nvPr/>
        </p:nvSpPr>
        <p:spPr bwMode="auto">
          <a:xfrm>
            <a:off x="571500" y="928688"/>
            <a:ext cx="350043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FF0000"/>
                </a:solidFill>
                <a:latin typeface="Arial" charset="0"/>
              </a:rPr>
              <a:t>ПРОЙШЛИ НАВЧАННЯ:</a:t>
            </a:r>
          </a:p>
          <a:p>
            <a:pPr eaLnBrk="1" hangingPunct="1"/>
            <a:endParaRPr lang="uk-UA" altLang="ru-RU" b="1">
              <a:solidFill>
                <a:srgbClr val="800000"/>
              </a:solidFill>
              <a:latin typeface="Arial" charset="0"/>
            </a:endParaRPr>
          </a:p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27.10-04.11.2014</a:t>
            </a:r>
          </a:p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(топ-менеджери)</a:t>
            </a:r>
          </a:p>
          <a:p>
            <a:pPr eaLnBrk="1" hangingPunct="1"/>
            <a:endParaRPr lang="uk-UA" altLang="ru-RU" b="1">
              <a:solidFill>
                <a:srgbClr val="800000"/>
              </a:solidFill>
              <a:latin typeface="Arial" charset="0"/>
            </a:endParaRPr>
          </a:p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26.11-04.12.2014</a:t>
            </a:r>
          </a:p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(співробітники)</a:t>
            </a:r>
          </a:p>
          <a:p>
            <a:pPr eaLnBrk="1" hangingPunct="1"/>
            <a:endParaRPr lang="uk-UA" altLang="ru-RU" b="1">
              <a:solidFill>
                <a:srgbClr val="800000"/>
              </a:solidFill>
              <a:latin typeface="Arial" charset="0"/>
            </a:endParaRPr>
          </a:p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26.12-21.01.2015</a:t>
            </a:r>
          </a:p>
          <a:p>
            <a:pPr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(внутрішній аудит)      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14625" y="1571625"/>
            <a:ext cx="1428750" cy="50006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714625" y="2357438"/>
            <a:ext cx="1428750" cy="50006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192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86063" y="3286125"/>
            <a:ext cx="1428750" cy="50006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28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4143375" y="1428750"/>
            <a:ext cx="500063" cy="242887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86313" y="1857375"/>
            <a:ext cx="1428750" cy="142875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255 </a:t>
            </a:r>
            <a:r>
              <a:rPr lang="uk-UA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осіб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8" name="Picture 5" descr="C:\Users\Admin\Desktop\ISO сертифі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571625"/>
            <a:ext cx="152241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6286500" y="2643188"/>
            <a:ext cx="357188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571500" y="4000500"/>
            <a:ext cx="4071938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b="1" dirty="0">
                <a:solidFill>
                  <a:srgbClr val="FF0000"/>
                </a:solidFill>
                <a:latin typeface="Arial" charset="0"/>
              </a:rPr>
              <a:t>ЗАТВЕРДЖЕНО:</a:t>
            </a:r>
          </a:p>
          <a:p>
            <a:pPr>
              <a:defRPr/>
            </a:pPr>
            <a:endParaRPr lang="uk-UA" altLang="ru-RU" sz="1000" b="1" dirty="0">
              <a:solidFill>
                <a:srgbClr val="800000"/>
              </a:solidFill>
              <a:latin typeface="Arial" charset="0"/>
            </a:endParaRPr>
          </a:p>
          <a:p>
            <a:pPr marL="266700" indent="-266700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ПОЛІТИКУ НМУ </a:t>
            </a:r>
            <a:br>
              <a:rPr lang="uk-UA" altLang="ru-RU" b="1" dirty="0">
                <a:solidFill>
                  <a:srgbClr val="800000"/>
                </a:solidFill>
                <a:latin typeface="Arial" charset="0"/>
              </a:rPr>
            </a:b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(наказ від 16.02.2015 №101) </a:t>
            </a:r>
          </a:p>
          <a:p>
            <a:pPr marL="266700" indent="-266700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ЦІЛІ НМУ </a:t>
            </a:r>
            <a:br>
              <a:rPr lang="uk-UA" altLang="ru-RU" b="1" dirty="0">
                <a:solidFill>
                  <a:srgbClr val="800000"/>
                </a:solidFill>
                <a:latin typeface="Arial" charset="0"/>
              </a:rPr>
            </a:b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(наказ від 12.03.2015 № 173)</a:t>
            </a:r>
          </a:p>
          <a:p>
            <a:pPr marL="266700" indent="-266700">
              <a:spcBef>
                <a:spcPts val="0"/>
              </a:spcBef>
              <a:buFontTx/>
              <a:buBlip>
                <a:blip r:embed="rId3"/>
              </a:buBlip>
              <a:defRPr/>
            </a:pP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СТРАТЕГІЯ РОЗВИТКУ НМУ    </a:t>
            </a:r>
            <a:br>
              <a:rPr lang="uk-UA" altLang="ru-RU" b="1" dirty="0">
                <a:solidFill>
                  <a:srgbClr val="800000"/>
                </a:solidFill>
                <a:latin typeface="Arial" charset="0"/>
              </a:rPr>
            </a:b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на  2015-2020 рр. </a:t>
            </a:r>
            <a:br>
              <a:rPr lang="uk-UA" altLang="ru-RU" b="1" dirty="0">
                <a:solidFill>
                  <a:srgbClr val="800000"/>
                </a:solidFill>
                <a:latin typeface="Arial" charset="0"/>
              </a:rPr>
            </a:br>
            <a:r>
              <a:rPr lang="uk-UA" altLang="ru-RU" b="1" dirty="0">
                <a:solidFill>
                  <a:srgbClr val="800000"/>
                </a:solidFill>
                <a:latin typeface="Arial" charset="0"/>
              </a:rPr>
              <a:t>(наказ від 16.03.2015 № 191)</a:t>
            </a:r>
          </a:p>
          <a:p>
            <a:pPr>
              <a:spcBef>
                <a:spcPts val="0"/>
              </a:spcBef>
              <a:defRPr/>
            </a:pPr>
            <a:endParaRPr lang="ru-RU" altLang="ru-RU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2541" name="Прямоугольник 15"/>
          <p:cNvSpPr>
            <a:spLocks noChangeArrowheads="1"/>
          </p:cNvSpPr>
          <p:nvPr/>
        </p:nvSpPr>
        <p:spPr bwMode="auto">
          <a:xfrm>
            <a:off x="4714875" y="4152900"/>
            <a:ext cx="4071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08-10.06.2015  </a:t>
            </a:r>
          </a:p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ВІДБУВСЯ ЗОВНІШНІЙ АУДИТ</a:t>
            </a:r>
          </a:p>
          <a:p>
            <a:pPr algn="ctr" eaLnBrk="1" hangingPunct="1"/>
            <a:endParaRPr lang="uk-UA" altLang="ru-RU" b="1">
              <a:solidFill>
                <a:srgbClr val="800000"/>
              </a:solidFill>
              <a:latin typeface="Arial" charset="0"/>
            </a:endParaRPr>
          </a:p>
          <a:p>
            <a:pPr algn="ctr" eaLnBrk="1" hangingPunct="1"/>
            <a:r>
              <a:rPr lang="uk-UA" altLang="ru-RU" b="1">
                <a:solidFill>
                  <a:srgbClr val="800000"/>
                </a:solidFill>
                <a:latin typeface="Arial" charset="0"/>
              </a:rPr>
              <a:t>  </a:t>
            </a:r>
            <a:endParaRPr lang="ru-RU" altLang="ru-RU" b="1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73742" name="Прямоугольник 16"/>
          <p:cNvSpPr>
            <a:spLocks noChangeArrowheads="1"/>
          </p:cNvSpPr>
          <p:nvPr/>
        </p:nvSpPr>
        <p:spPr bwMode="auto">
          <a:xfrm>
            <a:off x="4429125" y="4786313"/>
            <a:ext cx="4357688" cy="1878012"/>
          </a:xfrm>
          <a:prstGeom prst="rect">
            <a:avLst/>
          </a:prstGeom>
          <a:solidFill>
            <a:srgbClr val="727CA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b="1" dirty="0">
                <a:solidFill>
                  <a:srgbClr val="FFFF00"/>
                </a:solidFill>
                <a:latin typeface="Arial" charset="0"/>
              </a:rPr>
              <a:t>ВИЗНАНО:</a:t>
            </a:r>
          </a:p>
          <a:p>
            <a:pPr>
              <a:defRPr/>
            </a:pPr>
            <a:endParaRPr lang="uk-UA" altLang="ru-RU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defRPr/>
            </a:pPr>
            <a:r>
              <a:rPr lang="uk-UA" altLang="ru-RU" sz="1600" b="1" dirty="0">
                <a:solidFill>
                  <a:schemeClr val="bg1"/>
                </a:solidFill>
                <a:latin typeface="Arial" charset="0"/>
              </a:rPr>
              <a:t>СИСТЕМА УПРАВЛІННЯ ЯКІСТЮ НМУ ІМЕНІ О.О. БОГОМОЛЬЦЯ ПО НАДАННЮ ОСВІТНІХ ПОСЛУГ </a:t>
            </a:r>
            <a:r>
              <a:rPr lang="uk-UA" alt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ВІДПОВІДАЄ ВИМОГАМ МІЖНАРОДНОГО СТАНДАРТУ  </a:t>
            </a:r>
          </a:p>
          <a:p>
            <a:pPr algn="ctr">
              <a:defRPr/>
            </a:pPr>
            <a:r>
              <a:rPr lang="en-US" alt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ISO 9001</a:t>
            </a:r>
            <a:r>
              <a:rPr lang="uk-UA" alt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2008</a:t>
            </a:r>
            <a:endParaRPr lang="uk-UA" alt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28625" y="3929063"/>
            <a:ext cx="82153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4" name="Рисунок 20" descr="Логотип ISO">
            <a:hlinkClick r:id="rId4" tooltip="&quot;Логотип ISO&quot;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28625"/>
            <a:ext cx="24860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Соседство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Соседство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Соседство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9154</TotalTime>
  <Words>4730</Words>
  <Application>Microsoft Office PowerPoint</Application>
  <PresentationFormat>Экран (4:3)</PresentationFormat>
  <Paragraphs>1556</Paragraphs>
  <Slides>71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1_Соседство</vt:lpstr>
      <vt:lpstr>Специальное оформление</vt:lpstr>
      <vt:lpstr>2_Соседство</vt:lpstr>
      <vt:lpstr>3_Соседство</vt:lpstr>
      <vt:lpstr>Лист</vt:lpstr>
      <vt:lpstr>Worksheet</vt:lpstr>
      <vt:lpstr>Лист Microsoft Excel 97-2003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777</cp:revision>
  <cp:lastPrinted>2015-08-26T15:45:36Z</cp:lastPrinted>
  <dcterms:created xsi:type="dcterms:W3CDTF">2014-12-09T06:58:50Z</dcterms:created>
  <dcterms:modified xsi:type="dcterms:W3CDTF">2015-08-26T15:48:49Z</dcterms:modified>
</cp:coreProperties>
</file>