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87" r:id="rId3"/>
    <p:sldId id="282" r:id="rId4"/>
    <p:sldId id="284" r:id="rId5"/>
    <p:sldId id="285" r:id="rId6"/>
    <p:sldId id="286" r:id="rId7"/>
    <p:sldId id="295" r:id="rId8"/>
    <p:sldId id="288" r:id="rId9"/>
    <p:sldId id="289" r:id="rId10"/>
    <p:sldId id="290" r:id="rId11"/>
    <p:sldId id="292" r:id="rId12"/>
    <p:sldId id="293" r:id="rId13"/>
    <p:sldId id="291" r:id="rId14"/>
    <p:sldId id="294" r:id="rId15"/>
    <p:sldId id="296" r:id="rId16"/>
    <p:sldId id="297"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6199" autoAdjust="0"/>
  </p:normalViewPr>
  <p:slideViewPr>
    <p:cSldViewPr snapToGrid="0" snapToObjects="1">
      <p:cViewPr>
        <p:scale>
          <a:sx n="50" d="100"/>
          <a:sy n="50" d="100"/>
        </p:scale>
        <p:origin x="-1938"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BC852134-E93B-4FF6-ACCC-F8A969786BDD}" type="datetimeFigureOut">
              <a:rPr lang="en-US"/>
              <a:pPr>
                <a:defRPr/>
              </a:pPr>
              <a:t>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5AB28FE-E175-4116-AD70-310F1D3F24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ln>
            <a:miter lim="800000"/>
            <a:headEnd/>
            <a:tailEnd/>
          </a:ln>
        </p:spPr>
        <p:txBody>
          <a:bodyPr/>
          <a:lstStyle/>
          <a:p>
            <a:fld id="{38294885-B67B-4F77-AB47-8DD6408BE7F2}" type="slidenum">
              <a:rPr lang="en-US"/>
              <a:pPr/>
              <a:t>3</a:t>
            </a:fld>
            <a:endParaRPr lang="en-US"/>
          </a:p>
        </p:txBody>
      </p:sp>
      <p:sp>
        <p:nvSpPr>
          <p:cNvPr id="19459" name="Rectangle 2"/>
          <p:cNvSpPr>
            <a:spLocks noChangeArrowheads="1" noTextEdit="1"/>
          </p:cNvSpPr>
          <p:nvPr>
            <p:ph type="sldImg"/>
          </p:nvPr>
        </p:nvSpPr>
        <p:spPr bwMode="auto">
          <a:noFill/>
          <a:ln>
            <a:solidFill>
              <a:srgbClr val="000000"/>
            </a:solidFill>
            <a:miter lim="800000"/>
            <a:headEnd/>
            <a:tailEnd/>
          </a:ln>
        </p:spPr>
      </p:sp>
      <p:sp>
        <p:nvSpPr>
          <p:cNvPr id="194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Philippine Academy of Family Physicians is the largest specialty  medical organization in the Philippines.  It is composed of 7000 physicians who are committed to Family Medicine and dedicated to the families. </a:t>
            </a:r>
          </a:p>
          <a:p>
            <a:pPr eaLnBrk="1" hangingPunct="1">
              <a:spcBef>
                <a:spcPct val="0"/>
              </a:spcBef>
            </a:pPr>
            <a:endParaRPr lang="en-US" smtClean="0"/>
          </a:p>
          <a:p>
            <a:pPr eaLnBrk="1" hangingPunct="1">
              <a:spcBef>
                <a:spcPct val="0"/>
              </a:spcBef>
            </a:pPr>
            <a:r>
              <a:rPr lang="en-US" smtClean="0"/>
              <a:t>These physicians give care in the clinic, patients</a:t>
            </a:r>
            <a:r>
              <a:rPr lang="ja-JP" altLang="en-US" smtClean="0"/>
              <a:t>’</a:t>
            </a:r>
            <a:r>
              <a:rPr lang="en-US" altLang="ja-JP" smtClean="0"/>
              <a:t> homes,  school, workplace and the hospital.</a:t>
            </a:r>
          </a:p>
          <a:p>
            <a:pPr eaLnBrk="1" hangingPunct="1">
              <a:spcBef>
                <a:spcPct val="0"/>
              </a:spcBef>
            </a:pPr>
            <a:endParaRPr lang="en-US" smtClean="0"/>
          </a:p>
          <a:p>
            <a:pPr eaLnBrk="1" hangingPunct="1">
              <a:spcBef>
                <a:spcPct val="0"/>
              </a:spcBef>
            </a:pPr>
            <a:r>
              <a:rPr lang="en-US" smtClean="0"/>
              <a:t>They are doctors of  patients at various stages of life and families are various stages of the family lifecycle.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9BDA8EC-E0A2-4C13-A1FA-D21C96BBCA5D}"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82B249-A136-4F19-9AA8-D0E57C6DD0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0446D1-35B9-4318-9234-084EA6E2066A}"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BF5B3A-1C0E-4BB8-AD04-B7B979F9BD0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947391-290A-47A2-9234-26F9F0A09F34}"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24C42F-0C50-4411-9E71-2625D116D1D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823D05-DDF0-41E9-AE9C-417B24F08B3C}"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7B64620-CC97-42A3-B516-9C82A111E0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3CB750-0CDA-4530-98E9-B3EEED41E5BA}"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64CBEA-A288-4F83-B4C4-5FF0B2A7A8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8B9688-376B-431B-9BBB-D690A96FBDCF}" type="datetimeFigureOut">
              <a:rPr lang="en-US"/>
              <a:pPr>
                <a:defRPr/>
              </a:pPr>
              <a:t>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9FA536-2F66-4AD8-8E02-70703E8ED60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C3B4F2B-94D1-4492-A78A-150FAFCBDEE5}" type="datetimeFigureOut">
              <a:rPr lang="en-US"/>
              <a:pPr>
                <a:defRPr/>
              </a:pPr>
              <a:t>2/18/2015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2DE5F4-C230-4508-A420-90E4137E4C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2EDC1ED-FC01-44EC-8347-73341D110475}" type="datetimeFigureOut">
              <a:rPr lang="en-US"/>
              <a:pPr>
                <a:defRPr/>
              </a:pPr>
              <a:t>2/18/2015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CB22F2B-4EE8-4BCC-BB49-275855F7F68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335CCB-9512-44B5-8165-0DA863F9CEED}" type="datetimeFigureOut">
              <a:rPr lang="en-US"/>
              <a:pPr>
                <a:defRPr/>
              </a:pPr>
              <a:t>2/18/2015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44C4800-9092-40A9-B9CD-250AD84D16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323761-6C17-491A-8E95-2E251CAB4726}" type="datetimeFigureOut">
              <a:rPr lang="en-US"/>
              <a:pPr>
                <a:defRPr/>
              </a:pPr>
              <a:t>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706C74-09CF-4751-80E3-98C52253F3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5F18A8-2E8F-43AC-B9A6-A4690052D289}" type="datetimeFigureOut">
              <a:rPr lang="en-US"/>
              <a:pPr>
                <a:defRPr/>
              </a:pPr>
              <a:t>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317E6C7-6928-4950-BA2C-9865CCDF58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1B990F13-A99D-4B48-BB97-5CB76BA487CC}" type="datetimeFigureOut">
              <a:rPr lang="en-US"/>
              <a:pPr>
                <a:defRPr/>
              </a:pPr>
              <a:t>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5D03F269-AC10-48F9-99E6-11302FDC04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969963"/>
            <a:ext cx="7815263" cy="1298575"/>
          </a:xfrm>
        </p:spPr>
        <p:txBody>
          <a:bodyPr/>
          <a:lstStyle/>
          <a:p>
            <a:pPr eaLnBrk="1" hangingPunct="1"/>
            <a:r>
              <a:rPr lang="ru-RU" sz="4000" b="1" smtClean="0">
                <a:solidFill>
                  <a:srgbClr val="7030A0"/>
                </a:solidFill>
                <a:latin typeface="Arial" charset="0"/>
              </a:rPr>
              <a:t>Загальна лікарська практика: можливості на майбутнє</a:t>
            </a:r>
            <a:endParaRPr lang="en-US" sz="4000" b="1" smtClean="0">
              <a:solidFill>
                <a:srgbClr val="7030A0"/>
              </a:solidFill>
              <a:latin typeface="Arial" charset="0"/>
            </a:endParaRPr>
          </a:p>
        </p:txBody>
      </p:sp>
      <p:sp>
        <p:nvSpPr>
          <p:cNvPr id="2051" name="Rectangle 3"/>
          <p:cNvSpPr>
            <a:spLocks noGrp="1" noChangeArrowheads="1"/>
          </p:cNvSpPr>
          <p:nvPr>
            <p:ph type="subTitle" idx="1"/>
          </p:nvPr>
        </p:nvSpPr>
        <p:spPr>
          <a:xfrm>
            <a:off x="1081088" y="4953000"/>
            <a:ext cx="6934200" cy="1371600"/>
          </a:xfrm>
        </p:spPr>
        <p:txBody>
          <a:bodyPr rtlCol="0">
            <a:normAutofit/>
          </a:bodyPr>
          <a:lstStyle/>
          <a:p>
            <a:pPr eaLnBrk="1" fontAlgn="auto" hangingPunct="1">
              <a:lnSpc>
                <a:spcPct val="80000"/>
              </a:lnSpc>
              <a:spcAft>
                <a:spcPts val="0"/>
              </a:spcAft>
              <a:buFont typeface="Arial"/>
              <a:buNone/>
              <a:defRPr/>
            </a:pPr>
            <a:endParaRPr lang="en-US" sz="1600" b="1" dirty="0" smtClean="0">
              <a:latin typeface="Arial" charset="0"/>
              <a:ea typeface="+mn-ea"/>
              <a:cs typeface="+mn-cs"/>
            </a:endParaRPr>
          </a:p>
          <a:p>
            <a:pPr eaLnBrk="1" fontAlgn="auto" hangingPunct="1">
              <a:lnSpc>
                <a:spcPct val="80000"/>
              </a:lnSpc>
              <a:spcAft>
                <a:spcPts val="0"/>
              </a:spcAft>
              <a:buFont typeface="Arial"/>
              <a:buNone/>
              <a:defRPr/>
            </a:pPr>
            <a:r>
              <a:rPr lang="uk-UA" sz="1600" b="1" dirty="0" err="1" smtClean="0">
                <a:latin typeface="Arial" charset="0"/>
                <a:ea typeface="+mn-ea"/>
                <a:cs typeface="+mn-cs"/>
              </a:rPr>
              <a:t>Проф.Барна</a:t>
            </a:r>
            <a:r>
              <a:rPr lang="uk-UA" sz="1600" b="1" dirty="0" smtClean="0">
                <a:latin typeface="Arial" charset="0"/>
                <a:ea typeface="+mn-ea"/>
                <a:cs typeface="+mn-cs"/>
              </a:rPr>
              <a:t> О.М.</a:t>
            </a:r>
            <a:endParaRPr lang="en-US" sz="1600" b="1" dirty="0" smtClean="0">
              <a:latin typeface="Arial" charset="0"/>
              <a:ea typeface="+mn-ea"/>
              <a:cs typeface="+mn-cs"/>
            </a:endParaRPr>
          </a:p>
          <a:p>
            <a:pPr eaLnBrk="1" fontAlgn="auto" hangingPunct="1">
              <a:lnSpc>
                <a:spcPct val="80000"/>
              </a:lnSpc>
              <a:spcAft>
                <a:spcPts val="0"/>
              </a:spcAft>
              <a:buFont typeface="Arial"/>
              <a:buNone/>
              <a:defRPr/>
            </a:pPr>
            <a:endParaRPr lang="en-US" sz="1600" b="1" dirty="0" smtClean="0">
              <a:latin typeface="Arial" charset="0"/>
              <a:ea typeface="+mn-ea"/>
              <a:cs typeface="+mn-cs"/>
            </a:endParaRPr>
          </a:p>
          <a:p>
            <a:pPr eaLnBrk="1" fontAlgn="auto" hangingPunct="1">
              <a:lnSpc>
                <a:spcPct val="80000"/>
              </a:lnSpc>
              <a:spcAft>
                <a:spcPts val="0"/>
              </a:spcAft>
              <a:buFont typeface="Arial"/>
              <a:buNone/>
              <a:defRPr/>
            </a:pPr>
            <a:endParaRPr lang="en-US" sz="1600" b="1" dirty="0" smtClean="0">
              <a:latin typeface="Arial" charset="0"/>
              <a:ea typeface="+mn-ea"/>
              <a:cs typeface="+mn-cs"/>
            </a:endParaRPr>
          </a:p>
        </p:txBody>
      </p:sp>
      <p:pic>
        <p:nvPicPr>
          <p:cNvPr id="2052" name="Picture 6" descr="Female Familiy Practice Doctor"/>
          <p:cNvPicPr>
            <a:picLocks noChangeAspect="1" noChangeArrowheads="1"/>
          </p:cNvPicPr>
          <p:nvPr/>
        </p:nvPicPr>
        <p:blipFill>
          <a:blip r:embed="rId2"/>
          <a:srcRect/>
          <a:stretch>
            <a:fillRect/>
          </a:stretch>
        </p:blipFill>
        <p:spPr bwMode="auto">
          <a:xfrm>
            <a:off x="0" y="2508250"/>
            <a:ext cx="4505325" cy="2311400"/>
          </a:xfrm>
          <a:prstGeom prst="rect">
            <a:avLst/>
          </a:prstGeom>
          <a:noFill/>
          <a:ln w="9525">
            <a:noFill/>
            <a:miter lim="800000"/>
            <a:headEnd/>
            <a:tailEnd/>
          </a:ln>
        </p:spPr>
      </p:pic>
      <p:pic>
        <p:nvPicPr>
          <p:cNvPr id="2053" name="Picture 8" descr="Family doctor and patients in office"/>
          <p:cNvPicPr>
            <a:picLocks noChangeAspect="1" noChangeArrowheads="1"/>
          </p:cNvPicPr>
          <p:nvPr/>
        </p:nvPicPr>
        <p:blipFill>
          <a:blip r:embed="rId3"/>
          <a:srcRect/>
          <a:stretch>
            <a:fillRect/>
          </a:stretch>
        </p:blipFill>
        <p:spPr bwMode="auto">
          <a:xfrm>
            <a:off x="4830763" y="2554288"/>
            <a:ext cx="4313237" cy="230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457200" y="274638"/>
            <a:ext cx="5391150" cy="1143000"/>
          </a:xfrm>
        </p:spPr>
        <p:txBody>
          <a:bodyPr/>
          <a:lstStyle/>
          <a:p>
            <a:pPr>
              <a:lnSpc>
                <a:spcPct val="80000"/>
              </a:lnSpc>
            </a:pPr>
            <a:r>
              <a:rPr lang="ru-RU" b="1" smtClean="0">
                <a:solidFill>
                  <a:srgbClr val="0070C0"/>
                </a:solidFill>
              </a:rPr>
              <a:t>Можливості сімейної медицини: ЛІКАР</a:t>
            </a:r>
          </a:p>
        </p:txBody>
      </p:sp>
      <p:sp>
        <p:nvSpPr>
          <p:cNvPr id="11267" name="Объект 2"/>
          <p:cNvSpPr>
            <a:spLocks noGrp="1"/>
          </p:cNvSpPr>
          <p:nvPr>
            <p:ph idx="1"/>
          </p:nvPr>
        </p:nvSpPr>
        <p:spPr>
          <a:xfrm>
            <a:off x="457200" y="2171700"/>
            <a:ext cx="8229600" cy="4183063"/>
          </a:xfrm>
        </p:spPr>
        <p:txBody>
          <a:bodyPr/>
          <a:lstStyle/>
          <a:p>
            <a:r>
              <a:rPr lang="ru-RU" smtClean="0"/>
              <a:t>Управління (</a:t>
            </a:r>
            <a:r>
              <a:rPr lang="en-US" smtClean="0"/>
              <a:t>Management)</a:t>
            </a:r>
            <a:r>
              <a:rPr lang="ru-RU" smtClean="0"/>
              <a:t> гострими проблемами зі здоров'ям.</a:t>
            </a:r>
          </a:p>
          <a:p>
            <a:r>
              <a:rPr lang="ru-RU" smtClean="0"/>
              <a:t>Управління хронічними проблемами зі здоров'ям</a:t>
            </a:r>
          </a:p>
          <a:p>
            <a:r>
              <a:rPr lang="ru-RU" smtClean="0"/>
              <a:t>Формування превентивних стратегій збереження здоров»я</a:t>
            </a:r>
          </a:p>
          <a:p>
            <a:r>
              <a:rPr lang="ru-RU" smtClean="0"/>
              <a:t>Надання невідкладної допомоги.</a:t>
            </a:r>
          </a:p>
        </p:txBody>
      </p:sp>
      <p:pic>
        <p:nvPicPr>
          <p:cNvPr id="11268" name="Picture 4" descr="В проект «Земский доктор» уже вошли 30 врачей"/>
          <p:cNvPicPr>
            <a:picLocks noChangeAspect="1" noChangeArrowheads="1"/>
          </p:cNvPicPr>
          <p:nvPr/>
        </p:nvPicPr>
        <p:blipFill>
          <a:blip r:embed="rId2"/>
          <a:srcRect/>
          <a:stretch>
            <a:fillRect/>
          </a:stretch>
        </p:blipFill>
        <p:spPr bwMode="auto">
          <a:xfrm>
            <a:off x="6103938" y="0"/>
            <a:ext cx="3040062"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0" y="274638"/>
            <a:ext cx="5734050" cy="1143000"/>
          </a:xfrm>
        </p:spPr>
        <p:txBody>
          <a:bodyPr/>
          <a:lstStyle/>
          <a:p>
            <a:pPr>
              <a:lnSpc>
                <a:spcPct val="80000"/>
              </a:lnSpc>
            </a:pPr>
            <a:r>
              <a:rPr lang="ru-RU" b="1" smtClean="0">
                <a:solidFill>
                  <a:srgbClr val="0070C0"/>
                </a:solidFill>
              </a:rPr>
              <a:t>Можливості сімейної медицини:</a:t>
            </a:r>
            <a:br>
              <a:rPr lang="ru-RU" b="1" smtClean="0">
                <a:solidFill>
                  <a:srgbClr val="0070C0"/>
                </a:solidFill>
              </a:rPr>
            </a:br>
            <a:r>
              <a:rPr lang="ru-RU" b="1" smtClean="0">
                <a:solidFill>
                  <a:srgbClr val="0070C0"/>
                </a:solidFill>
              </a:rPr>
              <a:t>ГРОМАДСЬКИЙ ДІЯЧ</a:t>
            </a:r>
          </a:p>
        </p:txBody>
      </p:sp>
      <p:sp>
        <p:nvSpPr>
          <p:cNvPr id="12291" name="Объект 2"/>
          <p:cNvSpPr>
            <a:spLocks noGrp="1"/>
          </p:cNvSpPr>
          <p:nvPr>
            <p:ph idx="1"/>
          </p:nvPr>
        </p:nvSpPr>
        <p:spPr>
          <a:xfrm>
            <a:off x="457200" y="2190750"/>
            <a:ext cx="8229600" cy="3810000"/>
          </a:xfrm>
        </p:spPr>
        <p:txBody>
          <a:bodyPr/>
          <a:lstStyle/>
          <a:p>
            <a:r>
              <a:rPr lang="ru-RU" smtClean="0"/>
              <a:t>Мотивація спільноти до практики здорової  поведінки.</a:t>
            </a:r>
          </a:p>
          <a:p>
            <a:r>
              <a:rPr lang="ru-RU" smtClean="0"/>
              <a:t>Визначення потреб спільноти.</a:t>
            </a:r>
          </a:p>
          <a:p>
            <a:r>
              <a:rPr lang="ru-RU" smtClean="0"/>
              <a:t>Можливість включення участі громад.</a:t>
            </a:r>
          </a:p>
          <a:p>
            <a:r>
              <a:rPr lang="ru-RU" smtClean="0"/>
              <a:t>Можливість координувати з іншими секторами.</a:t>
            </a:r>
          </a:p>
          <a:p>
            <a:r>
              <a:rPr lang="ru-RU" smtClean="0"/>
              <a:t>Робота в команді здоров'я в якості  члена та керівника</a:t>
            </a:r>
          </a:p>
        </p:txBody>
      </p:sp>
      <p:pic>
        <p:nvPicPr>
          <p:cNvPr id="12292" name="Содержимое 3" descr="100_0607.JPG"/>
          <p:cNvPicPr>
            <a:picLocks noChangeAspect="1"/>
          </p:cNvPicPr>
          <p:nvPr/>
        </p:nvPicPr>
        <p:blipFill>
          <a:blip r:embed="rId2"/>
          <a:srcRect/>
          <a:stretch>
            <a:fillRect/>
          </a:stretch>
        </p:blipFill>
        <p:spPr bwMode="auto">
          <a:xfrm>
            <a:off x="5535613" y="60325"/>
            <a:ext cx="3608387" cy="186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0" y="722313"/>
            <a:ext cx="6324600" cy="1143000"/>
          </a:xfrm>
        </p:spPr>
        <p:txBody>
          <a:bodyPr/>
          <a:lstStyle/>
          <a:p>
            <a:pPr>
              <a:lnSpc>
                <a:spcPct val="80000"/>
              </a:lnSpc>
            </a:pPr>
            <a:r>
              <a:rPr lang="ru-RU" b="1" smtClean="0">
                <a:solidFill>
                  <a:srgbClr val="0070C0"/>
                </a:solidFill>
              </a:rPr>
              <a:t>Можливості сімейної медицини: ОСОБИСТІСТЬ</a:t>
            </a:r>
          </a:p>
        </p:txBody>
      </p:sp>
      <p:sp>
        <p:nvSpPr>
          <p:cNvPr id="13315" name="Объект 2"/>
          <p:cNvSpPr>
            <a:spLocks noGrp="1"/>
          </p:cNvSpPr>
          <p:nvPr>
            <p:ph idx="1"/>
          </p:nvPr>
        </p:nvSpPr>
        <p:spPr>
          <a:xfrm>
            <a:off x="457200" y="2343150"/>
            <a:ext cx="8229600" cy="3783013"/>
          </a:xfrm>
        </p:spPr>
        <p:txBody>
          <a:bodyPr/>
          <a:lstStyle/>
          <a:p>
            <a:r>
              <a:rPr lang="ru-RU" smtClean="0"/>
              <a:t>Уміння спілкуватися ефективно.</a:t>
            </a:r>
          </a:p>
          <a:p>
            <a:r>
              <a:rPr lang="ru-RU" smtClean="0"/>
              <a:t>Уміння планувати і здійснювати план дій.</a:t>
            </a:r>
          </a:p>
          <a:p>
            <a:r>
              <a:rPr lang="ru-RU" smtClean="0"/>
              <a:t>Можливість направляти пацієнтів до інших спеціалістів та взаємодіяти з ними, коли це необхідно.</a:t>
            </a:r>
          </a:p>
        </p:txBody>
      </p:sp>
      <p:pic>
        <p:nvPicPr>
          <p:cNvPr id="13316" name="Picture 4" descr="А ты являешься личностью?"/>
          <p:cNvPicPr>
            <a:picLocks noChangeAspect="1" noChangeArrowheads="1"/>
          </p:cNvPicPr>
          <p:nvPr/>
        </p:nvPicPr>
        <p:blipFill>
          <a:blip r:embed="rId2"/>
          <a:srcRect/>
          <a:stretch>
            <a:fillRect/>
          </a:stretch>
        </p:blipFill>
        <p:spPr bwMode="auto">
          <a:xfrm>
            <a:off x="6429375" y="58738"/>
            <a:ext cx="2714625" cy="276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209550" y="274638"/>
            <a:ext cx="5429250" cy="1143000"/>
          </a:xfrm>
        </p:spPr>
        <p:txBody>
          <a:bodyPr/>
          <a:lstStyle/>
          <a:p>
            <a:pPr>
              <a:lnSpc>
                <a:spcPct val="80000"/>
              </a:lnSpc>
            </a:pPr>
            <a:r>
              <a:rPr lang="ru-RU" b="1" smtClean="0">
                <a:solidFill>
                  <a:srgbClr val="0070C0"/>
                </a:solidFill>
              </a:rPr>
              <a:t>Можливості сімейної медицини: ВЧЕНИЙ</a:t>
            </a:r>
          </a:p>
        </p:txBody>
      </p:sp>
      <p:sp>
        <p:nvSpPr>
          <p:cNvPr id="14339" name="Объект 2"/>
          <p:cNvSpPr>
            <a:spLocks noGrp="1"/>
          </p:cNvSpPr>
          <p:nvPr>
            <p:ph idx="1"/>
          </p:nvPr>
        </p:nvSpPr>
        <p:spPr>
          <a:xfrm>
            <a:off x="457200" y="2705100"/>
            <a:ext cx="8229600" cy="3649663"/>
          </a:xfrm>
        </p:spPr>
        <p:txBody>
          <a:bodyPr/>
          <a:lstStyle/>
          <a:p>
            <a:r>
              <a:rPr lang="ru-RU" smtClean="0"/>
              <a:t>Можливість планувати і проводити дослідження.</a:t>
            </a:r>
          </a:p>
          <a:p>
            <a:r>
              <a:rPr lang="ru-RU" smtClean="0"/>
              <a:t>Можливість навчання та підготовки його / її колег.</a:t>
            </a:r>
          </a:p>
          <a:p>
            <a:r>
              <a:rPr lang="ru-RU" smtClean="0"/>
              <a:t>Можливість поновлення свого рівня регулярно</a:t>
            </a:r>
          </a:p>
        </p:txBody>
      </p:sp>
      <p:pic>
        <p:nvPicPr>
          <p:cNvPr id="14340" name="Picture 4" descr="Знаменитый учёный"/>
          <p:cNvPicPr>
            <a:picLocks noChangeAspect="1" noChangeArrowheads="1"/>
          </p:cNvPicPr>
          <p:nvPr/>
        </p:nvPicPr>
        <p:blipFill>
          <a:blip r:embed="rId2"/>
          <a:srcRect/>
          <a:stretch>
            <a:fillRect/>
          </a:stretch>
        </p:blipFill>
        <p:spPr bwMode="auto">
          <a:xfrm>
            <a:off x="5829300" y="0"/>
            <a:ext cx="3314700" cy="24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0" y="461963"/>
            <a:ext cx="8515350" cy="963612"/>
          </a:xfrm>
        </p:spPr>
        <p:txBody>
          <a:bodyPr/>
          <a:lstStyle/>
          <a:p>
            <a:pPr>
              <a:lnSpc>
                <a:spcPct val="80000"/>
              </a:lnSpc>
            </a:pPr>
            <a:r>
              <a:rPr lang="uk-UA" b="1" smtClean="0">
                <a:solidFill>
                  <a:srgbClr val="0070C0"/>
                </a:solidFill>
              </a:rPr>
              <a:t>Чим сімейний лікар</a:t>
            </a:r>
            <a:r>
              <a:rPr lang="en-US" b="1" smtClean="0">
                <a:solidFill>
                  <a:srgbClr val="0070C0"/>
                </a:solidFill>
              </a:rPr>
              <a:t> </a:t>
            </a:r>
            <a:r>
              <a:rPr lang="ru-RU" b="1" smtClean="0">
                <a:solidFill>
                  <a:srgbClr val="0070C0"/>
                </a:solidFill>
              </a:rPr>
              <a:t>відрізняється від інших лікарів?</a:t>
            </a:r>
            <a:br>
              <a:rPr lang="ru-RU" b="1" smtClean="0">
                <a:solidFill>
                  <a:srgbClr val="0070C0"/>
                </a:solidFill>
              </a:rPr>
            </a:br>
            <a:endParaRPr lang="ru-RU" b="1" smtClean="0">
              <a:solidFill>
                <a:srgbClr val="0070C0"/>
              </a:solidFill>
            </a:endParaRPr>
          </a:p>
        </p:txBody>
      </p:sp>
      <p:sp>
        <p:nvSpPr>
          <p:cNvPr id="3" name="Объект 2"/>
          <p:cNvSpPr>
            <a:spLocks noGrp="1"/>
          </p:cNvSpPr>
          <p:nvPr>
            <p:ph idx="1"/>
          </p:nvPr>
        </p:nvSpPr>
        <p:spPr>
          <a:xfrm>
            <a:off x="0" y="1425575"/>
            <a:ext cx="8515350" cy="4919663"/>
          </a:xfrm>
        </p:spPr>
        <p:txBody>
          <a:bodyPr/>
          <a:lstStyle/>
          <a:p>
            <a:pPr>
              <a:spcBef>
                <a:spcPts val="0"/>
              </a:spcBef>
              <a:buFont typeface="Arial" pitchFamily="34" charset="0"/>
              <a:buChar char="•"/>
              <a:defRPr/>
            </a:pPr>
            <a:r>
              <a:rPr lang="ru-RU" sz="2800" dirty="0" smtClean="0"/>
              <a:t>Перший контакт і ворота </a:t>
            </a:r>
            <a:r>
              <a:rPr lang="ru-RU" sz="2800" dirty="0" err="1" smtClean="0"/>
              <a:t>системи</a:t>
            </a:r>
            <a:r>
              <a:rPr lang="ru-RU" sz="2800" dirty="0" smtClean="0"/>
              <a:t> </a:t>
            </a:r>
            <a:r>
              <a:rPr lang="ru-RU" sz="2800" dirty="0" err="1" smtClean="0"/>
              <a:t>охорони</a:t>
            </a:r>
            <a:r>
              <a:rPr lang="ru-RU" sz="2800" dirty="0" smtClean="0"/>
              <a:t> </a:t>
            </a:r>
            <a:r>
              <a:rPr lang="ru-RU" sz="2800" dirty="0" err="1" smtClean="0"/>
              <a:t>здоров'я</a:t>
            </a:r>
            <a:r>
              <a:rPr lang="ru-RU" sz="2800" dirty="0" smtClean="0"/>
              <a:t>.</a:t>
            </a:r>
          </a:p>
          <a:p>
            <a:pPr>
              <a:spcBef>
                <a:spcPts val="0"/>
              </a:spcBef>
              <a:buFont typeface="Arial" pitchFamily="34" charset="0"/>
              <a:buChar char="•"/>
              <a:defRPr/>
            </a:pPr>
            <a:r>
              <a:rPr lang="ru-RU" sz="2800" dirty="0" err="1" smtClean="0"/>
              <a:t>Забезпечення</a:t>
            </a:r>
            <a:r>
              <a:rPr lang="ru-RU" sz="2800" dirty="0" smtClean="0"/>
              <a:t> </a:t>
            </a:r>
            <a:r>
              <a:rPr lang="ru-RU" sz="2800" dirty="0" err="1" smtClean="0"/>
              <a:t>безперервності</a:t>
            </a:r>
            <a:r>
              <a:rPr lang="ru-RU" sz="2800" dirty="0" smtClean="0"/>
              <a:t> </a:t>
            </a:r>
            <a:r>
              <a:rPr lang="ru-RU" sz="2800" dirty="0" err="1" smtClean="0"/>
              <a:t>надання</a:t>
            </a:r>
            <a:r>
              <a:rPr lang="ru-RU" sz="2800" dirty="0" smtClean="0"/>
              <a:t> </a:t>
            </a:r>
            <a:r>
              <a:rPr lang="ru-RU" sz="2800" dirty="0" err="1" smtClean="0"/>
              <a:t>медичної</a:t>
            </a:r>
            <a:r>
              <a:rPr lang="ru-RU" sz="2800" dirty="0" smtClean="0"/>
              <a:t> </a:t>
            </a:r>
            <a:r>
              <a:rPr lang="ru-RU" sz="2800" dirty="0" err="1" smtClean="0"/>
              <a:t>допомоги</a:t>
            </a:r>
            <a:r>
              <a:rPr lang="ru-RU" sz="2800" dirty="0" smtClean="0"/>
              <a:t>.</a:t>
            </a:r>
          </a:p>
          <a:p>
            <a:pPr>
              <a:spcBef>
                <a:spcPts val="0"/>
              </a:spcBef>
              <a:buFont typeface="Arial" pitchFamily="34" charset="0"/>
              <a:buChar char="•"/>
              <a:defRPr/>
            </a:pPr>
            <a:r>
              <a:rPr lang="ru-RU" sz="2800" dirty="0" err="1" smtClean="0"/>
              <a:t>Забезпечує</a:t>
            </a:r>
            <a:r>
              <a:rPr lang="ru-RU" sz="2800" dirty="0" smtClean="0"/>
              <a:t> </a:t>
            </a:r>
            <a:r>
              <a:rPr lang="ru-RU" sz="2800" dirty="0" err="1" smtClean="0"/>
              <a:t>комплексний</a:t>
            </a:r>
            <a:r>
              <a:rPr lang="ru-RU" sz="2800" dirty="0" smtClean="0"/>
              <a:t> догляд.</a:t>
            </a:r>
          </a:p>
          <a:p>
            <a:pPr>
              <a:spcBef>
                <a:spcPts val="0"/>
              </a:spcBef>
              <a:buFont typeface="Arial" pitchFamily="34" charset="0"/>
              <a:buChar char="•"/>
              <a:defRPr/>
            </a:pPr>
            <a:r>
              <a:rPr lang="ru-RU" sz="2800" dirty="0" err="1" smtClean="0"/>
              <a:t>Пацієнт</a:t>
            </a:r>
            <a:r>
              <a:rPr lang="ru-RU" sz="2800" dirty="0" smtClean="0"/>
              <a:t> </a:t>
            </a:r>
            <a:r>
              <a:rPr lang="ru-RU" sz="2800" dirty="0" err="1" smtClean="0"/>
              <a:t>орієнтований</a:t>
            </a:r>
            <a:r>
              <a:rPr lang="ru-RU" sz="2800" dirty="0" smtClean="0"/>
              <a:t> </a:t>
            </a:r>
            <a:r>
              <a:rPr lang="ru-RU" sz="2800" dirty="0" err="1" smtClean="0"/>
              <a:t>підхід</a:t>
            </a:r>
            <a:endParaRPr lang="ru-RU" sz="2800" dirty="0" smtClean="0"/>
          </a:p>
          <a:p>
            <a:pPr>
              <a:spcBef>
                <a:spcPts val="0"/>
              </a:spcBef>
              <a:buFont typeface="Arial" pitchFamily="34" charset="0"/>
              <a:buChar char="•"/>
              <a:defRPr/>
            </a:pPr>
            <a:r>
              <a:rPr lang="ru-RU" sz="2800" dirty="0" err="1" smtClean="0"/>
              <a:t>Допомога</a:t>
            </a:r>
            <a:r>
              <a:rPr lang="ru-RU" sz="2800" dirty="0" smtClean="0"/>
              <a:t> для </a:t>
            </a:r>
            <a:r>
              <a:rPr lang="ru-RU" sz="2800" dirty="0" err="1" smtClean="0"/>
              <a:t>всіх</a:t>
            </a:r>
            <a:r>
              <a:rPr lang="ru-RU" sz="2800" dirty="0" smtClean="0"/>
              <a:t>. (</a:t>
            </a:r>
            <a:r>
              <a:rPr lang="ru-RU" sz="2800" dirty="0" err="1" smtClean="0"/>
              <a:t>Вік</a:t>
            </a:r>
            <a:r>
              <a:rPr lang="ru-RU" sz="2800" dirty="0" smtClean="0"/>
              <a:t>, стать, </a:t>
            </a:r>
            <a:r>
              <a:rPr lang="ru-RU" sz="2800" dirty="0" err="1" smtClean="0"/>
              <a:t>органи</a:t>
            </a:r>
            <a:r>
              <a:rPr lang="ru-RU" sz="2800" dirty="0" smtClean="0"/>
              <a:t>, </a:t>
            </a:r>
            <a:r>
              <a:rPr lang="ru-RU" sz="2800" dirty="0" err="1" smtClean="0"/>
              <a:t>системи</a:t>
            </a:r>
            <a:r>
              <a:rPr lang="ru-RU" sz="2800" dirty="0" smtClean="0"/>
              <a:t>, </a:t>
            </a:r>
            <a:r>
              <a:rPr lang="ru-RU" sz="2800" dirty="0" err="1" smtClean="0"/>
              <a:t>хвороби</a:t>
            </a:r>
            <a:r>
              <a:rPr lang="ru-RU" sz="2800" dirty="0" smtClean="0"/>
              <a:t>). (Широкий спектр)</a:t>
            </a:r>
          </a:p>
          <a:p>
            <a:pPr>
              <a:spcBef>
                <a:spcPts val="0"/>
              </a:spcBef>
              <a:buFont typeface="Arial" pitchFamily="34" charset="0"/>
              <a:buChar char="•"/>
              <a:defRPr/>
            </a:pPr>
            <a:r>
              <a:rPr lang="ru-RU" sz="2800" dirty="0" err="1" smtClean="0"/>
              <a:t>Допомога</a:t>
            </a:r>
            <a:r>
              <a:rPr lang="ru-RU" sz="2800" dirty="0" smtClean="0"/>
              <a:t> у будь-</a:t>
            </a:r>
            <a:r>
              <a:rPr lang="ru-RU" sz="2800" dirty="0" err="1" smtClean="0"/>
              <a:t>який</a:t>
            </a:r>
            <a:r>
              <a:rPr lang="ru-RU" sz="2800" dirty="0" smtClean="0"/>
              <a:t> час, </a:t>
            </a:r>
          </a:p>
          <a:p>
            <a:pPr marL="0" indent="0">
              <a:spcBef>
                <a:spcPts val="0"/>
              </a:spcBef>
              <a:buFont typeface="Arial" pitchFamily="34" charset="0"/>
              <a:buNone/>
              <a:defRPr/>
            </a:pPr>
            <a:r>
              <a:rPr lang="ru-RU" sz="2800" dirty="0"/>
              <a:t> </a:t>
            </a:r>
            <a:r>
              <a:rPr lang="ru-RU" sz="2800" dirty="0" smtClean="0"/>
              <a:t>   в будь-</a:t>
            </a:r>
            <a:r>
              <a:rPr lang="ru-RU" sz="2800" dirty="0" err="1" smtClean="0"/>
              <a:t>якому</a:t>
            </a:r>
            <a:r>
              <a:rPr lang="ru-RU" sz="2800" dirty="0" smtClean="0"/>
              <a:t> </a:t>
            </a:r>
            <a:r>
              <a:rPr lang="ru-RU" sz="2800" dirty="0" err="1" smtClean="0"/>
              <a:t>місці</a:t>
            </a:r>
            <a:r>
              <a:rPr lang="ru-RU" sz="2800" dirty="0" smtClean="0"/>
              <a:t>.</a:t>
            </a:r>
          </a:p>
          <a:p>
            <a:pPr>
              <a:spcBef>
                <a:spcPts val="0"/>
              </a:spcBef>
              <a:buFont typeface="Arial" pitchFamily="34" charset="0"/>
              <a:buChar char="•"/>
              <a:defRPr/>
            </a:pPr>
            <a:r>
              <a:rPr lang="ru-RU" sz="2800" dirty="0" err="1" smtClean="0"/>
              <a:t>Рання</a:t>
            </a:r>
            <a:r>
              <a:rPr lang="ru-RU" sz="2800" dirty="0" smtClean="0"/>
              <a:t> </a:t>
            </a:r>
            <a:r>
              <a:rPr lang="ru-RU" sz="2800" dirty="0" err="1" smtClean="0"/>
              <a:t>діагностика</a:t>
            </a:r>
            <a:r>
              <a:rPr lang="ru-RU" sz="2800" dirty="0" smtClean="0"/>
              <a:t> і </a:t>
            </a:r>
            <a:r>
              <a:rPr lang="ru-RU" sz="2800" dirty="0" err="1" smtClean="0"/>
              <a:t>управління</a:t>
            </a:r>
            <a:r>
              <a:rPr lang="ru-RU" sz="2800" dirty="0" smtClean="0"/>
              <a:t> </a:t>
            </a:r>
          </a:p>
          <a:p>
            <a:pPr marL="0" indent="0">
              <a:spcBef>
                <a:spcPts val="0"/>
              </a:spcBef>
              <a:buFont typeface="Arial" pitchFamily="34" charset="0"/>
              <a:buNone/>
              <a:defRPr/>
            </a:pPr>
            <a:r>
              <a:rPr lang="ru-RU" sz="2800" dirty="0"/>
              <a:t> </a:t>
            </a:r>
            <a:r>
              <a:rPr lang="ru-RU" sz="2800" dirty="0" smtClean="0"/>
              <a:t>    (</a:t>
            </a:r>
            <a:r>
              <a:rPr lang="ru-RU" sz="2800" dirty="0" err="1" smtClean="0"/>
              <a:t>скринінг</a:t>
            </a:r>
            <a:r>
              <a:rPr lang="ru-RU" sz="2800" dirty="0" smtClean="0"/>
              <a:t>).</a:t>
            </a:r>
          </a:p>
          <a:p>
            <a:pPr>
              <a:spcBef>
                <a:spcPts val="0"/>
              </a:spcBef>
              <a:buFont typeface="Arial" pitchFamily="34" charset="0"/>
              <a:buChar char="•"/>
              <a:defRPr/>
            </a:pPr>
            <a:r>
              <a:rPr lang="ru-RU" sz="2800" dirty="0" err="1" smtClean="0"/>
              <a:t>Живе</a:t>
            </a:r>
            <a:r>
              <a:rPr lang="ru-RU" sz="2800" dirty="0" smtClean="0"/>
              <a:t> </a:t>
            </a:r>
            <a:r>
              <a:rPr lang="ru-RU" sz="2800" dirty="0" err="1" smtClean="0"/>
              <a:t>серед</a:t>
            </a:r>
            <a:r>
              <a:rPr lang="ru-RU" sz="2800" dirty="0" smtClean="0"/>
              <a:t> </a:t>
            </a:r>
            <a:r>
              <a:rPr lang="ru-RU" sz="2800" dirty="0" err="1" smtClean="0"/>
              <a:t>його</a:t>
            </a:r>
            <a:r>
              <a:rPr lang="ru-RU" sz="2800" dirty="0" smtClean="0"/>
              <a:t> / </a:t>
            </a:r>
            <a:r>
              <a:rPr lang="ru-RU" sz="2800" dirty="0" err="1" smtClean="0"/>
              <a:t>її</a:t>
            </a:r>
            <a:r>
              <a:rPr lang="ru-RU" sz="2800" dirty="0" smtClean="0"/>
              <a:t> </a:t>
            </a:r>
            <a:r>
              <a:rPr lang="ru-RU" sz="2800" dirty="0" err="1" smtClean="0"/>
              <a:t>клієнтів</a:t>
            </a:r>
            <a:r>
              <a:rPr lang="ru-RU" sz="2800" dirty="0" smtClean="0"/>
              <a:t>.</a:t>
            </a:r>
          </a:p>
        </p:txBody>
      </p:sp>
      <p:pic>
        <p:nvPicPr>
          <p:cNvPr id="15364" name="Picture 2" descr="https://encrypted-tbn0.gstatic.com/images?q=tbn:ANd9GcScGy1R7qEi6-OWLNZtN8_ZPDwnI8gMd4EaGKNhj-TZSeVU6LyxpA"/>
          <p:cNvPicPr>
            <a:picLocks noChangeAspect="1" noChangeArrowheads="1"/>
          </p:cNvPicPr>
          <p:nvPr/>
        </p:nvPicPr>
        <p:blipFill>
          <a:blip r:embed="rId2"/>
          <a:srcRect/>
          <a:stretch>
            <a:fillRect/>
          </a:stretch>
        </p:blipFill>
        <p:spPr bwMode="auto">
          <a:xfrm>
            <a:off x="5276850" y="4456113"/>
            <a:ext cx="3867150" cy="2401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0" y="274638"/>
            <a:ext cx="6610350" cy="1143000"/>
          </a:xfrm>
        </p:spPr>
        <p:txBody>
          <a:bodyPr/>
          <a:lstStyle/>
          <a:p>
            <a:pPr>
              <a:lnSpc>
                <a:spcPct val="80000"/>
              </a:lnSpc>
            </a:pPr>
            <a:r>
              <a:rPr lang="uk-UA" b="1" smtClean="0">
                <a:solidFill>
                  <a:srgbClr val="0070C0"/>
                </a:solidFill>
              </a:rPr>
              <a:t>ЧОМУ ВИГІДНО СПЕЦІАЛІЗУВАТИСЬ </a:t>
            </a:r>
            <a:br>
              <a:rPr lang="uk-UA" b="1" smtClean="0">
                <a:solidFill>
                  <a:srgbClr val="0070C0"/>
                </a:solidFill>
              </a:rPr>
            </a:br>
            <a:r>
              <a:rPr lang="uk-UA" b="1" smtClean="0">
                <a:solidFill>
                  <a:srgbClr val="0070C0"/>
                </a:solidFill>
              </a:rPr>
              <a:t>НА СІМЕЙНІЙ МЕДИЦИНІ</a:t>
            </a:r>
            <a:endParaRPr lang="ru-RU" b="1" smtClean="0">
              <a:solidFill>
                <a:srgbClr val="0070C0"/>
              </a:solidFill>
            </a:endParaRPr>
          </a:p>
        </p:txBody>
      </p:sp>
      <p:sp>
        <p:nvSpPr>
          <p:cNvPr id="16387" name="Объект 2"/>
          <p:cNvSpPr>
            <a:spLocks noGrp="1"/>
          </p:cNvSpPr>
          <p:nvPr>
            <p:ph idx="1"/>
          </p:nvPr>
        </p:nvSpPr>
        <p:spPr>
          <a:xfrm>
            <a:off x="457200" y="2000250"/>
            <a:ext cx="8229600" cy="4125913"/>
          </a:xfrm>
        </p:spPr>
        <p:txBody>
          <a:bodyPr/>
          <a:lstStyle/>
          <a:p>
            <a:r>
              <a:rPr lang="uk-UA" smtClean="0"/>
              <a:t>Універсальність професії</a:t>
            </a:r>
          </a:p>
          <a:p>
            <a:r>
              <a:rPr lang="uk-UA" smtClean="0"/>
              <a:t>Самостійність – у плануванні роботи, часу, можливостей</a:t>
            </a:r>
          </a:p>
          <a:p>
            <a:r>
              <a:rPr lang="uk-UA" smtClean="0"/>
              <a:t>Висока громадянська позиція</a:t>
            </a:r>
          </a:p>
          <a:p>
            <a:r>
              <a:rPr lang="uk-UA" smtClean="0"/>
              <a:t>Багатогранність діяльність</a:t>
            </a:r>
          </a:p>
          <a:p>
            <a:r>
              <a:rPr lang="uk-UA" smtClean="0"/>
              <a:t>Невелика тривалість підготовки</a:t>
            </a:r>
          </a:p>
          <a:p>
            <a:r>
              <a:rPr lang="uk-UA" smtClean="0"/>
              <a:t>Первинний розпорядник коштів</a:t>
            </a:r>
          </a:p>
          <a:p>
            <a:r>
              <a:rPr lang="uk-UA" smtClean="0"/>
              <a:t>Простота алгоритмів</a:t>
            </a:r>
          </a:p>
          <a:p>
            <a:endParaRPr lang="ru-RU" smtClean="0"/>
          </a:p>
        </p:txBody>
      </p:sp>
      <p:pic>
        <p:nvPicPr>
          <p:cNvPr id="16388" name="Picture 2" descr="https://encrypted-tbn0.gstatic.com/images?q=tbn:ANd9GcSH_FYtbbuCpDaG3_kBUYHEzTSlLTSltXUug_9rQRbon6XFnW409A"/>
          <p:cNvPicPr>
            <a:picLocks noChangeAspect="1" noChangeArrowheads="1"/>
          </p:cNvPicPr>
          <p:nvPr/>
        </p:nvPicPr>
        <p:blipFill>
          <a:blip r:embed="rId2"/>
          <a:srcRect/>
          <a:stretch>
            <a:fillRect/>
          </a:stretch>
        </p:blipFill>
        <p:spPr bwMode="auto">
          <a:xfrm>
            <a:off x="6548438" y="0"/>
            <a:ext cx="2595562" cy="141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323850" y="1093788"/>
            <a:ext cx="4876800" cy="1143000"/>
          </a:xfrm>
        </p:spPr>
        <p:txBody>
          <a:bodyPr/>
          <a:lstStyle/>
          <a:p>
            <a:r>
              <a:rPr lang="uk-UA" sz="4000" b="1" smtClean="0">
                <a:solidFill>
                  <a:srgbClr val="0070C0"/>
                </a:solidFill>
              </a:rPr>
              <a:t>БАЖАЮ УСПІХІВ У ПОБУДОВІ ВАШОГО МАЙБУТНЬОГО !!!</a:t>
            </a:r>
            <a:endParaRPr lang="ru-RU" sz="4000" b="1" smtClean="0">
              <a:solidFill>
                <a:srgbClr val="0070C0"/>
              </a:solidFill>
            </a:endParaRPr>
          </a:p>
        </p:txBody>
      </p:sp>
      <p:sp>
        <p:nvSpPr>
          <p:cNvPr id="3" name="Объект 2"/>
          <p:cNvSpPr>
            <a:spLocks noGrp="1"/>
          </p:cNvSpPr>
          <p:nvPr>
            <p:ph idx="1"/>
          </p:nvPr>
        </p:nvSpPr>
        <p:spPr>
          <a:xfrm>
            <a:off x="457200" y="3200400"/>
            <a:ext cx="8534400" cy="2925763"/>
          </a:xfrm>
        </p:spPr>
        <p:txBody>
          <a:bodyPr/>
          <a:lstStyle/>
          <a:p>
            <a:pPr>
              <a:buFont typeface="Arial" pitchFamily="34" charset="0"/>
              <a:buChar char="•"/>
              <a:defRPr/>
            </a:pPr>
            <a:r>
              <a:rPr lang="uk-UA" b="1" dirty="0" smtClean="0">
                <a:solidFill>
                  <a:srgbClr val="FF0000"/>
                </a:solidFill>
              </a:rPr>
              <a:t>Фахівець </a:t>
            </a:r>
            <a:r>
              <a:rPr lang="uk-UA" dirty="0" smtClean="0"/>
              <a:t>– мати достатньо вмінь і навиків</a:t>
            </a:r>
          </a:p>
          <a:p>
            <a:pPr>
              <a:buFont typeface="Arial" pitchFamily="34" charset="0"/>
              <a:buChar char="•"/>
              <a:defRPr/>
            </a:pPr>
            <a:r>
              <a:rPr lang="uk-UA" b="1" dirty="0">
                <a:solidFill>
                  <a:srgbClr val="FF0000"/>
                </a:solidFill>
              </a:rPr>
              <a:t>Професіонал</a:t>
            </a:r>
            <a:r>
              <a:rPr lang="uk-UA" dirty="0" smtClean="0"/>
              <a:t> – досконало прикладати їх до будь-яких ситуацій</a:t>
            </a:r>
          </a:p>
          <a:p>
            <a:pPr>
              <a:buFont typeface="Arial" pitchFamily="34" charset="0"/>
              <a:buChar char="•"/>
              <a:defRPr/>
            </a:pPr>
            <a:r>
              <a:rPr lang="uk-UA" b="1" dirty="0">
                <a:solidFill>
                  <a:srgbClr val="FF0000"/>
                </a:solidFill>
              </a:rPr>
              <a:t>Митець</a:t>
            </a:r>
            <a:r>
              <a:rPr lang="uk-UA" dirty="0" smtClean="0"/>
              <a:t> – дійти до вершини, коли медицина стає мистецтвом, а професійна діяльність – задоволенням і життям</a:t>
            </a:r>
          </a:p>
          <a:p>
            <a:pPr marL="0" indent="0">
              <a:buFont typeface="Arial" pitchFamily="34" charset="0"/>
              <a:buNone/>
              <a:defRPr/>
            </a:pPr>
            <a:endParaRPr lang="ru-RU" dirty="0"/>
          </a:p>
        </p:txBody>
      </p:sp>
      <p:pic>
        <p:nvPicPr>
          <p:cNvPr id="17412" name="Picture 4" descr="ступени успеха"/>
          <p:cNvPicPr>
            <a:picLocks noChangeAspect="1" noChangeArrowheads="1"/>
          </p:cNvPicPr>
          <p:nvPr/>
        </p:nvPicPr>
        <p:blipFill>
          <a:blip r:embed="rId2"/>
          <a:srcRect/>
          <a:stretch>
            <a:fillRect/>
          </a:stretch>
        </p:blipFill>
        <p:spPr bwMode="auto">
          <a:xfrm>
            <a:off x="5334000" y="0"/>
            <a:ext cx="38100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r>
              <a:rPr lang="ru-RU" b="1" smtClean="0">
                <a:solidFill>
                  <a:srgbClr val="0070C0"/>
                </a:solidFill>
              </a:rPr>
              <a:t>Сімейна медицина </a:t>
            </a:r>
          </a:p>
        </p:txBody>
      </p:sp>
      <p:sp>
        <p:nvSpPr>
          <p:cNvPr id="3" name="Объект 2"/>
          <p:cNvSpPr>
            <a:spLocks noGrp="1"/>
          </p:cNvSpPr>
          <p:nvPr>
            <p:ph idx="1"/>
          </p:nvPr>
        </p:nvSpPr>
        <p:spPr>
          <a:xfrm>
            <a:off x="457200" y="1423988"/>
            <a:ext cx="8229600" cy="5102225"/>
          </a:xfrm>
        </p:spPr>
        <p:txBody>
          <a:bodyPr/>
          <a:lstStyle/>
          <a:p>
            <a:pPr marL="0" indent="0">
              <a:lnSpc>
                <a:spcPct val="80000"/>
              </a:lnSpc>
              <a:spcBef>
                <a:spcPts val="0"/>
              </a:spcBef>
              <a:buFont typeface="Arial" pitchFamily="34" charset="0"/>
              <a:buChar char="•"/>
              <a:defRPr/>
            </a:pPr>
            <a:r>
              <a:rPr lang="ru-RU" dirty="0" err="1" smtClean="0"/>
              <a:t>Медична</a:t>
            </a:r>
            <a:r>
              <a:rPr lang="ru-RU" dirty="0" smtClean="0"/>
              <a:t> </a:t>
            </a:r>
            <a:r>
              <a:rPr lang="ru-RU" dirty="0" err="1" smtClean="0"/>
              <a:t>спеціальність</a:t>
            </a:r>
            <a:r>
              <a:rPr lang="ru-RU" dirty="0" smtClean="0"/>
              <a:t>, яка </a:t>
            </a:r>
            <a:r>
              <a:rPr lang="ru-RU" dirty="0" err="1" smtClean="0"/>
              <a:t>здійснює</a:t>
            </a:r>
            <a:r>
              <a:rPr lang="ru-RU" dirty="0" smtClean="0"/>
              <a:t> </a:t>
            </a:r>
            <a:r>
              <a:rPr lang="ru-RU" dirty="0" err="1" smtClean="0"/>
              <a:t>постійну</a:t>
            </a:r>
            <a:r>
              <a:rPr lang="ru-RU" dirty="0" smtClean="0"/>
              <a:t> і </a:t>
            </a:r>
            <a:r>
              <a:rPr lang="ru-RU" dirty="0" err="1" smtClean="0"/>
              <a:t>всебічну</a:t>
            </a:r>
            <a:r>
              <a:rPr lang="ru-RU" dirty="0" smtClean="0"/>
              <a:t> </a:t>
            </a:r>
            <a:r>
              <a:rPr lang="ru-RU" dirty="0" err="1" smtClean="0"/>
              <a:t>охорону</a:t>
            </a:r>
            <a:r>
              <a:rPr lang="ru-RU" dirty="0" smtClean="0"/>
              <a:t> </a:t>
            </a:r>
            <a:r>
              <a:rPr lang="ru-RU" dirty="0" err="1" smtClean="0"/>
              <a:t>здоров'я</a:t>
            </a:r>
            <a:r>
              <a:rPr lang="ru-RU" dirty="0" smtClean="0"/>
              <a:t> для людей і </a:t>
            </a:r>
            <a:r>
              <a:rPr lang="ru-RU" dirty="0" err="1" smtClean="0"/>
              <a:t>сім'ї</a:t>
            </a:r>
            <a:r>
              <a:rPr lang="ru-RU" dirty="0" smtClean="0"/>
              <a:t>. </a:t>
            </a:r>
          </a:p>
          <a:p>
            <a:pPr marL="0" indent="0">
              <a:lnSpc>
                <a:spcPct val="80000"/>
              </a:lnSpc>
              <a:spcBef>
                <a:spcPts val="0"/>
              </a:spcBef>
              <a:buFont typeface="Arial" pitchFamily="34" charset="0"/>
              <a:buChar char="•"/>
              <a:defRPr/>
            </a:pPr>
            <a:r>
              <a:rPr lang="ru-RU" dirty="0" err="1" smtClean="0"/>
              <a:t>Спеціальність</a:t>
            </a:r>
            <a:r>
              <a:rPr lang="ru-RU" dirty="0" smtClean="0"/>
              <a:t>, яка </a:t>
            </a:r>
            <a:r>
              <a:rPr lang="ru-RU" dirty="0" err="1" smtClean="0"/>
              <a:t>інтегрує</a:t>
            </a:r>
            <a:r>
              <a:rPr lang="ru-RU" dirty="0" smtClean="0"/>
              <a:t> в </a:t>
            </a:r>
            <a:r>
              <a:rPr lang="ru-RU" dirty="0" err="1" smtClean="0"/>
              <a:t>собі</a:t>
            </a:r>
            <a:r>
              <a:rPr lang="ru-RU" dirty="0" smtClean="0"/>
              <a:t> </a:t>
            </a:r>
            <a:r>
              <a:rPr lang="ru-RU" dirty="0" err="1" smtClean="0"/>
              <a:t>біологічні</a:t>
            </a:r>
            <a:r>
              <a:rPr lang="ru-RU" dirty="0" smtClean="0"/>
              <a:t>, </a:t>
            </a:r>
            <a:r>
              <a:rPr lang="ru-RU" dirty="0" err="1" smtClean="0"/>
              <a:t>клінічні</a:t>
            </a:r>
            <a:r>
              <a:rPr lang="ru-RU" dirty="0" smtClean="0"/>
              <a:t> та </a:t>
            </a:r>
            <a:r>
              <a:rPr lang="ru-RU" dirty="0" err="1" smtClean="0"/>
              <a:t>поведінкові</a:t>
            </a:r>
            <a:r>
              <a:rPr lang="ru-RU" dirty="0" smtClean="0"/>
              <a:t> науки.</a:t>
            </a:r>
          </a:p>
          <a:p>
            <a:pPr marL="0" indent="0">
              <a:lnSpc>
                <a:spcPct val="80000"/>
              </a:lnSpc>
              <a:spcBef>
                <a:spcPts val="0"/>
              </a:spcBef>
              <a:buFont typeface="Arial" pitchFamily="34" charset="0"/>
              <a:buChar char="•"/>
              <a:defRPr/>
            </a:pPr>
            <a:endParaRPr lang="ru-RU" dirty="0" smtClean="0"/>
          </a:p>
          <a:p>
            <a:pPr marL="0" indent="0">
              <a:lnSpc>
                <a:spcPct val="80000"/>
              </a:lnSpc>
              <a:spcBef>
                <a:spcPts val="0"/>
              </a:spcBef>
              <a:buFont typeface="Arial" pitchFamily="34" charset="0"/>
              <a:buChar char="•"/>
              <a:defRPr/>
            </a:pPr>
            <a:r>
              <a:rPr lang="ru-RU" dirty="0" smtClean="0"/>
              <a:t>Сфера </a:t>
            </a:r>
            <a:r>
              <a:rPr lang="ru-RU" dirty="0" err="1" smtClean="0"/>
              <a:t>сімейної</a:t>
            </a:r>
            <a:r>
              <a:rPr lang="ru-RU" dirty="0" smtClean="0"/>
              <a:t> </a:t>
            </a:r>
            <a:r>
              <a:rPr lang="ru-RU" dirty="0" err="1" smtClean="0"/>
              <a:t>медицини</a:t>
            </a:r>
            <a:r>
              <a:rPr lang="ru-RU" dirty="0" smtClean="0"/>
              <a:t> </a:t>
            </a:r>
            <a:r>
              <a:rPr lang="ru-RU" dirty="0" err="1" smtClean="0"/>
              <a:t>включає</a:t>
            </a:r>
            <a:r>
              <a:rPr lang="ru-RU" dirty="0" smtClean="0"/>
              <a:t>:</a:t>
            </a:r>
          </a:p>
          <a:p>
            <a:pPr marL="514350" indent="-514350">
              <a:lnSpc>
                <a:spcPct val="80000"/>
              </a:lnSpc>
              <a:spcBef>
                <a:spcPts val="0"/>
              </a:spcBef>
              <a:buFont typeface="+mj-lt"/>
              <a:buAutoNum type="arabicPeriod"/>
              <a:defRPr/>
            </a:pPr>
            <a:r>
              <a:rPr lang="ru-RU" dirty="0" err="1" smtClean="0"/>
              <a:t>всі</a:t>
            </a:r>
            <a:r>
              <a:rPr lang="ru-RU" dirty="0" smtClean="0"/>
              <a:t> </a:t>
            </a:r>
            <a:r>
              <a:rPr lang="ru-RU" dirty="0" err="1" smtClean="0"/>
              <a:t>вікові</a:t>
            </a:r>
            <a:r>
              <a:rPr lang="ru-RU" dirty="0" smtClean="0"/>
              <a:t> </a:t>
            </a:r>
            <a:r>
              <a:rPr lang="ru-RU" dirty="0" err="1" smtClean="0"/>
              <a:t>категорії</a:t>
            </a:r>
            <a:r>
              <a:rPr lang="ru-RU" dirty="0" smtClean="0"/>
              <a:t>, </a:t>
            </a:r>
          </a:p>
          <a:p>
            <a:pPr marL="514350" indent="-514350">
              <a:lnSpc>
                <a:spcPct val="80000"/>
              </a:lnSpc>
              <a:spcBef>
                <a:spcPts val="0"/>
              </a:spcBef>
              <a:buFont typeface="+mj-lt"/>
              <a:buAutoNum type="arabicPeriod"/>
              <a:defRPr/>
            </a:pPr>
            <a:r>
              <a:rPr lang="ru-RU" dirty="0" err="1" smtClean="0"/>
              <a:t>обидві</a:t>
            </a:r>
            <a:r>
              <a:rPr lang="ru-RU" dirty="0" smtClean="0"/>
              <a:t> </a:t>
            </a:r>
            <a:r>
              <a:rPr lang="ru-RU" dirty="0" err="1" smtClean="0"/>
              <a:t>статі</a:t>
            </a:r>
            <a:r>
              <a:rPr lang="ru-RU" dirty="0" smtClean="0"/>
              <a:t>, </a:t>
            </a:r>
          </a:p>
          <a:p>
            <a:pPr marL="514350" indent="-514350">
              <a:lnSpc>
                <a:spcPct val="80000"/>
              </a:lnSpc>
              <a:spcBef>
                <a:spcPts val="0"/>
              </a:spcBef>
              <a:buFont typeface="+mj-lt"/>
              <a:buAutoNum type="arabicPeriod"/>
              <a:defRPr/>
            </a:pPr>
            <a:r>
              <a:rPr lang="ru-RU" dirty="0" err="1" smtClean="0"/>
              <a:t>всі</a:t>
            </a:r>
            <a:r>
              <a:rPr lang="ru-RU" dirty="0" smtClean="0"/>
              <a:t> </a:t>
            </a:r>
            <a:r>
              <a:rPr lang="ru-RU" dirty="0" err="1" smtClean="0"/>
              <a:t>органи</a:t>
            </a:r>
            <a:r>
              <a:rPr lang="ru-RU" dirty="0" smtClean="0"/>
              <a:t>, </a:t>
            </a:r>
          </a:p>
          <a:p>
            <a:pPr marL="514350" indent="-514350">
              <a:lnSpc>
                <a:spcPct val="80000"/>
              </a:lnSpc>
              <a:spcBef>
                <a:spcPts val="0"/>
              </a:spcBef>
              <a:buFont typeface="+mj-lt"/>
              <a:buAutoNum type="arabicPeriod"/>
              <a:defRPr/>
            </a:pPr>
            <a:r>
              <a:rPr lang="ru-RU" dirty="0" err="1" smtClean="0"/>
              <a:t>всі</a:t>
            </a:r>
            <a:r>
              <a:rPr lang="ru-RU" dirty="0" smtClean="0"/>
              <a:t> </a:t>
            </a:r>
            <a:r>
              <a:rPr lang="ru-RU" dirty="0" err="1" smtClean="0"/>
              <a:t>системи</a:t>
            </a:r>
            <a:r>
              <a:rPr lang="ru-RU" dirty="0"/>
              <a:t>,</a:t>
            </a:r>
            <a:r>
              <a:rPr lang="ru-RU" dirty="0" smtClean="0"/>
              <a:t> </a:t>
            </a:r>
          </a:p>
          <a:p>
            <a:pPr marL="514350" indent="-514350">
              <a:lnSpc>
                <a:spcPct val="80000"/>
              </a:lnSpc>
              <a:spcBef>
                <a:spcPts val="0"/>
              </a:spcBef>
              <a:buFont typeface="+mj-lt"/>
              <a:buAutoNum type="arabicPeriod"/>
              <a:defRPr/>
            </a:pPr>
            <a:r>
              <a:rPr lang="ru-RU" dirty="0" err="1" smtClean="0"/>
              <a:t>всі</a:t>
            </a:r>
            <a:r>
              <a:rPr lang="ru-RU" dirty="0" smtClean="0"/>
              <a:t> </a:t>
            </a:r>
            <a:r>
              <a:rPr lang="ru-RU" dirty="0" err="1" smtClean="0"/>
              <a:t>хвороби</a:t>
            </a:r>
            <a:endParaRPr lang="ru-RU" dirty="0"/>
          </a:p>
        </p:txBody>
      </p:sp>
      <p:pic>
        <p:nvPicPr>
          <p:cNvPr id="3076" name="Picture 2" descr="Картинки по запросу family medicine prestige"/>
          <p:cNvPicPr>
            <a:picLocks noChangeAspect="1" noChangeArrowheads="1"/>
          </p:cNvPicPr>
          <p:nvPr/>
        </p:nvPicPr>
        <p:blipFill>
          <a:blip r:embed="rId2"/>
          <a:srcRect/>
          <a:stretch>
            <a:fillRect/>
          </a:stretch>
        </p:blipFill>
        <p:spPr bwMode="auto">
          <a:xfrm>
            <a:off x="5527675" y="4159250"/>
            <a:ext cx="3159125" cy="2366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bd20063_"/>
          <p:cNvPicPr>
            <a:picLocks noChangeAspect="1" noChangeArrowheads="1"/>
          </p:cNvPicPr>
          <p:nvPr/>
        </p:nvPicPr>
        <p:blipFill>
          <a:blip r:embed="rId3"/>
          <a:srcRect/>
          <a:stretch>
            <a:fillRect/>
          </a:stretch>
        </p:blipFill>
        <p:spPr bwMode="auto">
          <a:xfrm>
            <a:off x="6042025" y="2465388"/>
            <a:ext cx="2362200" cy="1885950"/>
          </a:xfrm>
          <a:prstGeom prst="rect">
            <a:avLst/>
          </a:prstGeom>
          <a:noFill/>
          <a:ln w="9525">
            <a:noFill/>
            <a:miter lim="800000"/>
            <a:headEnd/>
            <a:tailEnd/>
          </a:ln>
        </p:spPr>
      </p:pic>
      <p:pic>
        <p:nvPicPr>
          <p:cNvPr id="4099" name="Picture 5" descr="bd20068_"/>
          <p:cNvPicPr>
            <a:picLocks noChangeAspect="1" noChangeArrowheads="1"/>
          </p:cNvPicPr>
          <p:nvPr/>
        </p:nvPicPr>
        <p:blipFill>
          <a:blip r:embed="rId4"/>
          <a:srcRect/>
          <a:stretch>
            <a:fillRect/>
          </a:stretch>
        </p:blipFill>
        <p:spPr bwMode="auto">
          <a:xfrm>
            <a:off x="266700" y="4235450"/>
            <a:ext cx="2457450" cy="1933575"/>
          </a:xfrm>
          <a:prstGeom prst="rect">
            <a:avLst/>
          </a:prstGeom>
          <a:noFill/>
          <a:ln w="9525">
            <a:noFill/>
            <a:miter lim="800000"/>
            <a:headEnd/>
            <a:tailEnd/>
          </a:ln>
        </p:spPr>
      </p:pic>
      <p:pic>
        <p:nvPicPr>
          <p:cNvPr id="4100" name="Picture 6" descr="bd20072_"/>
          <p:cNvPicPr>
            <a:picLocks noChangeAspect="1" noChangeArrowheads="1"/>
          </p:cNvPicPr>
          <p:nvPr/>
        </p:nvPicPr>
        <p:blipFill>
          <a:blip r:embed="rId5"/>
          <a:srcRect/>
          <a:stretch>
            <a:fillRect/>
          </a:stretch>
        </p:blipFill>
        <p:spPr bwMode="auto">
          <a:xfrm>
            <a:off x="609600" y="1981200"/>
            <a:ext cx="2362200" cy="1944688"/>
          </a:xfrm>
          <a:prstGeom prst="rect">
            <a:avLst/>
          </a:prstGeom>
          <a:noFill/>
          <a:ln w="9525">
            <a:noFill/>
            <a:miter lim="800000"/>
            <a:headEnd/>
            <a:tailEnd/>
          </a:ln>
        </p:spPr>
      </p:pic>
      <p:pic>
        <p:nvPicPr>
          <p:cNvPr id="4101" name="Picture 7" descr="bd20115_"/>
          <p:cNvPicPr>
            <a:picLocks noChangeAspect="1" noChangeArrowheads="1"/>
          </p:cNvPicPr>
          <p:nvPr/>
        </p:nvPicPr>
        <p:blipFill>
          <a:blip r:embed="rId6"/>
          <a:srcRect/>
          <a:stretch>
            <a:fillRect/>
          </a:stretch>
        </p:blipFill>
        <p:spPr bwMode="auto">
          <a:xfrm>
            <a:off x="3067050" y="2316163"/>
            <a:ext cx="2438400" cy="1741487"/>
          </a:xfrm>
          <a:prstGeom prst="rect">
            <a:avLst/>
          </a:prstGeom>
          <a:noFill/>
          <a:ln w="9525">
            <a:noFill/>
            <a:miter lim="800000"/>
            <a:headEnd/>
            <a:tailEnd/>
          </a:ln>
        </p:spPr>
      </p:pic>
      <p:pic>
        <p:nvPicPr>
          <p:cNvPr id="4102" name="Picture 8" descr="bd20117_"/>
          <p:cNvPicPr>
            <a:picLocks noChangeAspect="1" noChangeArrowheads="1"/>
          </p:cNvPicPr>
          <p:nvPr/>
        </p:nvPicPr>
        <p:blipFill>
          <a:blip r:embed="rId7"/>
          <a:srcRect/>
          <a:stretch>
            <a:fillRect/>
          </a:stretch>
        </p:blipFill>
        <p:spPr bwMode="auto">
          <a:xfrm>
            <a:off x="3619500" y="187325"/>
            <a:ext cx="2209800" cy="1795463"/>
          </a:xfrm>
          <a:prstGeom prst="rect">
            <a:avLst/>
          </a:prstGeom>
          <a:noFill/>
          <a:ln w="9525">
            <a:noFill/>
            <a:miter lim="800000"/>
            <a:headEnd/>
            <a:tailEnd/>
          </a:ln>
        </p:spPr>
      </p:pic>
      <p:pic>
        <p:nvPicPr>
          <p:cNvPr id="4103" name="Picture 9" descr="bd20125_"/>
          <p:cNvPicPr>
            <a:picLocks noChangeAspect="1" noChangeArrowheads="1"/>
          </p:cNvPicPr>
          <p:nvPr/>
        </p:nvPicPr>
        <p:blipFill>
          <a:blip r:embed="rId8"/>
          <a:srcRect/>
          <a:stretch>
            <a:fillRect/>
          </a:stretch>
        </p:blipFill>
        <p:spPr bwMode="auto">
          <a:xfrm>
            <a:off x="6080125" y="423863"/>
            <a:ext cx="2286000" cy="1870075"/>
          </a:xfrm>
          <a:prstGeom prst="rect">
            <a:avLst/>
          </a:prstGeom>
          <a:noFill/>
          <a:ln w="9525">
            <a:noFill/>
            <a:miter lim="800000"/>
            <a:headEnd/>
            <a:tailEnd/>
          </a:ln>
        </p:spPr>
      </p:pic>
      <p:sp>
        <p:nvSpPr>
          <p:cNvPr id="240650" name="Text Box 10"/>
          <p:cNvSpPr txBox="1">
            <a:spLocks noChangeArrowheads="1"/>
          </p:cNvSpPr>
          <p:nvPr/>
        </p:nvSpPr>
        <p:spPr bwMode="auto">
          <a:xfrm>
            <a:off x="192088" y="187325"/>
            <a:ext cx="3044825" cy="2232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spcBef>
                <a:spcPct val="50000"/>
              </a:spcBef>
              <a:defRPr/>
            </a:pPr>
            <a:r>
              <a:rPr lang="ru-RU" sz="2800" dirty="0" smtClean="0">
                <a:latin typeface="Monotype Corsiva" pitchFamily="66" charset="0"/>
              </a:rPr>
              <a:t>У </a:t>
            </a:r>
            <a:r>
              <a:rPr lang="ru-RU" sz="2800" dirty="0" err="1" smtClean="0">
                <a:latin typeface="Monotype Corsiva" pitchFamily="66" charset="0"/>
              </a:rPr>
              <a:t>всьому</a:t>
            </a:r>
            <a:r>
              <a:rPr lang="ru-RU" sz="2800" dirty="0" smtClean="0">
                <a:latin typeface="Monotype Corsiva" pitchFamily="66" charset="0"/>
              </a:rPr>
              <a:t> </a:t>
            </a:r>
            <a:r>
              <a:rPr lang="ru-RU" sz="2800" dirty="0" err="1" smtClean="0">
                <a:latin typeface="Monotype Corsiva" pitchFamily="66" charset="0"/>
              </a:rPr>
              <a:t>світі</a:t>
            </a:r>
            <a:r>
              <a:rPr lang="ru-RU" sz="2800" dirty="0" smtClean="0">
                <a:latin typeface="Monotype Corsiva" pitchFamily="66" charset="0"/>
              </a:rPr>
              <a:t> </a:t>
            </a:r>
            <a:r>
              <a:rPr lang="ru-RU" sz="2800" dirty="0" err="1" smtClean="0">
                <a:latin typeface="Monotype Corsiva" pitchFamily="66" charset="0"/>
              </a:rPr>
              <a:t>лікарі</a:t>
            </a:r>
            <a:r>
              <a:rPr lang="ru-RU" sz="2800" dirty="0" smtClean="0">
                <a:latin typeface="Monotype Corsiva" pitchFamily="66" charset="0"/>
              </a:rPr>
              <a:t> </a:t>
            </a:r>
            <a:r>
              <a:rPr lang="ru-RU" sz="2800" dirty="0" err="1" smtClean="0">
                <a:latin typeface="Monotype Corsiva" pitchFamily="66" charset="0"/>
              </a:rPr>
              <a:t>прагнуть</a:t>
            </a:r>
            <a:r>
              <a:rPr lang="ru-RU" sz="2800" dirty="0" smtClean="0">
                <a:latin typeface="Monotype Corsiva" pitchFamily="66" charset="0"/>
              </a:rPr>
              <a:t> до с</a:t>
            </a:r>
            <a:r>
              <a:rPr lang="uk-UA" sz="2800" dirty="0" smtClean="0">
                <a:latin typeface="Monotype Corsiva" pitchFamily="66" charset="0"/>
              </a:rPr>
              <a:t>і</a:t>
            </a:r>
            <a:r>
              <a:rPr lang="ru-RU" sz="2800" dirty="0" err="1" smtClean="0">
                <a:latin typeface="Monotype Corsiva" pitchFamily="66" charset="0"/>
              </a:rPr>
              <a:t>мейної</a:t>
            </a:r>
            <a:r>
              <a:rPr lang="ru-RU" sz="2800" dirty="0" smtClean="0">
                <a:latin typeface="Monotype Corsiva" pitchFamily="66" charset="0"/>
              </a:rPr>
              <a:t> </a:t>
            </a:r>
            <a:r>
              <a:rPr lang="ru-RU" sz="2800" dirty="0" err="1" smtClean="0">
                <a:latin typeface="Monotype Corsiva" pitchFamily="66" charset="0"/>
              </a:rPr>
              <a:t>медицини</a:t>
            </a:r>
            <a:r>
              <a:rPr lang="ru-RU" sz="2800" dirty="0" smtClean="0">
                <a:latin typeface="Monotype Corsiva" pitchFamily="66" charset="0"/>
              </a:rPr>
              <a:t> ...</a:t>
            </a:r>
            <a:r>
              <a:rPr lang="uk-UA" sz="2800" dirty="0" smtClean="0">
                <a:latin typeface="Monotype Corsiva" pitchFamily="66" charset="0"/>
              </a:rPr>
              <a:t> Лікарі , які віддані </a:t>
            </a:r>
            <a:r>
              <a:rPr lang="uk-UA" sz="2800" dirty="0" err="1" smtClean="0">
                <a:latin typeface="Monotype Corsiva" pitchFamily="66" charset="0"/>
              </a:rPr>
              <a:t>сім»ям</a:t>
            </a:r>
            <a:r>
              <a:rPr lang="en-US" sz="2800" dirty="0" smtClean="0">
                <a:latin typeface="Monotype Corsiva" pitchFamily="66" charset="0"/>
              </a:rPr>
              <a:t>.</a:t>
            </a:r>
            <a:endParaRPr lang="uk-UA" sz="2800" dirty="0" smtClean="0">
              <a:latin typeface="Monotype Corsiva" pitchFamily="66" charset="0"/>
            </a:endParaRPr>
          </a:p>
          <a:p>
            <a:pPr eaLnBrk="1" hangingPunct="1">
              <a:spcBef>
                <a:spcPct val="50000"/>
              </a:spcBef>
              <a:defRPr/>
            </a:pPr>
            <a:endParaRPr lang="en-US" sz="1800" dirty="0" smtClean="0">
              <a:latin typeface="Monotype Corsiva" pitchFamily="66" charset="0"/>
            </a:endParaRPr>
          </a:p>
        </p:txBody>
      </p:sp>
      <p:sp>
        <p:nvSpPr>
          <p:cNvPr id="240651" name="Text Box 11"/>
          <p:cNvSpPr txBox="1">
            <a:spLocks noChangeArrowheads="1"/>
          </p:cNvSpPr>
          <p:nvPr/>
        </p:nvSpPr>
        <p:spPr bwMode="auto">
          <a:xfrm>
            <a:off x="2970213" y="4351338"/>
            <a:ext cx="5983287" cy="224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defRPr/>
            </a:pPr>
            <a:r>
              <a:rPr lang="en-US" sz="2800" dirty="0" smtClean="0">
                <a:latin typeface="Monotype Corsiva" pitchFamily="66" charset="0"/>
              </a:rPr>
              <a:t>…..</a:t>
            </a:r>
            <a:r>
              <a:rPr lang="uk-UA" sz="2800" dirty="0" smtClean="0">
                <a:latin typeface="Monotype Corsiva" pitchFamily="66" charset="0"/>
              </a:rPr>
              <a:t> </a:t>
            </a:r>
            <a:r>
              <a:rPr lang="ru-RU" sz="2800" dirty="0" smtClean="0">
                <a:latin typeface="Monotype Corsiva" pitchFamily="66" charset="0"/>
              </a:rPr>
              <a:t>Вони </a:t>
            </a:r>
            <a:r>
              <a:rPr lang="ru-RU" sz="2800" dirty="0" err="1" smtClean="0">
                <a:latin typeface="Monotype Corsiva" pitchFamily="66" charset="0"/>
              </a:rPr>
              <a:t>надають</a:t>
            </a:r>
            <a:r>
              <a:rPr lang="ru-RU" sz="2800" dirty="0" smtClean="0">
                <a:latin typeface="Monotype Corsiva" pitchFamily="66" charset="0"/>
              </a:rPr>
              <a:t> </a:t>
            </a:r>
            <a:r>
              <a:rPr lang="ru-RU" sz="2800" dirty="0" err="1" smtClean="0">
                <a:latin typeface="Monotype Corsiva" pitchFamily="66" charset="0"/>
              </a:rPr>
              <a:t>допомогу</a:t>
            </a:r>
            <a:r>
              <a:rPr lang="ru-RU" sz="2800" dirty="0" smtClean="0">
                <a:latin typeface="Monotype Corsiva" pitchFamily="66" charset="0"/>
              </a:rPr>
              <a:t> в </a:t>
            </a:r>
            <a:r>
              <a:rPr lang="ru-RU" sz="2800" dirty="0" err="1" smtClean="0">
                <a:latin typeface="Monotype Corsiva" pitchFamily="66" charset="0"/>
              </a:rPr>
              <a:t>будинках</a:t>
            </a:r>
            <a:r>
              <a:rPr lang="ru-RU" sz="2800" dirty="0" smtClean="0">
                <a:latin typeface="Monotype Corsiva" pitchFamily="66" charset="0"/>
              </a:rPr>
              <a:t> </a:t>
            </a:r>
            <a:r>
              <a:rPr lang="ru-RU" sz="2800" dirty="0" err="1" smtClean="0">
                <a:latin typeface="Monotype Corsiva" pitchFamily="66" charset="0"/>
              </a:rPr>
              <a:t>пацієнтів</a:t>
            </a:r>
            <a:r>
              <a:rPr lang="ru-RU" sz="2800" dirty="0" smtClean="0">
                <a:latin typeface="Monotype Corsiva" pitchFamily="66" charset="0"/>
              </a:rPr>
              <a:t>, у </a:t>
            </a:r>
            <a:r>
              <a:rPr lang="ru-RU" sz="2800" dirty="0" err="1" smtClean="0">
                <a:latin typeface="Monotype Corsiva" pitchFamily="66" charset="0"/>
              </a:rPr>
              <a:t>школі</a:t>
            </a:r>
            <a:r>
              <a:rPr lang="ru-RU" sz="2800" dirty="0" smtClean="0">
                <a:latin typeface="Monotype Corsiva" pitchFamily="66" charset="0"/>
              </a:rPr>
              <a:t>, на </a:t>
            </a:r>
            <a:r>
              <a:rPr lang="ru-RU" sz="2800" dirty="0" err="1" smtClean="0">
                <a:latin typeface="Monotype Corsiva" pitchFamily="66" charset="0"/>
              </a:rPr>
              <a:t>робочому</a:t>
            </a:r>
            <a:r>
              <a:rPr lang="ru-RU" sz="2800" dirty="0" smtClean="0">
                <a:latin typeface="Monotype Corsiva" pitchFamily="66" charset="0"/>
              </a:rPr>
              <a:t> </a:t>
            </a:r>
            <a:r>
              <a:rPr lang="ru-RU" sz="2800" dirty="0" err="1" smtClean="0">
                <a:latin typeface="Monotype Corsiva" pitchFamily="66" charset="0"/>
              </a:rPr>
              <a:t>місці</a:t>
            </a:r>
            <a:r>
              <a:rPr lang="ru-RU" sz="2800" dirty="0" smtClean="0">
                <a:latin typeface="Monotype Corsiva" pitchFamily="66" charset="0"/>
              </a:rPr>
              <a:t> і в </a:t>
            </a:r>
            <a:r>
              <a:rPr lang="ru-RU" sz="2800" dirty="0" err="1" smtClean="0">
                <a:latin typeface="Monotype Corsiva" pitchFamily="66" charset="0"/>
              </a:rPr>
              <a:t>лікарні</a:t>
            </a:r>
            <a:r>
              <a:rPr lang="ru-RU" sz="2800" dirty="0" smtClean="0">
                <a:latin typeface="Monotype Corsiva" pitchFamily="66" charset="0"/>
              </a:rPr>
              <a:t>. Вони  - </a:t>
            </a:r>
            <a:r>
              <a:rPr lang="ru-RU" sz="2800" dirty="0" err="1" smtClean="0">
                <a:latin typeface="Monotype Corsiva" pitchFamily="66" charset="0"/>
              </a:rPr>
              <a:t>лікарі</a:t>
            </a:r>
            <a:r>
              <a:rPr lang="ru-RU" sz="2800" dirty="0" smtClean="0">
                <a:latin typeface="Monotype Corsiva" pitchFamily="66" charset="0"/>
              </a:rPr>
              <a:t> </a:t>
            </a:r>
            <a:r>
              <a:rPr lang="ru-RU" sz="2800" dirty="0" err="1" smtClean="0">
                <a:latin typeface="Monotype Corsiva" pitchFamily="66" charset="0"/>
              </a:rPr>
              <a:t>пацієнтів</a:t>
            </a:r>
            <a:r>
              <a:rPr lang="ru-RU" sz="2800" dirty="0" smtClean="0">
                <a:latin typeface="Monotype Corsiva" pitchFamily="66" charset="0"/>
              </a:rPr>
              <a:t> на </a:t>
            </a:r>
            <a:r>
              <a:rPr lang="ru-RU" sz="2800" dirty="0" err="1" smtClean="0">
                <a:latin typeface="Monotype Corsiva" pitchFamily="66" charset="0"/>
              </a:rPr>
              <a:t>різних</a:t>
            </a:r>
            <a:r>
              <a:rPr lang="ru-RU" sz="2800" dirty="0" smtClean="0">
                <a:latin typeface="Monotype Corsiva" pitchFamily="66" charset="0"/>
              </a:rPr>
              <a:t> </a:t>
            </a:r>
            <a:r>
              <a:rPr lang="ru-RU" sz="2800" dirty="0" err="1" smtClean="0">
                <a:latin typeface="Monotype Corsiva" pitchFamily="66" charset="0"/>
              </a:rPr>
              <a:t>етапах</a:t>
            </a:r>
            <a:r>
              <a:rPr lang="ru-RU" sz="2800" dirty="0" smtClean="0">
                <a:latin typeface="Monotype Corsiva" pitchFamily="66" charset="0"/>
              </a:rPr>
              <a:t> </a:t>
            </a:r>
            <a:r>
              <a:rPr lang="ru-RU" sz="2800" dirty="0" err="1" smtClean="0">
                <a:latin typeface="Monotype Corsiva" pitchFamily="66" charset="0"/>
              </a:rPr>
              <a:t>життя</a:t>
            </a:r>
            <a:r>
              <a:rPr lang="ru-RU" sz="2800" dirty="0" smtClean="0">
                <a:latin typeface="Monotype Corsiva" pitchFamily="66" charset="0"/>
              </a:rPr>
              <a:t> і </a:t>
            </a:r>
            <a:r>
              <a:rPr lang="ru-RU" sz="2800" dirty="0" err="1" smtClean="0">
                <a:latin typeface="Monotype Corsiva" pitchFamily="66" charset="0"/>
              </a:rPr>
              <a:t>сімей</a:t>
            </a:r>
            <a:r>
              <a:rPr lang="ru-RU" sz="2800" dirty="0" smtClean="0">
                <a:latin typeface="Monotype Corsiva" pitchFamily="66" charset="0"/>
              </a:rPr>
              <a:t>  у </a:t>
            </a:r>
            <a:r>
              <a:rPr lang="ru-RU" sz="2800" dirty="0" err="1" smtClean="0">
                <a:latin typeface="Monotype Corsiva" pitchFamily="66" charset="0"/>
              </a:rPr>
              <a:t>різні</a:t>
            </a:r>
            <a:r>
              <a:rPr lang="ru-RU" sz="2800" dirty="0" smtClean="0">
                <a:latin typeface="Monotype Corsiva" pitchFamily="66" charset="0"/>
              </a:rPr>
              <a:t> </a:t>
            </a:r>
            <a:r>
              <a:rPr lang="ru-RU" sz="2800" dirty="0" err="1" smtClean="0">
                <a:latin typeface="Monotype Corsiva" pitchFamily="66" charset="0"/>
              </a:rPr>
              <a:t>етапи</a:t>
            </a:r>
            <a:r>
              <a:rPr lang="ru-RU" sz="2800" dirty="0" smtClean="0">
                <a:latin typeface="Monotype Corsiva" pitchFamily="66" charset="0"/>
              </a:rPr>
              <a:t>  </a:t>
            </a:r>
            <a:r>
              <a:rPr lang="ru-RU" sz="2800" dirty="0" err="1" smtClean="0">
                <a:latin typeface="Monotype Corsiva" pitchFamily="66" charset="0"/>
              </a:rPr>
              <a:t>їх</a:t>
            </a:r>
            <a:r>
              <a:rPr lang="ru-RU" sz="2800" dirty="0" smtClean="0">
                <a:latin typeface="Monotype Corsiva" pitchFamily="66" charset="0"/>
              </a:rPr>
              <a:t> </a:t>
            </a:r>
            <a:r>
              <a:rPr lang="ru-RU" sz="2800" dirty="0" err="1" smtClean="0">
                <a:latin typeface="Monotype Corsiva" pitchFamily="66" charset="0"/>
              </a:rPr>
              <a:t>життєвого</a:t>
            </a:r>
            <a:r>
              <a:rPr lang="ru-RU" sz="2800" dirty="0" smtClean="0">
                <a:latin typeface="Monotype Corsiva" pitchFamily="66" charset="0"/>
              </a:rPr>
              <a:t> циклу</a:t>
            </a:r>
            <a:endParaRPr lang="en-US" sz="2800" dirty="0" smtClean="0">
              <a:latin typeface="Monotype Corsiva" pitchFamily="66"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40650"/>
                                        </p:tgtEl>
                                        <p:attrNameLst>
                                          <p:attrName>style.visibility</p:attrName>
                                        </p:attrNameLst>
                                      </p:cBhvr>
                                      <p:to>
                                        <p:strVal val="visible"/>
                                      </p:to>
                                    </p:set>
                                    <p:anim calcmode="lin" valueType="num">
                                      <p:cBhvr additive="base">
                                        <p:cTn id="7" dur="500" fill="hold"/>
                                        <p:tgtEl>
                                          <p:spTgt spid="240650"/>
                                        </p:tgtEl>
                                        <p:attrNameLst>
                                          <p:attrName>ppt_x</p:attrName>
                                        </p:attrNameLst>
                                      </p:cBhvr>
                                      <p:tavLst>
                                        <p:tav tm="0">
                                          <p:val>
                                            <p:strVal val="#ppt_x"/>
                                          </p:val>
                                        </p:tav>
                                        <p:tav tm="100000">
                                          <p:val>
                                            <p:strVal val="#ppt_x"/>
                                          </p:val>
                                        </p:tav>
                                      </p:tavLst>
                                    </p:anim>
                                    <p:anim calcmode="lin" valueType="num">
                                      <p:cBhvr additive="base">
                                        <p:cTn id="8" dur="500" fill="hold"/>
                                        <p:tgtEl>
                                          <p:spTgt spid="2406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0651"/>
                                        </p:tgtEl>
                                        <p:attrNameLst>
                                          <p:attrName>style.visibility</p:attrName>
                                        </p:attrNameLst>
                                      </p:cBhvr>
                                      <p:to>
                                        <p:strVal val="visible"/>
                                      </p:to>
                                    </p:set>
                                    <p:anim calcmode="lin" valueType="num">
                                      <p:cBhvr additive="base">
                                        <p:cTn id="13" dur="500" fill="hold"/>
                                        <p:tgtEl>
                                          <p:spTgt spid="240651"/>
                                        </p:tgtEl>
                                        <p:attrNameLst>
                                          <p:attrName>ppt_x</p:attrName>
                                        </p:attrNameLst>
                                      </p:cBhvr>
                                      <p:tavLst>
                                        <p:tav tm="0">
                                          <p:val>
                                            <p:strVal val="#ppt_x"/>
                                          </p:val>
                                        </p:tav>
                                        <p:tav tm="100000">
                                          <p:val>
                                            <p:strVal val="#ppt_x"/>
                                          </p:val>
                                        </p:tav>
                                      </p:tavLst>
                                    </p:anim>
                                    <p:anim calcmode="lin" valueType="num">
                                      <p:cBhvr additive="base">
                                        <p:cTn id="14" dur="500" fill="hold"/>
                                        <p:tgtEl>
                                          <p:spTgt spid="2406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0" grpId="0" autoUpdateAnimBg="0"/>
      <p:bldP spid="24065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274638"/>
            <a:ext cx="4648200" cy="1497012"/>
          </a:xfrm>
        </p:spPr>
        <p:txBody>
          <a:bodyPr/>
          <a:lstStyle/>
          <a:p>
            <a:r>
              <a:rPr lang="en-US" sz="2400" b="1" smtClean="0"/>
              <a:t>Dr Margaret Chan</a:t>
            </a:r>
            <a:r>
              <a:rPr lang="en-US" sz="2000" smtClean="0"/>
              <a:t>, Director-General of the World Health Organization, in Keynote address at the 2013 World Congress of the World Organization of Family Doctors</a:t>
            </a:r>
            <a:endParaRPr lang="ru-RU" sz="2000" smtClean="0"/>
          </a:p>
        </p:txBody>
      </p:sp>
      <p:sp>
        <p:nvSpPr>
          <p:cNvPr id="5123" name="Объект 2"/>
          <p:cNvSpPr>
            <a:spLocks noGrp="1"/>
          </p:cNvSpPr>
          <p:nvPr>
            <p:ph idx="1"/>
          </p:nvPr>
        </p:nvSpPr>
        <p:spPr>
          <a:xfrm>
            <a:off x="457200" y="2171700"/>
            <a:ext cx="8439150" cy="4392613"/>
          </a:xfrm>
        </p:spPr>
        <p:txBody>
          <a:bodyPr/>
          <a:lstStyle/>
          <a:p>
            <a:pPr marL="0" indent="0">
              <a:buFont typeface="Arial" charset="0"/>
              <a:buNone/>
            </a:pPr>
            <a:r>
              <a:rPr lang="ru-RU" smtClean="0"/>
              <a:t>«Технології і комп’ютери ніколи не зможуть замінити людські відносини між лікарем і пацієнтом. Тривалі довірчі відносини формують мотивацію. Мотивовані люди – це люди, які відчувають персональну відповідальність за збереження здоров’я. Сімейна медицина – це наша надія на краще майбутнє. Сімейні лікарі – нові зірки цього майбутнього».</a:t>
            </a:r>
          </a:p>
        </p:txBody>
      </p:sp>
      <p:pic>
        <p:nvPicPr>
          <p:cNvPr id="5124" name="Picture 2" descr="https://fbcdn-sphotos-g-a.akamaihd.net/hphotos-ak-xfp1/v/t1.0-9/1544488_376329265868137_5573131028239825596_n.jpg?oh=2f506dffe75f660414de9dabf217d631&amp;oe=55507D48&amp;__gda__=1431573459_13f7eda12c0233b3bd4d76632249417d"/>
          <p:cNvPicPr>
            <a:picLocks noChangeAspect="1" noChangeArrowheads="1"/>
          </p:cNvPicPr>
          <p:nvPr/>
        </p:nvPicPr>
        <p:blipFill>
          <a:blip r:embed="rId2"/>
          <a:srcRect/>
          <a:stretch>
            <a:fillRect/>
          </a:stretch>
        </p:blipFill>
        <p:spPr bwMode="auto">
          <a:xfrm>
            <a:off x="5600700" y="0"/>
            <a:ext cx="2903538" cy="193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0" y="274638"/>
            <a:ext cx="6305550" cy="1143000"/>
          </a:xfrm>
        </p:spPr>
        <p:txBody>
          <a:bodyPr/>
          <a:lstStyle/>
          <a:p>
            <a:pPr>
              <a:lnSpc>
                <a:spcPct val="80000"/>
              </a:lnSpc>
            </a:pPr>
            <a:r>
              <a:rPr lang="uk-UA" b="1" smtClean="0">
                <a:solidFill>
                  <a:srgbClr val="0070C0"/>
                </a:solidFill>
              </a:rPr>
              <a:t>Основні тенденції в системі охорони здоровя</a:t>
            </a:r>
            <a:endParaRPr lang="ru-RU" b="1" smtClean="0">
              <a:solidFill>
                <a:srgbClr val="0070C0"/>
              </a:solidFill>
            </a:endParaRPr>
          </a:p>
        </p:txBody>
      </p:sp>
      <p:sp>
        <p:nvSpPr>
          <p:cNvPr id="6147" name="Объект 2"/>
          <p:cNvSpPr>
            <a:spLocks noGrp="1"/>
          </p:cNvSpPr>
          <p:nvPr>
            <p:ph idx="1"/>
          </p:nvPr>
        </p:nvSpPr>
        <p:spPr>
          <a:xfrm>
            <a:off x="319088" y="1822450"/>
            <a:ext cx="8631237" cy="4525963"/>
          </a:xfrm>
        </p:spPr>
        <p:txBody>
          <a:bodyPr/>
          <a:lstStyle/>
          <a:p>
            <a:pPr marL="0" indent="0">
              <a:lnSpc>
                <a:spcPct val="80000"/>
              </a:lnSpc>
              <a:spcBef>
                <a:spcPct val="0"/>
              </a:spcBef>
            </a:pPr>
            <a:r>
              <a:rPr lang="ru-RU" smtClean="0"/>
              <a:t>глобальне старіння населення; </a:t>
            </a:r>
          </a:p>
          <a:p>
            <a:pPr marL="0" indent="0">
              <a:lnSpc>
                <a:spcPct val="80000"/>
              </a:lnSpc>
              <a:spcBef>
                <a:spcPct val="0"/>
              </a:spcBef>
            </a:pPr>
            <a:r>
              <a:rPr lang="ru-RU" smtClean="0"/>
              <a:t>глобальна урбанізація; </a:t>
            </a:r>
          </a:p>
          <a:p>
            <a:pPr marL="0" indent="0">
              <a:lnSpc>
                <a:spcPct val="80000"/>
              </a:lnSpc>
              <a:spcBef>
                <a:spcPct val="0"/>
              </a:spcBef>
            </a:pPr>
            <a:r>
              <a:rPr lang="ru-RU" smtClean="0"/>
              <a:t>епідемії неінфекційних хронічних захворювань, які визначають смертність населення; </a:t>
            </a:r>
          </a:p>
          <a:p>
            <a:pPr marL="0" indent="0">
              <a:lnSpc>
                <a:spcPct val="80000"/>
              </a:lnSpc>
              <a:spcBef>
                <a:spcPct val="0"/>
              </a:spcBef>
            </a:pPr>
            <a:r>
              <a:rPr lang="ru-RU" smtClean="0"/>
              <a:t>коморбідність; </a:t>
            </a:r>
          </a:p>
          <a:p>
            <a:pPr marL="0" indent="0">
              <a:lnSpc>
                <a:spcPct val="80000"/>
              </a:lnSpc>
              <a:spcBef>
                <a:spcPct val="0"/>
              </a:spcBef>
            </a:pPr>
            <a:r>
              <a:rPr lang="ru-RU" smtClean="0"/>
              <a:t>глобальне поширення нездорового способу життя; </a:t>
            </a:r>
          </a:p>
          <a:p>
            <a:pPr marL="0" indent="0">
              <a:lnSpc>
                <a:spcPct val="80000"/>
              </a:lnSpc>
              <a:spcBef>
                <a:spcPct val="0"/>
              </a:spcBef>
            </a:pPr>
            <a:r>
              <a:rPr lang="ru-RU" smtClean="0"/>
              <a:t>антибіотикорезистентність; поява нових збудників і</a:t>
            </a:r>
          </a:p>
          <a:p>
            <a:pPr marL="0" indent="0">
              <a:lnSpc>
                <a:spcPct val="80000"/>
              </a:lnSpc>
              <a:spcBef>
                <a:spcPct val="0"/>
              </a:spcBef>
            </a:pPr>
            <a:r>
              <a:rPr lang="ru-RU" smtClean="0"/>
              <a:t> активізація забутих інфекційних захворювань. </a:t>
            </a:r>
          </a:p>
        </p:txBody>
      </p:sp>
      <p:sp>
        <p:nvSpPr>
          <p:cNvPr id="6148" name="TextBox 3"/>
          <p:cNvSpPr txBox="1">
            <a:spLocks noChangeArrowheads="1"/>
          </p:cNvSpPr>
          <p:nvPr/>
        </p:nvSpPr>
        <p:spPr bwMode="auto">
          <a:xfrm>
            <a:off x="1181100" y="5886450"/>
            <a:ext cx="7239000" cy="922338"/>
          </a:xfrm>
          <a:prstGeom prst="rect">
            <a:avLst/>
          </a:prstGeom>
          <a:noFill/>
          <a:ln w="9525">
            <a:noFill/>
            <a:miter lim="800000"/>
            <a:headEnd/>
            <a:tailEnd/>
          </a:ln>
        </p:spPr>
        <p:txBody>
          <a:bodyPr>
            <a:spAutoFit/>
          </a:bodyPr>
          <a:lstStyle/>
          <a:p>
            <a:r>
              <a:rPr lang="en-US"/>
              <a:t>Dr Margaret Chan, Director-General of the World Health Organization, in Keynote address at the 2013 World Congress of the World Organization of Family Doctors</a:t>
            </a:r>
            <a:endParaRPr lang="ru-RU"/>
          </a:p>
        </p:txBody>
      </p:sp>
      <p:pic>
        <p:nvPicPr>
          <p:cNvPr id="6149" name="Picture 2" descr="http://thumbs.dreamstime.com/z/%D0%B2%D0%BE%D1%81%D0%BA%D0%BB%D0%B8%D1%86%D0%B0%D1%82%D0%B5%D0%BB%D1%8C%D0%BD%D1%8B%D0%B9-%D0%B7%D0%BD%D0%B0%D0%BA-9590674.jpg"/>
          <p:cNvPicPr>
            <a:picLocks noChangeAspect="1" noChangeArrowheads="1"/>
          </p:cNvPicPr>
          <p:nvPr/>
        </p:nvPicPr>
        <p:blipFill>
          <a:blip r:embed="rId2"/>
          <a:srcRect/>
          <a:stretch>
            <a:fillRect/>
          </a:stretch>
        </p:blipFill>
        <p:spPr bwMode="auto">
          <a:xfrm>
            <a:off x="6618288" y="0"/>
            <a:ext cx="2525712" cy="219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0" y="274638"/>
            <a:ext cx="5695950" cy="1143000"/>
          </a:xfrm>
        </p:spPr>
        <p:txBody>
          <a:bodyPr/>
          <a:lstStyle/>
          <a:p>
            <a:pPr>
              <a:lnSpc>
                <a:spcPct val="80000"/>
              </a:lnSpc>
            </a:pPr>
            <a:r>
              <a:rPr lang="uk-UA" b="1" smtClean="0">
                <a:solidFill>
                  <a:srgbClr val="0070C0"/>
                </a:solidFill>
              </a:rPr>
              <a:t>WONCA EUROPE, 2002</a:t>
            </a:r>
            <a:endParaRPr lang="ru-RU" b="1" smtClean="0">
              <a:solidFill>
                <a:srgbClr val="0070C0"/>
              </a:solidFill>
            </a:endParaRPr>
          </a:p>
        </p:txBody>
      </p:sp>
      <p:sp>
        <p:nvSpPr>
          <p:cNvPr id="3" name="Объект 2"/>
          <p:cNvSpPr>
            <a:spLocks noGrp="1"/>
          </p:cNvSpPr>
          <p:nvPr>
            <p:ph idx="1"/>
          </p:nvPr>
        </p:nvSpPr>
        <p:spPr/>
        <p:txBody>
          <a:bodyPr/>
          <a:lstStyle/>
          <a:p>
            <a:pPr marL="0" indent="0">
              <a:lnSpc>
                <a:spcPct val="70000"/>
              </a:lnSpc>
              <a:spcBef>
                <a:spcPts val="0"/>
              </a:spcBef>
              <a:buFont typeface="Arial" pitchFamily="34" charset="0"/>
              <a:buNone/>
              <a:defRPr/>
            </a:pPr>
            <a:r>
              <a:rPr lang="uk-UA" dirty="0" smtClean="0"/>
              <a:t>Визнано</a:t>
            </a:r>
            <a:r>
              <a:rPr lang="uk-UA" dirty="0"/>
              <a:t>, що саме ЗП/СМ може </a:t>
            </a:r>
            <a:endParaRPr lang="uk-UA" dirty="0" smtClean="0"/>
          </a:p>
          <a:p>
            <a:pPr marL="0" indent="0">
              <a:lnSpc>
                <a:spcPct val="70000"/>
              </a:lnSpc>
              <a:spcBef>
                <a:spcPts val="0"/>
              </a:spcBef>
              <a:buFont typeface="Arial" pitchFamily="34" charset="0"/>
              <a:buNone/>
              <a:defRPr/>
            </a:pPr>
            <a:r>
              <a:rPr lang="uk-UA" dirty="0" smtClean="0"/>
              <a:t>забезпечити</a:t>
            </a:r>
            <a:r>
              <a:rPr lang="uk-UA" dirty="0"/>
              <a:t>: </a:t>
            </a:r>
            <a:endParaRPr lang="uk-UA" dirty="0" smtClean="0"/>
          </a:p>
          <a:p>
            <a:pPr marL="0" indent="0">
              <a:lnSpc>
                <a:spcPct val="70000"/>
              </a:lnSpc>
              <a:spcBef>
                <a:spcPts val="0"/>
              </a:spcBef>
              <a:buFont typeface="Arial" pitchFamily="34" charset="0"/>
              <a:buNone/>
              <a:defRPr/>
            </a:pPr>
            <a:endParaRPr lang="uk-UA" dirty="0" smtClean="0"/>
          </a:p>
          <a:p>
            <a:pPr marL="514350" indent="-514350">
              <a:lnSpc>
                <a:spcPct val="70000"/>
              </a:lnSpc>
              <a:spcBef>
                <a:spcPts val="0"/>
              </a:spcBef>
              <a:buFont typeface="+mj-lt"/>
              <a:buAutoNum type="arabicPeriod"/>
              <a:defRPr/>
            </a:pPr>
            <a:r>
              <a:rPr lang="uk-UA" b="1" dirty="0" smtClean="0">
                <a:solidFill>
                  <a:srgbClr val="FF0000"/>
                </a:solidFill>
              </a:rPr>
              <a:t>доступні</a:t>
            </a:r>
            <a:r>
              <a:rPr lang="uk-UA" dirty="0" smtClean="0"/>
              <a:t> </a:t>
            </a:r>
            <a:r>
              <a:rPr lang="uk-UA" dirty="0"/>
              <a:t>і прийнятні послуги для пацієнтів; </a:t>
            </a:r>
            <a:endParaRPr lang="uk-UA" dirty="0" smtClean="0"/>
          </a:p>
          <a:p>
            <a:pPr marL="514350" indent="-514350">
              <a:lnSpc>
                <a:spcPct val="70000"/>
              </a:lnSpc>
              <a:spcBef>
                <a:spcPts val="0"/>
              </a:spcBef>
              <a:buFont typeface="+mj-lt"/>
              <a:buAutoNum type="arabicPeriod"/>
              <a:defRPr/>
            </a:pPr>
            <a:r>
              <a:rPr lang="uk-UA" b="1" dirty="0">
                <a:solidFill>
                  <a:srgbClr val="FF0000"/>
                </a:solidFill>
              </a:rPr>
              <a:t>сп</a:t>
            </a:r>
            <a:r>
              <a:rPr lang="uk-UA" b="1" dirty="0" smtClean="0">
                <a:solidFill>
                  <a:srgbClr val="FF0000"/>
                </a:solidFill>
              </a:rPr>
              <a:t>раведливий</a:t>
            </a:r>
            <a:r>
              <a:rPr lang="uk-UA" dirty="0" smtClean="0"/>
              <a:t> </a:t>
            </a:r>
            <a:r>
              <a:rPr lang="uk-UA" dirty="0"/>
              <a:t>розподіл ресурсів охорони здоров’я; </a:t>
            </a:r>
            <a:endParaRPr lang="uk-UA" dirty="0" smtClean="0"/>
          </a:p>
          <a:p>
            <a:pPr marL="514350" indent="-514350">
              <a:lnSpc>
                <a:spcPct val="70000"/>
              </a:lnSpc>
              <a:spcBef>
                <a:spcPts val="0"/>
              </a:spcBef>
              <a:buFont typeface="+mj-lt"/>
              <a:buAutoNum type="arabicPeriod"/>
              <a:defRPr/>
            </a:pPr>
            <a:r>
              <a:rPr lang="uk-UA" b="1" dirty="0">
                <a:solidFill>
                  <a:srgbClr val="FF0000"/>
                </a:solidFill>
              </a:rPr>
              <a:t>інтегроване і координоване </a:t>
            </a:r>
            <a:r>
              <a:rPr lang="uk-UA" dirty="0"/>
              <a:t>надання комплексних лікувальних, реабілітаційних, паліативних та профілактичних послуг, а також зміцнення здоров’я; </a:t>
            </a:r>
            <a:endParaRPr lang="uk-UA" dirty="0" smtClean="0"/>
          </a:p>
          <a:p>
            <a:pPr marL="514350" indent="-514350">
              <a:lnSpc>
                <a:spcPct val="70000"/>
              </a:lnSpc>
              <a:spcBef>
                <a:spcPts val="0"/>
              </a:spcBef>
              <a:buFont typeface="+mj-lt"/>
              <a:buAutoNum type="arabicPeriod"/>
              <a:defRPr/>
            </a:pPr>
            <a:r>
              <a:rPr lang="uk-UA" b="1" dirty="0">
                <a:solidFill>
                  <a:srgbClr val="FF0000"/>
                </a:solidFill>
              </a:rPr>
              <a:t>раціональне </a:t>
            </a:r>
            <a:r>
              <a:rPr lang="uk-UA" dirty="0"/>
              <a:t>використання технологій і ресурсів наступних ланок охорони здоров’я; </a:t>
            </a:r>
            <a:endParaRPr lang="uk-UA" dirty="0" smtClean="0"/>
          </a:p>
          <a:p>
            <a:pPr marL="514350" indent="-514350">
              <a:lnSpc>
                <a:spcPct val="70000"/>
              </a:lnSpc>
              <a:spcBef>
                <a:spcPts val="0"/>
              </a:spcBef>
              <a:buFont typeface="+mj-lt"/>
              <a:buAutoNum type="arabicPeriod"/>
              <a:defRPr/>
            </a:pPr>
            <a:r>
              <a:rPr lang="uk-UA" b="1" dirty="0">
                <a:solidFill>
                  <a:srgbClr val="FF0000"/>
                </a:solidFill>
              </a:rPr>
              <a:t>рентабельність</a:t>
            </a:r>
            <a:r>
              <a:rPr lang="uk-UA" dirty="0" smtClean="0"/>
              <a:t> </a:t>
            </a:r>
            <a:r>
              <a:rPr lang="uk-UA" dirty="0"/>
              <a:t>ПМСД. </a:t>
            </a:r>
            <a:endParaRPr lang="ru-RU" dirty="0"/>
          </a:p>
        </p:txBody>
      </p:sp>
      <p:sp>
        <p:nvSpPr>
          <p:cNvPr id="7172" name="AutoShape 2" descr="Картинки по запросу wonca"/>
          <p:cNvSpPr>
            <a:spLocks noChangeAspect="1" noChangeArrowheads="1"/>
          </p:cNvSpPr>
          <p:nvPr/>
        </p:nvSpPr>
        <p:spPr bwMode="auto">
          <a:xfrm>
            <a:off x="160338" y="-182563"/>
            <a:ext cx="304800" cy="304801"/>
          </a:xfrm>
          <a:prstGeom prst="rect">
            <a:avLst/>
          </a:prstGeom>
          <a:noFill/>
          <a:ln w="9525">
            <a:noFill/>
            <a:miter lim="800000"/>
            <a:headEnd/>
            <a:tailEnd/>
          </a:ln>
        </p:spPr>
        <p:txBody>
          <a:bodyPr/>
          <a:lstStyle/>
          <a:p>
            <a:endParaRPr lang="ru-RU"/>
          </a:p>
        </p:txBody>
      </p:sp>
      <p:sp>
        <p:nvSpPr>
          <p:cNvPr id="7173" name="AutoShape 4" descr="Картинки по запросу wonca"/>
          <p:cNvSpPr>
            <a:spLocks noChangeAspect="1" noChangeArrowheads="1"/>
          </p:cNvSpPr>
          <p:nvPr/>
        </p:nvSpPr>
        <p:spPr bwMode="auto">
          <a:xfrm>
            <a:off x="312738" y="-30163"/>
            <a:ext cx="304800" cy="304801"/>
          </a:xfrm>
          <a:prstGeom prst="rect">
            <a:avLst/>
          </a:prstGeom>
          <a:noFill/>
          <a:ln w="9525">
            <a:noFill/>
            <a:miter lim="800000"/>
            <a:headEnd/>
            <a:tailEnd/>
          </a:ln>
        </p:spPr>
        <p:txBody>
          <a:bodyPr/>
          <a:lstStyle/>
          <a:p>
            <a:endParaRPr lang="ru-RU"/>
          </a:p>
        </p:txBody>
      </p:sp>
      <p:sp>
        <p:nvSpPr>
          <p:cNvPr id="7174" name="AutoShape 6" descr="Картинки по запросу wonca"/>
          <p:cNvSpPr>
            <a:spLocks noChangeAspect="1" noChangeArrowheads="1"/>
          </p:cNvSpPr>
          <p:nvPr/>
        </p:nvSpPr>
        <p:spPr bwMode="auto">
          <a:xfrm>
            <a:off x="465138" y="122238"/>
            <a:ext cx="304800" cy="304800"/>
          </a:xfrm>
          <a:prstGeom prst="rect">
            <a:avLst/>
          </a:prstGeom>
          <a:noFill/>
          <a:ln w="9525">
            <a:noFill/>
            <a:miter lim="800000"/>
            <a:headEnd/>
            <a:tailEnd/>
          </a:ln>
        </p:spPr>
        <p:txBody>
          <a:bodyPr/>
          <a:lstStyle/>
          <a:p>
            <a:endParaRPr lang="ru-RU"/>
          </a:p>
        </p:txBody>
      </p:sp>
      <p:sp>
        <p:nvSpPr>
          <p:cNvPr id="7175" name="AutoShape 8" descr="Картинки по запросу wonca"/>
          <p:cNvSpPr>
            <a:spLocks noChangeAspect="1" noChangeArrowheads="1"/>
          </p:cNvSpPr>
          <p:nvPr/>
        </p:nvSpPr>
        <p:spPr bwMode="auto">
          <a:xfrm>
            <a:off x="617538" y="274638"/>
            <a:ext cx="304800" cy="304800"/>
          </a:xfrm>
          <a:prstGeom prst="rect">
            <a:avLst/>
          </a:prstGeom>
          <a:noFill/>
          <a:ln w="9525">
            <a:noFill/>
            <a:miter lim="800000"/>
            <a:headEnd/>
            <a:tailEnd/>
          </a:ln>
        </p:spPr>
        <p:txBody>
          <a:bodyPr/>
          <a:lstStyle/>
          <a:p>
            <a:endParaRPr lang="ru-RU"/>
          </a:p>
        </p:txBody>
      </p:sp>
      <p:pic>
        <p:nvPicPr>
          <p:cNvPr id="7176" name="Picture 10" descr="https://encrypted-tbn1.gstatic.com/images?q=tbn:ANd9GcSId2rFlUrclC8o7xv4OvvnoceTLEMI6Ekto8PM9n8djE7gMbsgzOwUVw"/>
          <p:cNvPicPr>
            <a:picLocks noChangeAspect="1" noChangeArrowheads="1"/>
          </p:cNvPicPr>
          <p:nvPr/>
        </p:nvPicPr>
        <p:blipFill>
          <a:blip r:embed="rId2"/>
          <a:srcRect/>
          <a:stretch>
            <a:fillRect/>
          </a:stretch>
        </p:blipFill>
        <p:spPr bwMode="auto">
          <a:xfrm>
            <a:off x="6591300" y="168275"/>
            <a:ext cx="209550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p:txBody>
          <a:bodyPr/>
          <a:lstStyle/>
          <a:p>
            <a:endParaRPr lang="ru-RU" smtClean="0"/>
          </a:p>
        </p:txBody>
      </p:sp>
      <p:sp>
        <p:nvSpPr>
          <p:cNvPr id="3" name="Объект 2"/>
          <p:cNvSpPr>
            <a:spLocks noGrp="1"/>
          </p:cNvSpPr>
          <p:nvPr>
            <p:ph idx="1"/>
          </p:nvPr>
        </p:nvSpPr>
        <p:spPr>
          <a:xfrm>
            <a:off x="165100" y="4502150"/>
            <a:ext cx="4435475" cy="1042988"/>
          </a:xfrm>
        </p:spPr>
        <p:txBody>
          <a:bodyPr/>
          <a:lstStyle/>
          <a:p>
            <a:pPr marL="0" indent="0">
              <a:buFont typeface="Arial" pitchFamily="34" charset="0"/>
              <a:buNone/>
              <a:defRPr/>
            </a:pPr>
            <a:r>
              <a:rPr lang="en-US" sz="2800" dirty="0"/>
              <a:t>Prof Job FM </a:t>
            </a:r>
            <a:r>
              <a:rPr lang="en-US" sz="2800" dirty="0" err="1"/>
              <a:t>Metsemakers</a:t>
            </a:r>
            <a:r>
              <a:rPr lang="en-US" sz="2800" dirty="0"/>
              <a:t> (The Netherlands)</a:t>
            </a:r>
          </a:p>
          <a:p>
            <a:pPr>
              <a:buFont typeface="Arial" pitchFamily="34" charset="0"/>
              <a:buChar char="•"/>
              <a:defRPr/>
            </a:pPr>
            <a:endParaRPr lang="ru-RU" dirty="0"/>
          </a:p>
        </p:txBody>
      </p:sp>
      <p:pic>
        <p:nvPicPr>
          <p:cNvPr id="8196" name="Picture 4" descr="https://encrypted-tbn0.gstatic.com/images?q=tbn:ANd9GcRZvuyaXjZxLGUy5DWD8nDcd_ke1mAWCG-SvganelulqZAHmIRl2A"/>
          <p:cNvPicPr>
            <a:picLocks noChangeAspect="1" noChangeArrowheads="1"/>
          </p:cNvPicPr>
          <p:nvPr/>
        </p:nvPicPr>
        <p:blipFill>
          <a:blip r:embed="rId2"/>
          <a:srcRect/>
          <a:stretch>
            <a:fillRect/>
          </a:stretch>
        </p:blipFill>
        <p:spPr bwMode="auto">
          <a:xfrm>
            <a:off x="922338" y="495300"/>
            <a:ext cx="2620962" cy="3144838"/>
          </a:xfrm>
          <a:prstGeom prst="rect">
            <a:avLst/>
          </a:prstGeom>
          <a:noFill/>
          <a:ln w="9525">
            <a:noFill/>
            <a:miter lim="800000"/>
            <a:headEnd/>
            <a:tailEnd/>
          </a:ln>
        </p:spPr>
      </p:pic>
      <p:sp>
        <p:nvSpPr>
          <p:cNvPr id="8197" name="TextBox 3"/>
          <p:cNvSpPr txBox="1">
            <a:spLocks noChangeArrowheads="1"/>
          </p:cNvSpPr>
          <p:nvPr/>
        </p:nvSpPr>
        <p:spPr bwMode="auto">
          <a:xfrm>
            <a:off x="1266825" y="5022850"/>
            <a:ext cx="3333750" cy="369888"/>
          </a:xfrm>
          <a:prstGeom prst="rect">
            <a:avLst/>
          </a:prstGeom>
          <a:noFill/>
          <a:ln w="9525">
            <a:noFill/>
            <a:miter lim="800000"/>
            <a:headEnd/>
            <a:tailEnd/>
          </a:ln>
        </p:spPr>
        <p:txBody>
          <a:bodyPr>
            <a:spAutoFit/>
          </a:bodyPr>
          <a:lstStyle/>
          <a:p>
            <a:endParaRPr lang="ru-RU"/>
          </a:p>
        </p:txBody>
      </p:sp>
      <p:pic>
        <p:nvPicPr>
          <p:cNvPr id="8198" name="Picture 8" descr="20th Wonca Europe Conference 2015 Istanbul"/>
          <p:cNvPicPr>
            <a:picLocks noChangeAspect="1" noChangeArrowheads="1"/>
          </p:cNvPicPr>
          <p:nvPr/>
        </p:nvPicPr>
        <p:blipFill>
          <a:blip r:embed="rId3"/>
          <a:srcRect/>
          <a:stretch>
            <a:fillRect/>
          </a:stretch>
        </p:blipFill>
        <p:spPr bwMode="auto">
          <a:xfrm>
            <a:off x="4113213" y="-31750"/>
            <a:ext cx="4364037" cy="688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457200" y="274638"/>
            <a:ext cx="4876800" cy="1143000"/>
          </a:xfrm>
        </p:spPr>
        <p:txBody>
          <a:bodyPr/>
          <a:lstStyle/>
          <a:p>
            <a:pPr>
              <a:lnSpc>
                <a:spcPct val="80000"/>
              </a:lnSpc>
            </a:pPr>
            <a:r>
              <a:rPr lang="uk-UA" b="1" smtClean="0">
                <a:solidFill>
                  <a:srgbClr val="0070C0"/>
                </a:solidFill>
              </a:rPr>
              <a:t>ЗАСАДИ СІМЕЙНОЇ МЕДИЦИНИ</a:t>
            </a:r>
            <a:endParaRPr lang="ru-RU" b="1" smtClean="0">
              <a:solidFill>
                <a:srgbClr val="0070C0"/>
              </a:solidFill>
            </a:endParaRPr>
          </a:p>
        </p:txBody>
      </p:sp>
      <p:sp>
        <p:nvSpPr>
          <p:cNvPr id="9219" name="Объект 2"/>
          <p:cNvSpPr>
            <a:spLocks noGrp="1"/>
          </p:cNvSpPr>
          <p:nvPr>
            <p:ph idx="1"/>
          </p:nvPr>
        </p:nvSpPr>
        <p:spPr/>
        <p:txBody>
          <a:bodyPr/>
          <a:lstStyle/>
          <a:p>
            <a:r>
              <a:rPr lang="ru-RU" smtClean="0"/>
              <a:t>Безперервність допомоги.</a:t>
            </a:r>
          </a:p>
          <a:p>
            <a:r>
              <a:rPr lang="ru-RU" smtClean="0"/>
              <a:t>Комплексний підхід.</a:t>
            </a:r>
          </a:p>
          <a:p>
            <a:r>
              <a:rPr lang="ru-RU" smtClean="0"/>
              <a:t>Скоординованість допомоги.</a:t>
            </a:r>
          </a:p>
          <a:p>
            <a:r>
              <a:rPr lang="ru-RU" smtClean="0"/>
              <a:t>Допомога, заснована на суспільному і сімейному підході</a:t>
            </a:r>
          </a:p>
          <a:p>
            <a:r>
              <a:rPr lang="ru-RU" smtClean="0"/>
              <a:t>Пацієнт – центральна фігура лікарських відносин.</a:t>
            </a:r>
          </a:p>
          <a:p>
            <a:r>
              <a:rPr lang="ru-RU" smtClean="0"/>
              <a:t>Доказова медицина</a:t>
            </a:r>
          </a:p>
          <a:p>
            <a:r>
              <a:rPr lang="ru-RU" smtClean="0"/>
              <a:t>Доступність допомоги.</a:t>
            </a:r>
          </a:p>
        </p:txBody>
      </p:sp>
      <p:pic>
        <p:nvPicPr>
          <p:cNvPr id="9220" name="Picture 2" descr="https://encrypted-tbn3.gstatic.com/images?q=tbn:ANd9GcTUjrtuzcxLxpoNYDb0MNfv9LtqpWbcbFaLBkZZNhg5t_KQrTxtpw"/>
          <p:cNvPicPr>
            <a:picLocks noChangeAspect="1" noChangeArrowheads="1"/>
          </p:cNvPicPr>
          <p:nvPr/>
        </p:nvPicPr>
        <p:blipFill>
          <a:blip r:embed="rId2"/>
          <a:srcRect/>
          <a:stretch>
            <a:fillRect/>
          </a:stretch>
        </p:blipFill>
        <p:spPr bwMode="auto">
          <a:xfrm>
            <a:off x="6153150" y="511175"/>
            <a:ext cx="22860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57200" y="274638"/>
            <a:ext cx="4019550" cy="1143000"/>
          </a:xfrm>
        </p:spPr>
        <p:txBody>
          <a:bodyPr/>
          <a:lstStyle/>
          <a:p>
            <a:pPr>
              <a:lnSpc>
                <a:spcPct val="80000"/>
              </a:lnSpc>
            </a:pPr>
            <a:r>
              <a:rPr lang="uk-UA" b="1" smtClean="0">
                <a:solidFill>
                  <a:srgbClr val="0070C0"/>
                </a:solidFill>
              </a:rPr>
              <a:t>Перші </a:t>
            </a:r>
            <a:br>
              <a:rPr lang="uk-UA" b="1" smtClean="0">
                <a:solidFill>
                  <a:srgbClr val="0070C0"/>
                </a:solidFill>
              </a:rPr>
            </a:br>
            <a:r>
              <a:rPr lang="uk-UA" b="1" smtClean="0">
                <a:solidFill>
                  <a:srgbClr val="0070C0"/>
                </a:solidFill>
              </a:rPr>
              <a:t>важливі дати</a:t>
            </a:r>
            <a:endParaRPr lang="ru-RU" b="1" smtClean="0">
              <a:solidFill>
                <a:srgbClr val="0070C0"/>
              </a:solidFill>
            </a:endParaRPr>
          </a:p>
        </p:txBody>
      </p:sp>
      <p:sp>
        <p:nvSpPr>
          <p:cNvPr id="10243" name="Объект 2"/>
          <p:cNvSpPr>
            <a:spLocks noGrp="1"/>
          </p:cNvSpPr>
          <p:nvPr>
            <p:ph idx="1"/>
          </p:nvPr>
        </p:nvSpPr>
        <p:spPr>
          <a:xfrm>
            <a:off x="457200" y="2571750"/>
            <a:ext cx="8229600" cy="3554413"/>
          </a:xfrm>
        </p:spPr>
        <p:txBody>
          <a:bodyPr/>
          <a:lstStyle/>
          <a:p>
            <a:r>
              <a:rPr lang="ru-RU" smtClean="0"/>
              <a:t>1823 - Термін «лікар загальної практики» згаданий у журналі Lancet.</a:t>
            </a:r>
          </a:p>
          <a:p>
            <a:endParaRPr lang="ru-RU" smtClean="0"/>
          </a:p>
          <a:p>
            <a:r>
              <a:rPr lang="ru-RU" smtClean="0"/>
              <a:t>1960 - спеціальність сімейної медицини впроваджена в США</a:t>
            </a:r>
          </a:p>
        </p:txBody>
      </p:sp>
      <p:pic>
        <p:nvPicPr>
          <p:cNvPr id="10244" name="Picture 2" descr="https://encrypted-tbn2.gstatic.com/images?q=tbn:ANd9GcS4iU0rldNI1unVEsehgiYlCO-JeiTvskjRDxGmv_Lns-BoQOHf"/>
          <p:cNvPicPr>
            <a:picLocks noChangeAspect="1" noChangeArrowheads="1"/>
          </p:cNvPicPr>
          <p:nvPr/>
        </p:nvPicPr>
        <p:blipFill>
          <a:blip r:embed="rId2"/>
          <a:srcRect/>
          <a:stretch>
            <a:fillRect/>
          </a:stretch>
        </p:blipFill>
        <p:spPr bwMode="auto">
          <a:xfrm>
            <a:off x="5837238" y="0"/>
            <a:ext cx="2335212"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TotalTime>
  <Words>685</Words>
  <Application>Microsoft Office PowerPoint</Application>
  <PresentationFormat>Экран (4:3)</PresentationFormat>
  <Paragraphs>96</Paragraphs>
  <Slides>16</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Calibri</vt:lpstr>
      <vt:lpstr>MS PGothic</vt:lpstr>
      <vt:lpstr>Arial</vt:lpstr>
      <vt:lpstr>Monotype Corsiva</vt:lpstr>
      <vt:lpstr>Office Theme</vt:lpstr>
      <vt:lpstr>Загальна лікарська практика: можливості на майбутнє</vt:lpstr>
      <vt:lpstr>Сімейна медицина </vt:lpstr>
      <vt:lpstr>Слайд 3</vt:lpstr>
      <vt:lpstr>Dr Margaret Chan, Director-General of the World Health Organization, in Keynote address at the 2013 World Congress of the World Organization of Family Doctors</vt:lpstr>
      <vt:lpstr>Основні тенденції в системі охорони здоровя</vt:lpstr>
      <vt:lpstr>WONCA EUROPE, 2002</vt:lpstr>
      <vt:lpstr>Слайд 7</vt:lpstr>
      <vt:lpstr>ЗАСАДИ СІМЕЙНОЇ МЕДИЦИНИ</vt:lpstr>
      <vt:lpstr>Перші  важливі дати</vt:lpstr>
      <vt:lpstr>Можливості сімейної медицини: ЛІКАР</vt:lpstr>
      <vt:lpstr>Можливості сімейної медицини: ГРОМАДСЬКИЙ ДІЯЧ</vt:lpstr>
      <vt:lpstr>Можливості сімейної медицини: ОСОБИСТІСТЬ</vt:lpstr>
      <vt:lpstr>Можливості сімейної медицини: ВЧЕНИЙ</vt:lpstr>
      <vt:lpstr>Чим сімейний лікар відрізняється від інших лікарів? </vt:lpstr>
      <vt:lpstr>ЧОМУ ВИГІДНО СПЕЦІАЛІЗУВАТИСЬ  НА СІМЕЙНІЙ МЕДИЦИНІ</vt:lpstr>
      <vt:lpstr>БАЖАЮ УСПІХІВ У ПОБУДОВІ ВАШОГО МАЙБУТНЬОГО !!!</vt:lpstr>
    </vt:vector>
  </TitlesOfParts>
  <Company>Unpad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Arisanti</dc:creator>
  <cp:lastModifiedBy>User</cp:lastModifiedBy>
  <cp:revision>29</cp:revision>
  <dcterms:created xsi:type="dcterms:W3CDTF">2012-09-10T14:48:08Z</dcterms:created>
  <dcterms:modified xsi:type="dcterms:W3CDTF">2015-02-18T09:17:23Z</dcterms:modified>
</cp:coreProperties>
</file>