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  <p:sldMasterId id="2147484033" r:id="rId2"/>
    <p:sldMasterId id="2147484059" r:id="rId3"/>
    <p:sldMasterId id="2147484231" r:id="rId4"/>
  </p:sldMasterIdLst>
  <p:notesMasterIdLst>
    <p:notesMasterId r:id="rId14"/>
  </p:notesMasterIdLst>
  <p:handoutMasterIdLst>
    <p:handoutMasterId r:id="rId15"/>
  </p:handoutMasterIdLst>
  <p:sldIdLst>
    <p:sldId id="299" r:id="rId5"/>
    <p:sldId id="326" r:id="rId6"/>
    <p:sldId id="325" r:id="rId7"/>
    <p:sldId id="327" r:id="rId8"/>
    <p:sldId id="328" r:id="rId9"/>
    <p:sldId id="332" r:id="rId10"/>
    <p:sldId id="329" r:id="rId11"/>
    <p:sldId id="330" r:id="rId12"/>
    <p:sldId id="331" r:id="rId13"/>
  </p:sldIdLst>
  <p:sldSz cx="9144000" cy="6858000" type="screen4x3"/>
  <p:notesSz cx="7053263" cy="9309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BF3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383" autoAdjust="0"/>
  </p:normalViewPr>
  <p:slideViewPr>
    <p:cSldViewPr>
      <p:cViewPr varScale="1">
        <p:scale>
          <a:sx n="60" d="100"/>
          <a:sy n="6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17462-D626-466A-924F-92026867954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3B94AEE-2059-4116-8624-489AB4EEA877}">
      <dgm:prSet phldrT="[Текст]"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Вибір скринінгу залежить від: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1DC3C-8BD4-4FB0-BC5A-B6777247B375}" type="parTrans" cxnId="{095D6EF1-87E1-4D14-A142-D8F75D0F93D8}">
      <dgm:prSet/>
      <dgm:spPr/>
      <dgm:t>
        <a:bodyPr/>
        <a:lstStyle/>
        <a:p>
          <a:endParaRPr lang="ru-RU"/>
        </a:p>
      </dgm:t>
    </dgm:pt>
    <dgm:pt modelId="{B546688E-6889-4BE9-86F5-C5DD941146CD}" type="sibTrans" cxnId="{095D6EF1-87E1-4D14-A142-D8F75D0F93D8}">
      <dgm:prSet/>
      <dgm:spPr/>
      <dgm:t>
        <a:bodyPr/>
        <a:lstStyle/>
        <a:p>
          <a:endParaRPr lang="ru-RU"/>
        </a:p>
      </dgm:t>
    </dgm:pt>
    <dgm:pt modelId="{2F98BF0D-8A09-4DF6-B98D-942CD63951F5}">
      <dgm:prSet phldrT="[Текст]"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Віку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B3FB1-022A-4BED-933F-2F9AB306DF94}" type="parTrans" cxnId="{A60D3517-A94F-48EB-BF5E-71D9C877B9C2}">
      <dgm:prSet/>
      <dgm:spPr/>
      <dgm:t>
        <a:bodyPr/>
        <a:lstStyle/>
        <a:p>
          <a:endParaRPr lang="ru-RU"/>
        </a:p>
      </dgm:t>
    </dgm:pt>
    <dgm:pt modelId="{D9D9AE06-9C6C-408A-8279-AFA2D10B70FA}" type="sibTrans" cxnId="{A60D3517-A94F-48EB-BF5E-71D9C877B9C2}">
      <dgm:prSet/>
      <dgm:spPr/>
      <dgm:t>
        <a:bodyPr/>
        <a:lstStyle/>
        <a:p>
          <a:endParaRPr lang="ru-RU"/>
        </a:p>
      </dgm:t>
    </dgm:pt>
    <dgm:pt modelId="{B62DC539-F3C6-47FE-AEA6-DD97B8E08B2E}">
      <dgm:prSet phldrT="[Текст]"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Стану здоров’я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38C2A-9695-408A-83F4-189FFC9A1181}" type="parTrans" cxnId="{76572E97-F76E-4125-B8A0-9851DBB5934A}">
      <dgm:prSet/>
      <dgm:spPr/>
      <dgm:t>
        <a:bodyPr/>
        <a:lstStyle/>
        <a:p>
          <a:endParaRPr lang="ru-RU"/>
        </a:p>
      </dgm:t>
    </dgm:pt>
    <dgm:pt modelId="{EEC53CC1-786D-46B2-AA2E-1FA5A62908B9}" type="sibTrans" cxnId="{76572E97-F76E-4125-B8A0-9851DBB5934A}">
      <dgm:prSet/>
      <dgm:spPr/>
      <dgm:t>
        <a:bodyPr/>
        <a:lstStyle/>
        <a:p>
          <a:endParaRPr lang="ru-RU"/>
        </a:p>
      </dgm:t>
    </dgm:pt>
    <dgm:pt modelId="{8ED92FE1-0379-45CC-83C5-2D7A8EA3DDFE}">
      <dgm:prSet phldrT="[Текст]"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 скринінгу пропонуються з урахуванням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26017-E27D-4A00-81E7-70B1F5792EB3}" type="parTrans" cxnId="{D76B748C-BFBD-4D16-AE94-BEAAE3729C72}">
      <dgm:prSet/>
      <dgm:spPr/>
      <dgm:t>
        <a:bodyPr/>
        <a:lstStyle/>
        <a:p>
          <a:endParaRPr lang="ru-RU"/>
        </a:p>
      </dgm:t>
    </dgm:pt>
    <dgm:pt modelId="{57520AC8-437A-4A46-93BA-9F6081EAE463}" type="sibTrans" cxnId="{D76B748C-BFBD-4D16-AE94-BEAAE3729C72}">
      <dgm:prSet/>
      <dgm:spPr/>
      <dgm:t>
        <a:bodyPr/>
        <a:lstStyle/>
        <a:p>
          <a:endParaRPr lang="ru-RU"/>
        </a:p>
      </dgm:t>
    </dgm:pt>
    <dgm:pt modelId="{82A2B94B-B8D6-4989-A7EE-21BC91204A47}">
      <dgm:prSet phldrT="[Текст]"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Сімейної медичної історії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C4E4E-91AB-4B62-A8CE-4921FCEB8313}" type="parTrans" cxnId="{DEF64E20-BBD8-484A-B4F5-7050756327BA}">
      <dgm:prSet/>
      <dgm:spPr/>
      <dgm:t>
        <a:bodyPr/>
        <a:lstStyle/>
        <a:p>
          <a:endParaRPr lang="ru-RU"/>
        </a:p>
      </dgm:t>
    </dgm:pt>
    <dgm:pt modelId="{F3853025-754C-41D1-875A-B0DE91ABABDE}" type="sibTrans" cxnId="{DEF64E20-BBD8-484A-B4F5-7050756327BA}">
      <dgm:prSet/>
      <dgm:spPr/>
      <dgm:t>
        <a:bodyPr/>
        <a:lstStyle/>
        <a:p>
          <a:endParaRPr lang="ru-RU"/>
        </a:p>
      </dgm:t>
    </dgm:pt>
    <dgm:pt modelId="{A5CB7F39-F3D1-4C86-9DF7-A0E7C22BFD87}">
      <dgm:prSet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Наявності хронічних захворювань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39F5B-4A19-4910-AA12-091E1AA243AD}" type="parTrans" cxnId="{16A2C304-695C-4698-8B54-992CDC358E96}">
      <dgm:prSet/>
      <dgm:spPr/>
      <dgm:t>
        <a:bodyPr/>
        <a:lstStyle/>
        <a:p>
          <a:endParaRPr lang="ru-RU"/>
        </a:p>
      </dgm:t>
    </dgm:pt>
    <dgm:pt modelId="{49AE2406-5F6D-4D30-ACEA-A59280210BDC}" type="sibTrans" cxnId="{16A2C304-695C-4698-8B54-992CDC358E96}">
      <dgm:prSet/>
      <dgm:spPr/>
      <dgm:t>
        <a:bodyPr/>
        <a:lstStyle/>
        <a:p>
          <a:endParaRPr lang="ru-RU"/>
        </a:p>
      </dgm:t>
    </dgm:pt>
    <dgm:pt modelId="{254BA0A0-FA26-4C1B-9241-D583CCE47091}">
      <dgm:prSet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Факторів ризику 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0C05E-8BF5-4D66-81A1-90DA8C7511E1}" type="parTrans" cxnId="{5D949103-179C-4DFE-9C32-D79099AAEB3A}">
      <dgm:prSet/>
      <dgm:spPr/>
      <dgm:t>
        <a:bodyPr/>
        <a:lstStyle/>
        <a:p>
          <a:endParaRPr lang="ru-RU"/>
        </a:p>
      </dgm:t>
    </dgm:pt>
    <dgm:pt modelId="{244726D2-1188-46BC-9D0E-702640BBDE8D}" type="sibTrans" cxnId="{5D949103-179C-4DFE-9C32-D79099AAEB3A}">
      <dgm:prSet/>
      <dgm:spPr/>
      <dgm:t>
        <a:bodyPr/>
        <a:lstStyle/>
        <a:p>
          <a:endParaRPr lang="ru-RU"/>
        </a:p>
      </dgm:t>
    </dgm:pt>
    <dgm:pt modelId="{DBA36F1F-ECFF-4FF3-A3F0-E5688FE4BE38}">
      <dgm:prSet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рак хворіють всі верстви населення незалежно від віку і статі.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D6EB4-3871-45F0-AE6B-A411F4A58AC3}" type="parTrans" cxnId="{8FE67BC1-A667-433C-A56E-30E63424F443}">
      <dgm:prSet/>
      <dgm:spPr/>
      <dgm:t>
        <a:bodyPr/>
        <a:lstStyle/>
        <a:p>
          <a:endParaRPr lang="ru-RU"/>
        </a:p>
      </dgm:t>
    </dgm:pt>
    <dgm:pt modelId="{201197C7-6DFD-40F6-8A21-1B45380D8934}" type="sibTrans" cxnId="{8FE67BC1-A667-433C-A56E-30E63424F443}">
      <dgm:prSet/>
      <dgm:spPr/>
      <dgm:t>
        <a:bodyPr/>
        <a:lstStyle/>
        <a:p>
          <a:endParaRPr lang="ru-RU"/>
        </a:p>
      </dgm:t>
    </dgm:pt>
    <dgm:pt modelId="{F26F7BDC-BB6C-4E57-A4F7-624D0954388A}">
      <dgm:prSet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Дані про найпоширеніші онкологічні захворювання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C7D21-8270-4C5A-B4EC-F66D1220B4CD}" type="parTrans" cxnId="{2A36D392-CFD0-4D11-9F3B-CEE547C6BAD7}">
      <dgm:prSet/>
      <dgm:spPr/>
      <dgm:t>
        <a:bodyPr/>
        <a:lstStyle/>
        <a:p>
          <a:endParaRPr lang="ru-RU"/>
        </a:p>
      </dgm:t>
    </dgm:pt>
    <dgm:pt modelId="{E23FFFFA-D796-4000-8E5A-BFC463D08D02}" type="sibTrans" cxnId="{2A36D392-CFD0-4D11-9F3B-CEE547C6BAD7}">
      <dgm:prSet/>
      <dgm:spPr/>
      <dgm:t>
        <a:bodyPr/>
        <a:lstStyle/>
        <a:p>
          <a:endParaRPr lang="ru-RU"/>
        </a:p>
      </dgm:t>
    </dgm:pt>
    <dgm:pt modelId="{507215AD-2AB2-4307-BAAB-0068C23118F2}">
      <dgm:prSet custT="1"/>
      <dgm:spPr/>
      <dgm:t>
        <a:bodyPr/>
        <a:lstStyle/>
        <a:p>
          <a:r>
            <a:rPr lang="uk-UA" sz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Статистика України</a:t>
          </a:r>
          <a:endParaRPr lang="uk-UA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40B49-0878-4273-8F9E-917C28DB3D11}" type="parTrans" cxnId="{7A701889-EE06-41D1-B530-BFD6CD40F1E7}">
      <dgm:prSet/>
      <dgm:spPr/>
      <dgm:t>
        <a:bodyPr/>
        <a:lstStyle/>
        <a:p>
          <a:endParaRPr lang="ru-RU"/>
        </a:p>
      </dgm:t>
    </dgm:pt>
    <dgm:pt modelId="{1731F356-D143-47AF-A896-0F84C1955130}" type="sibTrans" cxnId="{7A701889-EE06-41D1-B530-BFD6CD40F1E7}">
      <dgm:prSet/>
      <dgm:spPr/>
      <dgm:t>
        <a:bodyPr/>
        <a:lstStyle/>
        <a:p>
          <a:endParaRPr lang="ru-RU"/>
        </a:p>
      </dgm:t>
    </dgm:pt>
    <dgm:pt modelId="{8F1C0E76-1C97-4249-A257-94EF5E16D55C}" type="pres">
      <dgm:prSet presAssocID="{AF917462-D626-466A-924F-9202686795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AE93B-D0E9-45BE-BA9B-D442D3D9D0DC}" type="pres">
      <dgm:prSet presAssocID="{43B94AEE-2059-4116-8624-489AB4EEA877}" presName="composite" presStyleCnt="0"/>
      <dgm:spPr/>
      <dgm:t>
        <a:bodyPr/>
        <a:lstStyle/>
        <a:p>
          <a:endParaRPr lang="ru-RU"/>
        </a:p>
      </dgm:t>
    </dgm:pt>
    <dgm:pt modelId="{ACAE67BC-36B6-48E1-BCDF-D2AEC9621F44}" type="pres">
      <dgm:prSet presAssocID="{43B94AEE-2059-4116-8624-489AB4EEA877}" presName="parTx" presStyleLbl="alignNode1" presStyleIdx="0" presStyleCnt="2" custLinFactNeighborX="-1" custLinFactNeighborY="-94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A89C6-E5AC-4A21-B453-153E6F714209}" type="pres">
      <dgm:prSet presAssocID="{43B94AEE-2059-4116-8624-489AB4EEA87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26640-6CF0-4512-9D40-DBFCDC93DECF}" type="pres">
      <dgm:prSet presAssocID="{B546688E-6889-4BE9-86F5-C5DD941146CD}" presName="space" presStyleCnt="0"/>
      <dgm:spPr/>
      <dgm:t>
        <a:bodyPr/>
        <a:lstStyle/>
        <a:p>
          <a:endParaRPr lang="ru-RU"/>
        </a:p>
      </dgm:t>
    </dgm:pt>
    <dgm:pt modelId="{4A4E0DA5-70BB-400C-9591-D8B5E341992C}" type="pres">
      <dgm:prSet presAssocID="{8ED92FE1-0379-45CC-83C5-2D7A8EA3DDFE}" presName="composite" presStyleCnt="0"/>
      <dgm:spPr/>
      <dgm:t>
        <a:bodyPr/>
        <a:lstStyle/>
        <a:p>
          <a:endParaRPr lang="ru-RU"/>
        </a:p>
      </dgm:t>
    </dgm:pt>
    <dgm:pt modelId="{5A0EB828-94F7-4A21-847A-3757D34C9A2D}" type="pres">
      <dgm:prSet presAssocID="{8ED92FE1-0379-45CC-83C5-2D7A8EA3DDFE}" presName="parTx" presStyleLbl="alignNode1" presStyleIdx="1" presStyleCnt="2" custLinFactNeighborX="1816" custLinFactNeighborY="1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01D25-8DE4-4BB1-B9D6-D405F359E495}" type="pres">
      <dgm:prSet presAssocID="{8ED92FE1-0379-45CC-83C5-2D7A8EA3DDF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6D29AB-05BB-40D1-B0BE-C395F0AC89AF}" type="presOf" srcId="{DBA36F1F-ECFF-4FF3-A3F0-E5688FE4BE38}" destId="{BD501D25-8DE4-4BB1-B9D6-D405F359E495}" srcOrd="0" destOrd="0" presId="urn:microsoft.com/office/officeart/2005/8/layout/hList1"/>
    <dgm:cxn modelId="{095D6EF1-87E1-4D14-A142-D8F75D0F93D8}" srcId="{AF917462-D626-466A-924F-920268679540}" destId="{43B94AEE-2059-4116-8624-489AB4EEA877}" srcOrd="0" destOrd="0" parTransId="{D9D1DC3C-8BD4-4FB0-BC5A-B6777247B375}" sibTransId="{B546688E-6889-4BE9-86F5-C5DD941146CD}"/>
    <dgm:cxn modelId="{2A36D392-CFD0-4D11-9F3B-CEE547C6BAD7}" srcId="{8ED92FE1-0379-45CC-83C5-2D7A8EA3DDFE}" destId="{F26F7BDC-BB6C-4E57-A4F7-624D0954388A}" srcOrd="1" destOrd="0" parTransId="{A38C7D21-8270-4C5A-B4EC-F66D1220B4CD}" sibTransId="{E23FFFFA-D796-4000-8E5A-BFC463D08D02}"/>
    <dgm:cxn modelId="{76572E97-F76E-4125-B8A0-9851DBB5934A}" srcId="{43B94AEE-2059-4116-8624-489AB4EEA877}" destId="{B62DC539-F3C6-47FE-AEA6-DD97B8E08B2E}" srcOrd="2" destOrd="0" parTransId="{7ED38C2A-9695-408A-83F4-189FFC9A1181}" sibTransId="{EEC53CC1-786D-46B2-AA2E-1FA5A62908B9}"/>
    <dgm:cxn modelId="{92D7DD53-411E-4019-BA19-A68B91C80B0D}" type="presOf" srcId="{507215AD-2AB2-4307-BAAB-0068C23118F2}" destId="{BD501D25-8DE4-4BB1-B9D6-D405F359E495}" srcOrd="0" destOrd="2" presId="urn:microsoft.com/office/officeart/2005/8/layout/hList1"/>
    <dgm:cxn modelId="{16A2C304-695C-4698-8B54-992CDC358E96}" srcId="{43B94AEE-2059-4116-8624-489AB4EEA877}" destId="{A5CB7F39-F3D1-4C86-9DF7-A0E7C22BFD87}" srcOrd="3" destOrd="0" parTransId="{73239F5B-4A19-4910-AA12-091E1AA243AD}" sibTransId="{49AE2406-5F6D-4D30-ACEA-A59280210BDC}"/>
    <dgm:cxn modelId="{1F048AC8-3FCC-4335-97B1-26818E8CFA9A}" type="presOf" srcId="{43B94AEE-2059-4116-8624-489AB4EEA877}" destId="{ACAE67BC-36B6-48E1-BCDF-D2AEC9621F44}" srcOrd="0" destOrd="0" presId="urn:microsoft.com/office/officeart/2005/8/layout/hList1"/>
    <dgm:cxn modelId="{34083FAD-1FA4-44A0-90FB-E2FD374D03B9}" type="presOf" srcId="{82A2B94B-B8D6-4989-A7EE-21BC91204A47}" destId="{706A89C6-E5AC-4A21-B453-153E6F714209}" srcOrd="0" destOrd="1" presId="urn:microsoft.com/office/officeart/2005/8/layout/hList1"/>
    <dgm:cxn modelId="{1D5FE820-490C-4E45-8926-91F983364465}" type="presOf" srcId="{254BA0A0-FA26-4C1B-9241-D583CCE47091}" destId="{706A89C6-E5AC-4A21-B453-153E6F714209}" srcOrd="0" destOrd="4" presId="urn:microsoft.com/office/officeart/2005/8/layout/hList1"/>
    <dgm:cxn modelId="{8A8470AF-D447-4586-B045-F0EAE2781C8B}" type="presOf" srcId="{8ED92FE1-0379-45CC-83C5-2D7A8EA3DDFE}" destId="{5A0EB828-94F7-4A21-847A-3757D34C9A2D}" srcOrd="0" destOrd="0" presId="urn:microsoft.com/office/officeart/2005/8/layout/hList1"/>
    <dgm:cxn modelId="{01408ED9-8B49-457E-AE01-0560FF0A5804}" type="presOf" srcId="{F26F7BDC-BB6C-4E57-A4F7-624D0954388A}" destId="{BD501D25-8DE4-4BB1-B9D6-D405F359E495}" srcOrd="0" destOrd="1" presId="urn:microsoft.com/office/officeart/2005/8/layout/hList1"/>
    <dgm:cxn modelId="{DEF64E20-BBD8-484A-B4F5-7050756327BA}" srcId="{43B94AEE-2059-4116-8624-489AB4EEA877}" destId="{82A2B94B-B8D6-4989-A7EE-21BC91204A47}" srcOrd="1" destOrd="0" parTransId="{FB9C4E4E-91AB-4B62-A8CE-4921FCEB8313}" sibTransId="{F3853025-754C-41D1-875A-B0DE91ABABDE}"/>
    <dgm:cxn modelId="{8FE67BC1-A667-433C-A56E-30E63424F443}" srcId="{8ED92FE1-0379-45CC-83C5-2D7A8EA3DDFE}" destId="{DBA36F1F-ECFF-4FF3-A3F0-E5688FE4BE38}" srcOrd="0" destOrd="0" parTransId="{D08D6EB4-3871-45F0-AE6B-A411F4A58AC3}" sibTransId="{201197C7-6DFD-40F6-8A21-1B45380D8934}"/>
    <dgm:cxn modelId="{D8943776-9F07-4112-A6B0-DA3A5FDA2222}" type="presOf" srcId="{2F98BF0D-8A09-4DF6-B98D-942CD63951F5}" destId="{706A89C6-E5AC-4A21-B453-153E6F714209}" srcOrd="0" destOrd="0" presId="urn:microsoft.com/office/officeart/2005/8/layout/hList1"/>
    <dgm:cxn modelId="{0C0FDEAB-95BC-4940-8EF5-7849F6686B41}" type="presOf" srcId="{AF917462-D626-466A-924F-920268679540}" destId="{8F1C0E76-1C97-4249-A257-94EF5E16D55C}" srcOrd="0" destOrd="0" presId="urn:microsoft.com/office/officeart/2005/8/layout/hList1"/>
    <dgm:cxn modelId="{D76B748C-BFBD-4D16-AE94-BEAAE3729C72}" srcId="{AF917462-D626-466A-924F-920268679540}" destId="{8ED92FE1-0379-45CC-83C5-2D7A8EA3DDFE}" srcOrd="1" destOrd="0" parTransId="{8A026017-E27D-4A00-81E7-70B1F5792EB3}" sibTransId="{57520AC8-437A-4A46-93BA-9F6081EAE463}"/>
    <dgm:cxn modelId="{5D949103-179C-4DFE-9C32-D79099AAEB3A}" srcId="{43B94AEE-2059-4116-8624-489AB4EEA877}" destId="{254BA0A0-FA26-4C1B-9241-D583CCE47091}" srcOrd="4" destOrd="0" parTransId="{8980C05E-8BF5-4D66-81A1-90DA8C7511E1}" sibTransId="{244726D2-1188-46BC-9D0E-702640BBDE8D}"/>
    <dgm:cxn modelId="{A87CC972-4AB8-4E12-9F3B-435AB6961323}" type="presOf" srcId="{A5CB7F39-F3D1-4C86-9DF7-A0E7C22BFD87}" destId="{706A89C6-E5AC-4A21-B453-153E6F714209}" srcOrd="0" destOrd="3" presId="urn:microsoft.com/office/officeart/2005/8/layout/hList1"/>
    <dgm:cxn modelId="{671A9EED-2C2E-4D4E-9A8B-A83F0297CAE3}" type="presOf" srcId="{B62DC539-F3C6-47FE-AEA6-DD97B8E08B2E}" destId="{706A89C6-E5AC-4A21-B453-153E6F714209}" srcOrd="0" destOrd="2" presId="urn:microsoft.com/office/officeart/2005/8/layout/hList1"/>
    <dgm:cxn modelId="{7A701889-EE06-41D1-B530-BFD6CD40F1E7}" srcId="{8ED92FE1-0379-45CC-83C5-2D7A8EA3DDFE}" destId="{507215AD-2AB2-4307-BAAB-0068C23118F2}" srcOrd="2" destOrd="0" parTransId="{A2940B49-0878-4273-8F9E-917C28DB3D11}" sibTransId="{1731F356-D143-47AF-A896-0F84C1955130}"/>
    <dgm:cxn modelId="{A60D3517-A94F-48EB-BF5E-71D9C877B9C2}" srcId="{43B94AEE-2059-4116-8624-489AB4EEA877}" destId="{2F98BF0D-8A09-4DF6-B98D-942CD63951F5}" srcOrd="0" destOrd="0" parTransId="{D4BB3FB1-022A-4BED-933F-2F9AB306DF94}" sibTransId="{D9D9AE06-9C6C-408A-8279-AFA2D10B70FA}"/>
    <dgm:cxn modelId="{B949CF44-8F54-4815-B326-FE173368EC89}" type="presParOf" srcId="{8F1C0E76-1C97-4249-A257-94EF5E16D55C}" destId="{9AEAE93B-D0E9-45BE-BA9B-D442D3D9D0DC}" srcOrd="0" destOrd="0" presId="urn:microsoft.com/office/officeart/2005/8/layout/hList1"/>
    <dgm:cxn modelId="{88DB531A-D40D-4B07-8320-5686C2775EED}" type="presParOf" srcId="{9AEAE93B-D0E9-45BE-BA9B-D442D3D9D0DC}" destId="{ACAE67BC-36B6-48E1-BCDF-D2AEC9621F44}" srcOrd="0" destOrd="0" presId="urn:microsoft.com/office/officeart/2005/8/layout/hList1"/>
    <dgm:cxn modelId="{97210650-89D8-42D6-AAEB-2C4513A41388}" type="presParOf" srcId="{9AEAE93B-D0E9-45BE-BA9B-D442D3D9D0DC}" destId="{706A89C6-E5AC-4A21-B453-153E6F714209}" srcOrd="1" destOrd="0" presId="urn:microsoft.com/office/officeart/2005/8/layout/hList1"/>
    <dgm:cxn modelId="{9EA4F1E7-094A-4663-99CD-02690B88C162}" type="presParOf" srcId="{8F1C0E76-1C97-4249-A257-94EF5E16D55C}" destId="{41326640-6CF0-4512-9D40-DBFCDC93DECF}" srcOrd="1" destOrd="0" presId="urn:microsoft.com/office/officeart/2005/8/layout/hList1"/>
    <dgm:cxn modelId="{49EE743C-1DD2-4EA1-A9F7-550B8501DA2E}" type="presParOf" srcId="{8F1C0E76-1C97-4249-A257-94EF5E16D55C}" destId="{4A4E0DA5-70BB-400C-9591-D8B5E341992C}" srcOrd="2" destOrd="0" presId="urn:microsoft.com/office/officeart/2005/8/layout/hList1"/>
    <dgm:cxn modelId="{30B24019-4C12-4B33-9B01-BBAAFBA21D36}" type="presParOf" srcId="{4A4E0DA5-70BB-400C-9591-D8B5E341992C}" destId="{5A0EB828-94F7-4A21-847A-3757D34C9A2D}" srcOrd="0" destOrd="0" presId="urn:microsoft.com/office/officeart/2005/8/layout/hList1"/>
    <dgm:cxn modelId="{B2C32CA5-BBA1-4C12-B57E-9CA77FF58512}" type="presParOf" srcId="{4A4E0DA5-70BB-400C-9591-D8B5E341992C}" destId="{BD501D25-8DE4-4BB1-B9D6-D405F359E495}" srcOrd="1" destOrd="0" presId="urn:microsoft.com/office/officeart/2005/8/layout/hLis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50E0D5-063D-4694-95E4-D0934439515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2C034CE-33B9-4A01-9295-8374CFDB27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DCFFA2-D82B-4854-94D9-22436A86E70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18506B3-F285-45B3-A6E6-2E4628CF55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522A33-5368-4DA1-84AE-3B13287EF113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F39463-E6E6-4A8D-9D37-CB022B115DC2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2AFB37-4BA7-4BC7-8705-1140A5DD3A4E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AECF7D-CE93-4890-906A-A6951CD1EB50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AB3525-9932-45CD-8687-3346D26B5E1E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D4AB8A-9E28-4604-9B9F-0628540C65AB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FC14-BFC8-4642-809C-18D8C6A43E2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2831-2E67-49B0-AAA9-6C6BD73547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EF89-7D1C-4887-B846-2FC92E5DDE59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D408A-7D56-4757-B460-B722DCBD6A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A411-8F93-4E0B-9921-B9BD0AEC6D3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89C84-794E-4E4C-9E46-CEFD8A2CB2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CE93-9908-4749-A5F3-26E852E8CE7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570C8-2DF2-4239-953C-4664DBAC00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1F5B-3DA1-4203-99B4-94685675398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A621B-40A4-4165-B7DD-A7FCA9D858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187F-5E4A-4F0C-8FF5-FA51B5F32BE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6272-E688-41A1-A7B7-59C65BAF2D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2FB3-C5DD-4F9F-9F0E-46180C6F38F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7B76D-716A-4427-9809-C996BF6A8B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EE9A-6E6E-4A45-9748-7099F6C47FF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5ACE9-02F8-41F6-92D9-6F013578BB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3E13-3138-497A-AD74-82A9EA57C2E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FE21B-5CF7-4802-B115-9E3C1665C9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7A7C-6897-4290-A322-948A7DD61C2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ED3A-9EF6-46EA-B0A7-4E6E74837B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67E7-AFBF-433A-95A2-8D32210745C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39384-4F76-4B93-9738-C40D9ABF30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373D-7FD0-4087-8FF9-98FC4038B25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4740-4D41-426A-A080-C648BE4194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76F-9AF8-47C5-969F-71CBFB19B5F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CD29C-4B3D-4650-825B-A5C523C184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B5D7-0C09-456A-B9D0-D5D243F6A1B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81EB-3190-4D5A-96E3-7A281BDA60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740C-D59D-4302-B281-7DB01E70FB6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01070-24E6-4985-AEB7-665BB93CDD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E904-6B7E-4EAF-BDB5-1C7E99BE5A7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4BD8-C9ED-43CA-8AC3-14B7A5E752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3250-7C63-4663-BEDF-3FC5DD921A1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1B432-230D-4ECC-8171-9253FA7AA2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9C27-3453-4BAD-B40A-28D2A101EE4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24B55-B9FE-45E7-8FDC-200EB15A21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52D2-C76B-4A66-9520-789BEAF1710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505FE-4A83-4BBF-A5D8-28E83A9906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1968-C6FD-4387-A914-94D54AE17B0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F5CC-423B-4E5E-AE94-877879C04E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B37A-F341-4F27-A01E-2D3E5541756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0D8AD-27BB-4785-9371-4DE6488DF1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16B4-8955-49E8-92C8-90D22B6DECC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1586-B152-41C4-88FC-0F018E4ACD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0456-75C5-4AD4-B2F3-429C5668603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2ABA-C145-432F-9986-9A5F3E0E18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7343-7B6B-40D9-B3DE-0F64D58C2C0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D5641-1046-468F-B578-0B0D9C7189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CB04-DCCC-48C2-97F4-BCD0AF93719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CF336-D961-407B-91CD-7747573055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D7EB-F1F9-4C7E-BFDF-6836941C6B2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8CB1-8685-4152-9B5D-16E219B7C8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D386-825D-4924-B0FC-A2AB570235D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4CCD-B0BB-49F0-94C6-1E9DF89B45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CD35-9F0F-4481-8177-456AF2AC382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EC01E-E995-48E9-A36D-1BF7C47AA6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4E0E-88E3-478D-8824-559B29E40AA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771A-F289-4F68-9530-0C822FFE8A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212-6653-4D3F-A00A-9164287AAD8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6B18-B104-46FD-99A4-C59F3E9103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0CD3-A665-4911-B9D6-531F670D1F4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855AD-B45A-4A95-9886-9BF220D1E4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BA74-44C9-4E20-AF0F-12BB7D71E62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F2EF-C2A9-4B27-AB83-292A108E40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2820-ED65-4882-8AE7-2B65FF0FFC5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4C9F2-2368-4CD6-B8C1-1450465856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3776-574B-4865-B044-04FB02DAEA9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6AC3D-348B-435E-8128-1B6C0D4633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B176-01FF-4971-9D11-4E36FE1111B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EE1E-304C-4487-AD2D-8174268E62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B16C-3777-44D6-98A0-EB9230D51BA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D150-D9F2-4279-B2D4-6E904DF50C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B91AC-4E69-4D2B-BAE3-7E147271E4B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515B2-3C0F-4708-BC60-8D1C5B20E6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F51F-6B2F-43B0-B4EE-8ADBB9D7CF9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2097-F603-47B9-9105-4AA4C13090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CCEF-446B-4673-B602-91B87F1924E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07EE0-789D-40B5-98E5-00C0AC8239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09BC-FE85-4A33-89EE-0250C30C45F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B45B4-BEA8-479A-9835-B4FFA9506E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7CB6-D9E5-4C5F-9B77-FD85C765261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87295-A9A9-431C-BF47-C510FEAA8B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EE9B-4A30-438F-AB22-EB683A70730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D75CE-F613-4F3C-A396-ED1D334BBC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8818-F7FC-44FD-B20F-B68F8989B78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F0ECF-CD2A-4D42-9981-031E59BF7A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135-2C9D-4800-B956-8363FEAC7F1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2E248-82C9-4FB1-B1C9-4112BC59FB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866A76-0AE3-4A37-A8A2-6C37BAD6E4F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560680F6-324C-43F5-8ED9-6B1B596DC0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1A0389-B996-4D03-8C87-121BFEF4ABA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E3C4D5DA-D40F-476F-BE56-D941778F7B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1AD7A8-7BB8-4F47-9E1E-6BB2AD9FAD3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1D234DCA-35D8-4F9D-8F4E-52A0E63FEE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6905CB-9FA9-405E-AF21-C9CDBD93759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fld id="{9BE82026-D255-4838-BA67-9586D54F10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95613" y="1700213"/>
            <a:ext cx="5680075" cy="3251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сімейного лікаря </a:t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сучасній системі </a:t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 відносин </a:t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управлінні хронічними захворюваннями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40200" y="5589588"/>
            <a:ext cx="4679950" cy="792162"/>
          </a:xfrm>
        </p:spPr>
        <p:txBody>
          <a:bodyPr rtlCol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Олеся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Іванівна, КМН</a:t>
            </a:r>
            <a:endParaRPr lang="uk-UA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лікар загальної практики – сімейний лікар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3"/>
          <p:cNvSpPr>
            <a:spLocks noGrp="1"/>
          </p:cNvSpPr>
          <p:nvPr>
            <p:ph type="title"/>
          </p:nvPr>
        </p:nvSpPr>
        <p:spPr>
          <a:xfrm>
            <a:off x="4684713" y="115888"/>
            <a:ext cx="4244975" cy="1873250"/>
          </a:xfrm>
        </p:spPr>
        <p:txBody>
          <a:bodyPr/>
          <a:lstStyle/>
          <a:p>
            <a:pPr algn="ctr" eaLnBrk="1" hangingPunct="1"/>
            <a:r>
              <a:rPr lang="uk-UA" altLang="en-US" sz="1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en-US" sz="1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en-US" sz="1800" b="1" i="1" smtClean="0">
                <a:latin typeface="Times New Roman" pitchFamily="18" charset="0"/>
                <a:cs typeface="Times New Roman" pitchFamily="18" charset="0"/>
              </a:rPr>
              <a:t>Сімейний лікар – це  спеціаліст з вищою медичною освітою, що першим і останнім контактує з хворим </a:t>
            </a:r>
            <a:r>
              <a:rPr lang="uk-UA" altLang="en-US" sz="14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en-US" sz="1400" b="1" i="1" smtClean="0">
                <a:latin typeface="Times New Roman" pitchFamily="18" charset="0"/>
                <a:cs typeface="Times New Roman" pitchFamily="18" charset="0"/>
              </a:rPr>
            </a:br>
            <a:endParaRPr lang="uk-UA" altLang="en-US" sz="14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1750" y="4076700"/>
            <a:ext cx="471646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надає кваліфіковану первинну медико санітарну допомогу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розробляє, ініціює, впроваджує, заходи профілактики (первинна/ вторинна), лікування (системність, відповідність), реабілітації, та контролює їх дієвість (ефективність)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3001963" cy="234950"/>
          </a:xfrm>
        </p:spPr>
        <p:txBody>
          <a:bodyPr rtlCol="0">
            <a:normAutofit fontScale="77500" lnSpcReduction="2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2133600"/>
            <a:ext cx="4154488" cy="38354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- це розвинена система відносин товарного і нетоварного обміну.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закон ринкової економіки – попит завжди породжує пропозицію.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діяльності має вміщувати в собі відповідність часу та  технологіям.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651375" y="2997200"/>
            <a:ext cx="4397375" cy="369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досягнення запланованих результатів лікування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​Включає  профілактику, лікування, прогнозування хронічного захворювання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максимальну ефективність результату лікування хронічних захворювань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координаційна роль в цьому процесі належить сімейному лікарю</a:t>
            </a: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7950" y="188913"/>
            <a:ext cx="8915400" cy="1727200"/>
          </a:xfrm>
          <a:extLst/>
        </p:spPr>
        <p:txBody>
          <a:bodyPr rtlCol="0"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системі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товарно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ринкових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відносин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сфері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охорони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здоров'я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Діяльність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Сімейного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лікаря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є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медичною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послугою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або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«товаром»,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гарантованим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якісним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достатнім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обсягом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8855075" cy="655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Заголовок 3"/>
          <p:cNvSpPr txBox="1">
            <a:spLocks/>
          </p:cNvSpPr>
          <p:nvPr/>
        </p:nvSpPr>
        <p:spPr>
          <a:xfrm>
            <a:off x="0" y="-7938"/>
            <a:ext cx="5700713" cy="625476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охорони здоров'я як бізнес процес  </a:t>
            </a:r>
            <a:endParaRPr lang="uk-U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6" name="Группа 11"/>
          <p:cNvGrpSpPr>
            <a:grpSpLocks/>
          </p:cNvGrpSpPr>
          <p:nvPr/>
        </p:nvGrpSpPr>
        <p:grpSpPr bwMode="auto">
          <a:xfrm>
            <a:off x="0" y="468313"/>
            <a:ext cx="8963025" cy="6053137"/>
            <a:chOff x="-92024" y="-847696"/>
            <a:chExt cx="8186398" cy="5644126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1321674" y="-847696"/>
              <a:ext cx="2943391" cy="599494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uk-UA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Система охорони здоров’я</a:t>
              </a:r>
              <a:endParaRPr lang="ru-RU" sz="1100" kern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4817495" y="1997311"/>
              <a:ext cx="2923092" cy="629098"/>
            </a:xfrm>
            <a:prstGeom prst="lef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uk-UA" sz="15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Бізнес-</a:t>
              </a:r>
              <a:r>
                <a:rPr lang="uk-UA" sz="14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92024" y="-354779"/>
              <a:ext cx="4909519" cy="17970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Міністерство охорони здоров’я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орган управління та організації охорони здоров’я, постійно впроваджує нові підходи щодо підвищення стандартів якості надання медичної допомоги людям з хронічними захворюваннями​​.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​</a:t>
              </a: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Сімейний лікар,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згідно своїх посадових зобов’язань,  заміняє окремий підрозділ що  займається управлінням хронічних захворювань.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​</a:t>
              </a: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Спеціаліст - сімейний лікар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виступає як координуючою, так і  регулюючою ланкою між системою охорони здоров’я та пацієнтами з хронічними захворюваннями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97858" y="2620488"/>
              <a:ext cx="4996516" cy="217594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Бізнес-процес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будь-яка діяльність, що має вхідний продукт, додає вартість до нього, та забезпечує вихідний продукт для внутрішнього або зовнішнього споживача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Бізнес процес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починається з попиту споживача і закінчується його задоволенням.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ефективного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впровадження будь-яких ідей, процесів, проектів необхідно адаптувати їх до сучасних ринкових реалій.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​</a:t>
              </a:r>
              <a:r>
                <a:rPr lang="uk-UA" sz="1200" b="1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Управління бізнес-процесом</a:t>
              </a:r>
              <a:r>
                <a:rPr lang="uk-UA" sz="1200" i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має на меті здобуття максимального ефекту з мінімальними витратами</a:t>
              </a:r>
              <a:endParaRPr lang="ru-RU" sz="11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1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30625" y="1341438"/>
            <a:ext cx="4945063" cy="4679950"/>
          </a:xfr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363538" y="836613"/>
            <a:ext cx="3367087" cy="56880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(менеджмент) хронічним захворюванням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бізнес процесу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практиці сімейного 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лікаря:</a:t>
            </a:r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вході -  саме захворювання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виході - мінімізація або відсутність захворювання взагалі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 процес – управління (менеджмент) хронічним захворюванням з застосуванням   відповідних медичних процесів та засобів 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 – сімейний лікар. </a:t>
            </a:r>
          </a:p>
          <a:p>
            <a:pPr marL="285750" indent="-28575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Управління - здійснення медичних заходів, лікування, застосування медичних препаратів, проведення обстежень тощо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3763" y="95250"/>
            <a:ext cx="5541962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 медицина – </a:t>
            </a:r>
            <a:r>
              <a:rPr lang="uk-UA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невідємна</a:t>
            </a: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ланка бізнес процесу в системі охорони </a:t>
            </a:r>
            <a:r>
              <a:rPr lang="uk-UA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0838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00788" y="952500"/>
            <a:ext cx="2397125" cy="5864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ru-RU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скринінгу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молочної залози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шийки матки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колоректального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раку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ендометрію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стравоходу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шлунку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печінки 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легень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нервової системи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порожнини рота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яєчників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підшлункової залози 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простати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шкіри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яєчка</a:t>
            </a:r>
          </a:p>
          <a:p>
            <a:pPr eaLnBrk="1" hangingPunct="1">
              <a:defRPr/>
            </a:pP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Скринінг раку сечового міхура та органів сечовиділення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288" y="3573463"/>
          <a:ext cx="5389562" cy="3024187"/>
        </p:xfrm>
        <a:graphic>
          <a:graphicData uri="http://schemas.openxmlformats.org/drawingml/2006/table">
            <a:tbl>
              <a:tblPr/>
              <a:tblGrid>
                <a:gridCol w="1428249"/>
                <a:gridCol w="3961313"/>
              </a:tblGrid>
              <a:tr h="363509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хронічними захворюваннями (Скринінг раку)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87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Самообстеження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Жінки репродуктивного віку кожного місяця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432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 Лікаря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Огляд сімейного лікаря (анкетування),  дослідження підбирається індивідуально під час консультації, або самостійно, використовуючи форми опитувальників для оцінки ризику розвитку раку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47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візуалізації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Рентгенологічні, ендоскопічні, цитологічні, </a:t>
                      </a:r>
                      <a:r>
                        <a:rPr kumimoji="0" lang="uk-UA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маммографія</a:t>
                      </a: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УЗД-діагностика, </a:t>
                      </a:r>
                      <a:r>
                        <a:rPr kumimoji="0" lang="uk-UA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кольпоскопія</a:t>
                      </a:r>
                      <a:r>
                        <a:rPr kumimoji="0" lang="uk-UA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цитологія, рентген, обстеження, лабораторні дослідження тощо.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5" marR="68595" marT="952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39552" y="1196752"/>
          <a:ext cx="518457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28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844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en-US" sz="1600" b="1">
                <a:latin typeface="Times New Roman" pitchFamily="18" charset="0"/>
                <a:cs typeface="Times New Roman" pitchFamily="18" charset="0"/>
              </a:rPr>
              <a:t>Спеціально розроблені та впроваджені в практику сімейного лікаря </a:t>
            </a:r>
          </a:p>
          <a:p>
            <a:pPr algn="ctr"/>
            <a:r>
              <a:rPr lang="uk-UA" altLang="en-US" sz="1600" b="1">
                <a:latin typeface="Times New Roman" pitchFamily="18" charset="0"/>
                <a:cs typeface="Times New Roman" pitchFamily="18" charset="0"/>
              </a:rPr>
              <a:t>програми скринінгу раку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15888"/>
          <a:ext cx="8856662" cy="6418262"/>
        </p:xfrm>
        <a:graphic>
          <a:graphicData uri="http://schemas.openxmlformats.org/drawingml/2006/table">
            <a:tbl>
              <a:tblPr firstRow="1" firstCol="1" bandRow="1"/>
              <a:tblGrid>
                <a:gridCol w="4392550"/>
                <a:gridCol w="4464112"/>
              </a:tblGrid>
              <a:tr h="233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Програма скринінгу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Включає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Скринінг раку щитовидної залози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рак щитоподібної </a:t>
                      </a: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залози</a:t>
                      </a:r>
                      <a:r>
                        <a:rPr lang="uk-UA" sz="14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Київській, Житомирській, Чернігівській, Черкаській і Рівненській областях частота захворюваності становить 60–65% захворюваності в цілому по Україні.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Сімейний лікар - Оцінка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ризику раку (анкетування),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Візуалізація - УЗД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щитоподібної залози та шиї, ТПБ –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пункційна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цитологія вузла,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Лабораторна діагностика (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Тиреотропний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гормон (TSH), Тироксин вільний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fT4,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Антитіла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тиреоглобуліну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Канцероембріональний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антиген, Лужна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фосфатаза (АР), С-реактивний протеїн – CRP (кількісний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Скринінг ризику </a:t>
                      </a: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дисплазії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раку шийки матки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21–</a:t>
                      </a:r>
                      <a:r>
                        <a:rPr lang="uk-UA" sz="14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років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( 1 раз/ 3 роки)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30–65  років (1 раз / 5 років)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65+ років (можуть не проходити скринінг, якщо регулярно обстежувались раніше)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Сімейний лікар - Оцінка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ризику раку (анкетування),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 -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Кольпоскопія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Лабораторна діагностика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HPV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HCR –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генотипування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(16, 18, 31, 33, 35, 39, 45, 52, 56, 58, 59, 51 –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мазки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визначення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флори,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цитологія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матеріалу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Скринінг раку молочної залози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20-ти - 30-ти років ( 1 раз/ 1–3 роки) Жінки після 40 років (щорічно)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50-75 років ( кожні 2 роки)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понад 75 років ( мають визначии періодичність скринінгу зі своїм лікарем)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Сімейний лікар - Оцінка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ризику раку (анкетування),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мамографія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молочних залоз/УЗД молочних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залоз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Скринінг колоректального раку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 другою причиною смертості від раку (на першому місці – рак легень)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рекомендовано проходити з 50 років.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50 років показано особам з групи високого ризику (родич першої лінії хворів на рак, поліпоз товстого кишечника,  в тому числі поліпоз товстого кишечника).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Особам після 75 років і старше показання визначаються лікарем.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Сімейний лікар - Оцінка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ризику раку (анкетування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Візуалізація -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Фіброколоноскопія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або МСКТ, </a:t>
                      </a: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3.Лабораторна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діагностика (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приховану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кров, </a:t>
                      </a: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Канцероембріональний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антиген (СЕА),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лактатдегідрогеназа 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(LDН),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Лужна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фосфатаза (АР),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С-реактивний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протеїн – CRP (кількісний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6" marR="18686" marT="50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59753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 лікаря </a:t>
            </a:r>
            <a:b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сучасній системі </a:t>
            </a:r>
            <a:b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 відносин </a:t>
            </a:r>
            <a:b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управлінні хронічними </a:t>
            </a:r>
            <a: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b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чекаємо на Вас у своїй команді!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 (Грань)]]</Template>
  <TotalTime>621</TotalTime>
  <Words>745</Words>
  <Application>Microsoft Office PowerPoint</Application>
  <PresentationFormat>Экран (4:3)</PresentationFormat>
  <Paragraphs>112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Calibri</vt:lpstr>
      <vt:lpstr>Wingdings 2</vt:lpstr>
      <vt:lpstr>Times New Roman</vt:lpstr>
      <vt:lpstr>HDOfficeLightV0</vt:lpstr>
      <vt:lpstr>1_HDOfficeLightV0</vt:lpstr>
      <vt:lpstr>2_HDOfficeLightV0</vt:lpstr>
      <vt:lpstr>3_HDOfficeLightV0</vt:lpstr>
      <vt:lpstr>  Роль сімейного лікаря  в сучасній системі  ринкових відносин  та управлінні хронічними захворюваннями </vt:lpstr>
      <vt:lpstr> Сімейний лікар – це  спеціаліст з вищою медичною освітою, що першим і останнім контактує з хворим  </vt:lpstr>
      <vt:lpstr>           В системі товарно – ринкових відносин  у сфері охорони здоров'я  Діяльність Сімейного лікаря є медичною послугою, або   «товаром»,  гарантованим, якісним, достатнім за обсягом             </vt:lpstr>
      <vt:lpstr>Слайд 4</vt:lpstr>
      <vt:lpstr>Слайд 5</vt:lpstr>
      <vt:lpstr>Слайд 6</vt:lpstr>
      <vt:lpstr>Слайд 7</vt:lpstr>
      <vt:lpstr>Слайд 8</vt:lpstr>
      <vt:lpstr>  Роль сімейного лікаря  в сучасній системі  ринкових відносин  та управлінні хронічними захворюваннями    ми чекаємо на Вас у своїй команді!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Vazg3n</dc:creator>
  <cp:lastModifiedBy>User</cp:lastModifiedBy>
  <cp:revision>66</cp:revision>
  <cp:lastPrinted>2015-02-17T10:06:44Z</cp:lastPrinted>
  <dcterms:modified xsi:type="dcterms:W3CDTF">2015-02-18T09:18:04Z</dcterms:modified>
</cp:coreProperties>
</file>