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9" r:id="rId3"/>
    <p:sldId id="272" r:id="rId4"/>
    <p:sldId id="325" r:id="rId5"/>
    <p:sldId id="261" r:id="rId6"/>
    <p:sldId id="314" r:id="rId7"/>
    <p:sldId id="322" r:id="rId8"/>
    <p:sldId id="313" r:id="rId9"/>
    <p:sldId id="323" r:id="rId10"/>
    <p:sldId id="276" r:id="rId11"/>
    <p:sldId id="309" r:id="rId12"/>
    <p:sldId id="310" r:id="rId13"/>
    <p:sldId id="279" r:id="rId14"/>
    <p:sldId id="317" r:id="rId15"/>
    <p:sldId id="318" r:id="rId16"/>
    <p:sldId id="319" r:id="rId17"/>
    <p:sldId id="286" r:id="rId18"/>
    <p:sldId id="320" r:id="rId19"/>
    <p:sldId id="301" r:id="rId20"/>
    <p:sldId id="311" r:id="rId21"/>
    <p:sldId id="321" r:id="rId22"/>
    <p:sldId id="316" r:id="rId23"/>
    <p:sldId id="315" r:id="rId24"/>
    <p:sldId id="326" r:id="rId25"/>
    <p:sldId id="271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3122" autoAdjust="0"/>
  </p:normalViewPr>
  <p:slideViewPr>
    <p:cSldViewPr>
      <p:cViewPr>
        <p:scale>
          <a:sx n="96" d="100"/>
          <a:sy n="96" d="100"/>
        </p:scale>
        <p:origin x="-61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>
        <c:manualLayout>
          <c:layoutTarget val="inner"/>
          <c:xMode val="edge"/>
          <c:yMode val="edge"/>
          <c:x val="8.8550491335143866E-2"/>
          <c:y val="4.8276414398545332E-2"/>
          <c:w val="0.76907710182255939"/>
          <c:h val="0.815928428594966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4"/>
                <c:pt idx="0">
                  <c:v>І місце</c:v>
                </c:pt>
                <c:pt idx="1">
                  <c:v>ІІ місце</c:v>
                </c:pt>
                <c:pt idx="2">
                  <c:v>ІІІ місце</c:v>
                </c:pt>
                <c:pt idx="3">
                  <c:v>Всього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2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Лист1!$A$2:$A$5</c:f>
              <c:strCache>
                <c:ptCount val="4"/>
                <c:pt idx="0">
                  <c:v>І місце</c:v>
                </c:pt>
                <c:pt idx="1">
                  <c:v>ІІ місце</c:v>
                </c:pt>
                <c:pt idx="2">
                  <c:v>ІІІ місце</c:v>
                </c:pt>
                <c:pt idx="3">
                  <c:v>Всього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3</c:v>
                </c:pt>
                <c:pt idx="3">
                  <c:v>20</c:v>
                </c:pt>
              </c:numCache>
            </c:numRef>
          </c:val>
        </c:ser>
        <c:dLbls/>
        <c:axId val="85933440"/>
        <c:axId val="85951616"/>
      </c:barChart>
      <c:catAx>
        <c:axId val="85933440"/>
        <c:scaling>
          <c:orientation val="minMax"/>
        </c:scaling>
        <c:axPos val="b"/>
        <c:tickLblPos val="nextTo"/>
        <c:crossAx val="85951616"/>
        <c:crosses val="autoZero"/>
        <c:auto val="1"/>
        <c:lblAlgn val="ctr"/>
        <c:lblOffset val="100"/>
      </c:catAx>
      <c:valAx>
        <c:axId val="85951616"/>
        <c:scaling>
          <c:orientation val="minMax"/>
        </c:scaling>
        <c:axPos val="l"/>
        <c:majorGridlines/>
        <c:numFmt formatCode="General" sourceLinked="1"/>
        <c:tickLblPos val="nextTo"/>
        <c:crossAx val="859334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21E5-4490-4A08-BBBA-34FDA5454378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A0FEF-8331-487C-AC12-960107EAF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12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606B1-ECDA-4B42-8EDE-E3878EA6767C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3B2F6-CF2D-4F31-AB14-B26F4A4E4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96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3B2F6-CF2D-4F31-AB14-B26F4A4E4EF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3B2F6-CF2D-4F31-AB14-B26F4A4E4EF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pPr>
              <a:defRPr/>
            </a:pPr>
            <a:fld id="{A04D633F-9F34-4141-B030-6B62E52C5949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pPr>
              <a:defRPr/>
            </a:pPr>
            <a:fld id="{25C61543-0D63-4379-B4AF-C025441865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91165-D42F-4F17-BD7E-469F0417B27E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81505-225F-40D5-A3A2-6170676DE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pPr>
              <a:defRPr/>
            </a:pPr>
            <a:fld id="{D52559A0-2E43-42D0-AFF2-C8AA6F5B51F0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29698-2E3B-4474-A3C8-4DB345B7C7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EBD94-5D8E-445A-A755-E572DB83FC6F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EE716-E80D-4C47-B8BB-3D04911DA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pPr>
              <a:defRPr/>
            </a:pPr>
            <a:fld id="{19963E2E-9CAC-4B71-A451-F0770A28B3F9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pPr>
              <a:defRPr/>
            </a:pPr>
            <a:fld id="{7568F05D-0FCA-4DB8-986D-76E6590DF4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24F13-D97A-48B9-9098-B53A1F4F96DC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5702-B883-4E44-8916-A50A0AA04D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13AEC-CC01-4B36-B128-222B3CBBB6DC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AFA61-450D-4529-9305-E4AD0EC07D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54C24-C570-4021-908B-1EB7FD53BC72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37455-E568-44C4-8D25-FAFBDAF8B6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pPr>
              <a:defRPr/>
            </a:pPr>
            <a:fld id="{68914E8C-D6D8-42C9-87C6-E679C6F98E65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FD5C4-6EEE-49C6-8E5F-5E39245DC6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209F9-58AB-4800-8C75-48D47102F4C5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0816E-3027-42DC-9D5F-5CBC5B2A3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70D2-DF95-43E7-A541-D5D2F62815B2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7A659-2A05-4987-AC19-D1D08DAD9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3A1CD15-53C9-4F37-816F-8CC11B35AD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A4CE1B5-F2A1-4652-A35B-35C4C643280C}" type="datetimeFigureOut">
              <a:rPr lang="ru-RU" smtClean="0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14488"/>
            <a:ext cx="6858048" cy="2806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</a:p>
          <a:p>
            <a:pPr algn="ctr">
              <a:spcBef>
                <a:spcPct val="15000"/>
              </a:spcBef>
              <a:defRPr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участь Національного медичного університету імені О.О. Богомольця у Всеукраїнській студентській олімпіаді 2015 р. </a:t>
            </a:r>
          </a:p>
          <a:p>
            <a:pPr algn="ctr">
              <a:spcBef>
                <a:spcPct val="15000"/>
              </a:spcBef>
              <a:defRPr/>
            </a:pPr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4F4"/>
              </a:clrFrom>
              <a:clrTo>
                <a:srgbClr val="EBE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740" y="142875"/>
            <a:ext cx="10985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4941168"/>
            <a:ext cx="685804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Підготували: завідувач науково-дослідним сектором, </a:t>
            </a:r>
            <a:r>
              <a:rPr lang="uk-UA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д.мед.наук</a:t>
            </a:r>
            <a:r>
              <a:rPr lang="uk-UA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Копчак</a:t>
            </a:r>
            <a:r>
              <a:rPr lang="uk-UA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А.В</a:t>
            </a:r>
            <a:r>
              <a:rPr lang="uk-UA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/>
            <a:r>
              <a:rPr lang="uk-UA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тарший інспектор науково-організаційної </a:t>
            </a:r>
            <a:r>
              <a:rPr lang="uk-UA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групи </a:t>
            </a:r>
          </a:p>
          <a:p>
            <a:pPr algn="ctr"/>
            <a:r>
              <a:rPr lang="uk-UA" b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Дементьєва </a:t>
            </a:r>
            <a:r>
              <a:rPr lang="uk-UA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Т.А.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928678" y="332656"/>
            <a:ext cx="7420404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 ІІ етапу Олімпіади у 2015 році</a:t>
            </a:r>
            <a:r>
              <a:rPr lang="uk-UA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3182" y="1869792"/>
            <a:ext cx="2774682" cy="1631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Призові місця</a:t>
            </a:r>
          </a:p>
          <a:p>
            <a:pPr marL="628650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  – 5 </a:t>
            </a:r>
            <a:b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 – 12</a:t>
            </a:r>
            <a:b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 – 3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всього: 20 переможців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480"/>
            <a:ext cx="18573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09804"/>
            <a:ext cx="1928826" cy="264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826" y="4214818"/>
            <a:ext cx="192517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7" y="3998598"/>
            <a:ext cx="2000264" cy="285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214818"/>
            <a:ext cx="192517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785926"/>
            <a:ext cx="182112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1785926"/>
            <a:ext cx="17690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1785926"/>
            <a:ext cx="1857356" cy="247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15616" y="785794"/>
            <a:ext cx="7277544" cy="19025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етапу </a:t>
            </a:r>
            <a:r>
              <a:rPr lang="uk-UA" sz="2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Олімпіади </a:t>
            </a:r>
            <a:r>
              <a:rPr lang="uk-UA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2015 році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 ВМНЗ України</a:t>
            </a: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uk-UA" sz="28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14686"/>
            <a:ext cx="235742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5" y="3685456"/>
            <a:ext cx="2071702" cy="31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13641"/>
            <a:ext cx="2071702" cy="284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357670"/>
            <a:ext cx="32146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812138" y="1857364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Дипломами в різних номінаціях нагороджено 24 студенти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760" y="2370565"/>
            <a:ext cx="3026152" cy="415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612" y="188640"/>
            <a:ext cx="4572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етапу Олімпіади </a:t>
            </a:r>
            <a:br>
              <a:rPr lang="uk-UA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2015 році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 ВМНЗ України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04065"/>
            <a:ext cx="446449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Отримано І командне місце на олімпіаді за спеціальністю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“Стоматологія”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442575"/>
            <a:ext cx="2906536" cy="4082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8888" y="1271662"/>
            <a:ext cx="4097608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Надіслані листи Ректору НМУ імені</a:t>
            </a: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О.О. Богомольця про результати ІІ етапу </a:t>
            </a: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Олімпіади з подякою для викладачів-кураторів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87624" y="315556"/>
            <a:ext cx="7277544" cy="10252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sz="25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етапу </a:t>
            </a:r>
            <a:r>
              <a:rPr lang="uk-UA" sz="25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Олімпіади </a:t>
            </a: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 ВНЗ України</a:t>
            </a:r>
            <a:r>
              <a:rPr lang="uk-UA" sz="25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5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5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2014 та 2015 роках</a:t>
            </a:r>
            <a:endParaRPr lang="uk-UA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14414" y="1714488"/>
          <a:ext cx="714380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673865"/>
              </p:ext>
            </p:extLst>
          </p:nvPr>
        </p:nvGraphicFramePr>
        <p:xfrm>
          <a:off x="142845" y="837709"/>
          <a:ext cx="8858311" cy="6086646"/>
        </p:xfrm>
        <a:graphic>
          <a:graphicData uri="http://schemas.openxmlformats.org/drawingml/2006/table">
            <a:tbl>
              <a:tblPr/>
              <a:tblGrid>
                <a:gridCol w="450502"/>
                <a:gridCol w="1501331"/>
                <a:gridCol w="1126056"/>
                <a:gridCol w="2026901"/>
                <a:gridCol w="1620352"/>
                <a:gridCol w="1307393"/>
                <a:gridCol w="825776"/>
              </a:tblGrid>
              <a:tr h="715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з/п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Назва дисципліни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Дата проведення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Місце проведення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ІІ етапу Олімпіади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Завідувач кафедри, на якій готуються студенти до ІІ етапу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ПІБ переможців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ІІ етапу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Місце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Екологія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27-30 квітня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Одеський державний екологічний університет, </a:t>
                      </a: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м.Одеса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В.Г. Бардов – член-кореспондент НАМН України, професор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Потапова К.П.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Педіатрія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26-28 березня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Одеський національний медичний університет, </a:t>
                      </a: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м.Одеса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О.П. </a:t>
                      </a: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Волосовець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член-кореспондент НАМН України,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О.В. Тяжка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д.м.н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., професор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Дарчик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 Ю.В.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Резніков</a:t>
                      </a:r>
                      <a:r>
                        <a:rPr lang="uk-U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Ю.П.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Психіатрія та наркологія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27-29 квітня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Харківський національний медичний університет, м.Харків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О.К. </a:t>
                      </a: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Напрєєнко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д.м.н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., професор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Данченко А.А.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Інфекційні хвороби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15-17 квітня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Харківський національний медичний університет, м.Харків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О.А. </a:t>
                      </a: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Голубовська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професор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Смалюк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 К.О.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Соціальна медицина та організація охорони здоров'я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7-8 квітня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Національний медичний університет імені О.О. Богомольця,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м.Київ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Т.С. </a:t>
                      </a:r>
                      <a:r>
                        <a:rPr lang="uk-UA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Грузєва</a:t>
                      </a:r>
                      <a:r>
                        <a:rPr lang="uk-U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д.м.н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., професор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Друзенко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 М.Ю.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Фармакологія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02-04 квітня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Одеський національний медичний університет, м. Одеса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І.С. Чекман член-кореспондент НАН та НАМН України, професор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Лавровський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 Н.Ю.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Терапія (внутрішні хвороби)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18-20 березня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Івано-Франківський національний медичний університет.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А.С. Свінціцький професор, д.м.н.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Новак І.М.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1 призер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5" marR="2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67928"/>
            <a:ext cx="8682037" cy="4527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 ІІ етапу Олімпіади у 2015 році серед ВМНЗ України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7779970"/>
              </p:ext>
            </p:extLst>
          </p:nvPr>
        </p:nvGraphicFramePr>
        <p:xfrm>
          <a:off x="-1" y="0"/>
          <a:ext cx="9144001" cy="6848430"/>
        </p:xfrm>
        <a:graphic>
          <a:graphicData uri="http://schemas.openxmlformats.org/drawingml/2006/table">
            <a:tbl>
              <a:tblPr/>
              <a:tblGrid>
                <a:gridCol w="465030"/>
                <a:gridCol w="1966187"/>
                <a:gridCol w="926339"/>
                <a:gridCol w="1857388"/>
                <a:gridCol w="1500198"/>
                <a:gridCol w="1143008"/>
                <a:gridCol w="1285851"/>
              </a:tblGrid>
              <a:tr h="561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Клінічна імунологія та алергологія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16-17 квітня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Національниймедичнийуніверситетімені О.О. Богомольця,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м.Київ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А.І.Курченко професор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Бедлінська Ю.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Гістологія, цитологія, ембріологія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23-24 квітня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Національниймедичнийуніверситетімені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О.О.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Богомольця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м.Київ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Ю.Б.Чайковський член-кореспондент НАМН України, професор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Пузанов А.О.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Акушерство та гінекологія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22-24 квітня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Вінницький національний медичний університет імені М.І. Пирогова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О.П.Гнатко, </a:t>
                      </a:r>
                      <a:r>
                        <a:rPr lang="uk-UA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д.м.н</a:t>
                      </a: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професор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Мішина Ксенія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 краще клінічне мислення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Англійська мова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21-23 квітня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«Київський політтехнічний інститут», м. Київ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Л.Я. </a:t>
                      </a:r>
                      <a:r>
                        <a:rPr lang="uk-UA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Аврахова</a:t>
                      </a: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uk-UA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к.м.н</a:t>
                      </a: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доцент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Ель-Хожайрі</a:t>
                      </a:r>
                      <a:r>
                        <a:rPr lang="uk-UA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Максіміліан</a:t>
                      </a:r>
                      <a:r>
                        <a:rPr lang="uk-UA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Хуссейнович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Переможець номінації за бездоганні вміння у говорінні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Безпека життєдіяльності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22-24 квітня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Національний університет водного господарства та природокористування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О.П. </a:t>
                      </a: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Яворовський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член-кореспондент НАМН України, професор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Краснікова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М.В.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Біологія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22-24 квітня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Житомирський державний університет імені Івана Франка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О.В. Романенко професор, член-кореспондент НАН України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Архіпов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І.Г.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Медична генетика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22-24 квітня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Харківський нац. медичний університет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А.І.Курченко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професор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Потєхіна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Т.О.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Ендокринологія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28-30 квітня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Вінницький національний </a:t>
                      </a: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мед.університет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імені М.І.Пирогова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П.М. Боднар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д.м.н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професор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Сидоренко О.О.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ІІІ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Німецька мова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14-16 квітня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«Харківський політехнічний інститут», </a:t>
                      </a: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м.Харків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Л.Я.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Аврахова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к.м.н., доцент</a:t>
                      </a: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Долинський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Р.Г.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Фролов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С.В.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985" marR="2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9757911"/>
              </p:ext>
            </p:extLst>
          </p:nvPr>
        </p:nvGraphicFramePr>
        <p:xfrm>
          <a:off x="285721" y="214290"/>
          <a:ext cx="8501120" cy="6575531"/>
        </p:xfrm>
        <a:graphic>
          <a:graphicData uri="http://schemas.openxmlformats.org/drawingml/2006/table">
            <a:tbl>
              <a:tblPr/>
              <a:tblGrid>
                <a:gridCol w="357189"/>
                <a:gridCol w="1214446"/>
                <a:gridCol w="642942"/>
                <a:gridCol w="2143140"/>
                <a:gridCol w="1285884"/>
                <a:gridCol w="1955046"/>
                <a:gridCol w="902473"/>
              </a:tblGrid>
              <a:tr h="466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Онкологія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23-24 квітня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«Українська медична стоматологічна академія»,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м.Полтава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Р.І.Верещако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д.м.н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Малярчук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 К.А.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Патологічна фізіологія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27-29 квітня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«Буковинський державний медичний університет»,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м.Чернівці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М.В. Кришталь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д.м.н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., професор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Нагорний О.В., Петрук Г.В., Семенових Д.А., Пономарьов О.М.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Призери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Патоморфологія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13-15 квітня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Харківський національний медичний університет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В.П. Терещенко </a:t>
                      </a:r>
                      <a:r>
                        <a:rPr lang="uk-UA" sz="1100" b="1" dirty="0" err="1">
                          <a:latin typeface="Times New Roman"/>
                          <a:ea typeface="Calibri"/>
                          <a:cs typeface="Times New Roman"/>
                        </a:rPr>
                        <a:t>д.мед.н</a:t>
                      </a: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., професор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Неверовський А.В.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Призери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21.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Стоматологія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16-17 квітня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«Українська медична стоматологічна академія», </a:t>
                      </a:r>
                      <a:r>
                        <a:rPr lang="uk-UA" sz="1100" b="1" dirty="0" err="1">
                          <a:latin typeface="Times New Roman"/>
                          <a:ea typeface="Calibri"/>
                          <a:cs typeface="Times New Roman"/>
                        </a:rPr>
                        <a:t>м.Полтава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В.П.</a:t>
                      </a:r>
                      <a:r>
                        <a:rPr lang="uk-UA" sz="1100" b="1" dirty="0" err="1">
                          <a:latin typeface="Times New Roman"/>
                          <a:ea typeface="Calibri"/>
                          <a:cs typeface="Times New Roman"/>
                        </a:rPr>
                        <a:t>Неспрядько</a:t>
                      </a: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 професор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Calibri"/>
                          <a:cs typeface="Times New Roman"/>
                        </a:rPr>
                        <a:t>Пензеник</a:t>
                      </a:r>
                      <a:r>
                        <a:rPr lang="uk-UA" sz="900" b="1" dirty="0">
                          <a:latin typeface="Times New Roman"/>
                          <a:ea typeface="Calibri"/>
                          <a:cs typeface="Times New Roman"/>
                        </a:rPr>
                        <a:t> К.М., </a:t>
                      </a:r>
                      <a:r>
                        <a:rPr lang="uk-UA" sz="900" b="1" dirty="0" err="1">
                          <a:latin typeface="Times New Roman"/>
                          <a:ea typeface="Calibri"/>
                          <a:cs typeface="Times New Roman"/>
                        </a:rPr>
                        <a:t>Хорошилова</a:t>
                      </a:r>
                      <a:r>
                        <a:rPr lang="uk-UA" sz="900" b="1" dirty="0">
                          <a:latin typeface="Times New Roman"/>
                          <a:ea typeface="Calibri"/>
                          <a:cs typeface="Times New Roman"/>
                        </a:rPr>
                        <a:t> О.І., </a:t>
                      </a:r>
                      <a:r>
                        <a:rPr lang="uk-UA" sz="9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Купрієнко</a:t>
                      </a:r>
                      <a:r>
                        <a:rPr lang="uk-UA" sz="900" b="1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О.А., </a:t>
                      </a:r>
                      <a:r>
                        <a:rPr lang="uk-UA" sz="9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Довмантович</a:t>
                      </a:r>
                      <a:r>
                        <a:rPr lang="uk-UA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 М.В., </a:t>
                      </a:r>
                      <a:r>
                        <a:rPr lang="uk-UA" sz="9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Білінська</a:t>
                      </a:r>
                      <a:r>
                        <a:rPr lang="uk-UA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>
                          <a:latin typeface="Times New Roman"/>
                          <a:ea typeface="Calibri"/>
                          <a:cs typeface="Times New Roman"/>
                        </a:rPr>
                        <a:t>О.Ю.,</a:t>
                      </a:r>
                      <a:r>
                        <a:rPr lang="uk-UA" sz="9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Остаповський</a:t>
                      </a:r>
                      <a:r>
                        <a:rPr lang="uk-UA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 О.С.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І місце в командному </a:t>
                      </a:r>
                      <a:r>
                        <a:rPr lang="uk-U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заліку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22.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Хірургія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16-18 квітня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Запорізький державний медичний університет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В.Г. </a:t>
                      </a:r>
                      <a:r>
                        <a:rPr lang="uk-U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1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Мішалов</a:t>
                      </a:r>
                      <a:r>
                        <a:rPr lang="uk-U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1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д.м.н</a:t>
                      </a: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., професор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Голінко В.М.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23.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Фармація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01-04 квітня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Львівський національний медичний університет імені Данила Галицького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К.Л. </a:t>
                      </a:r>
                      <a:r>
                        <a:rPr lang="uk-UA" sz="11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Косяченко</a:t>
                      </a:r>
                      <a:r>
                        <a:rPr lang="uk-UA" sz="11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1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д.фарм.наук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Литвиненко А.О.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Чеховська Т.С.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Призери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24.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Фізика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15-17 квітня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Харківський національний університет міського господарства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ім..О.М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Бекетова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О.В.Чалий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д.ф.-н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., професор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Кузнецов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 М.В.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en-US" sz="1100" b="0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 місце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Calibri"/>
                          <a:ea typeface="Calibri"/>
                          <a:cs typeface="Times New Roman"/>
                        </a:rPr>
                        <a:t>25.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Фізіологія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9-10 квітня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«Українська медична стоматологічна академія»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І.М. </a:t>
                      </a:r>
                      <a:r>
                        <a:rPr lang="uk-UA" sz="11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Карвацький</a:t>
                      </a:r>
                      <a:r>
                        <a:rPr lang="uk-UA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к.м.н</a:t>
                      </a:r>
                      <a:r>
                        <a:rPr lang="uk-UA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доцент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Пузанов</a:t>
                      </a:r>
                      <a:r>
                        <a:rPr lang="uk-UA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А.О., Вєдєнєєв В.Д., Фоменко К.С.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Сертифікати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26.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Анатомія людини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22-25 квітня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«Тернопільський національний університет імені І.Я. Горбачевського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В.Г. </a:t>
                      </a:r>
                      <a:r>
                        <a:rPr lang="uk-UA" sz="11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Черкасов</a:t>
                      </a:r>
                      <a:r>
                        <a:rPr lang="uk-U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1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д.м.н</a:t>
                      </a: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., професор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Лазько Н.В.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27.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Латинська мова та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осн.мед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 термінології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23-24 квітня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Львівський національний медичний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унів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Ім..Д.Галицького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О.Г. </a:t>
                      </a: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Кісельова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 доцент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err="1">
                          <a:latin typeface="Times New Roman"/>
                          <a:ea typeface="Calibri"/>
                          <a:cs typeface="Times New Roman"/>
                        </a:rPr>
                        <a:t>Єлісєєва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 А.М., Нікітіна А.В.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Calibri"/>
                          <a:cs typeface="Times New Roman"/>
                        </a:rPr>
                        <a:t>IV, V</a:t>
                      </a:r>
                      <a:r>
                        <a:rPr lang="uk-UA" sz="1100" b="0" dirty="0">
                          <a:latin typeface="Times New Roman"/>
                          <a:ea typeface="Calibri"/>
                          <a:cs typeface="Times New Roman"/>
                        </a:rPr>
                        <a:t> місце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28.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Оперативна хірургія та </a:t>
                      </a:r>
                      <a:r>
                        <a:rPr lang="uk-UA" sz="11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топ.анатомія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19-21 березня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Вінницький національний мед.університет імені М.І.Пирогова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В.А. Черняк д.м.н., професор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Бабій І.В.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Calibri"/>
                          <a:ea typeface="Calibri"/>
                          <a:cs typeface="Times New Roman"/>
                        </a:rPr>
                        <a:t>29.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Мікробіологія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вірусологія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імунологія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22-23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травня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Національний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медичний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університет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імені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О.О.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Богомольця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м.Київ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В.П.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Широбоков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академік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НАН та НАМН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України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Ель-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Хожайрі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Максіміліан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Хуссейнович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47" marR="21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580618"/>
            <a:ext cx="176683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14818"/>
            <a:ext cx="285752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1600" b="1" i="1" dirty="0" err="1" smtClean="0">
                <a:solidFill>
                  <a:srgbClr val="983DB1">
                    <a:lumMod val="50000"/>
                  </a:srgbClr>
                </a:solidFill>
              </a:rPr>
              <a:t>Психіатрія</a:t>
            </a:r>
            <a:r>
              <a:rPr lang="ru-RU" sz="1600" b="1" i="1" dirty="0" smtClean="0">
                <a:solidFill>
                  <a:srgbClr val="983DB1">
                    <a:lumMod val="50000"/>
                  </a:srgbClr>
                </a:solidFill>
              </a:rPr>
              <a:t> та </a:t>
            </a:r>
            <a:r>
              <a:rPr lang="ru-RU" sz="1600" b="1" i="1" dirty="0" err="1" smtClean="0">
                <a:solidFill>
                  <a:srgbClr val="983DB1">
                    <a:lumMod val="50000"/>
                  </a:srgbClr>
                </a:solidFill>
              </a:rPr>
              <a:t>наркологія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572008"/>
            <a:ext cx="264320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Анастасія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Дарченко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5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179348"/>
            <a:ext cx="345638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ПЕРЕМОЖЦІ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дрей\Desktop\Ректорат\Олімпіада\Результати олімпіади 2015\Фото переможців Олімпіади\Данченко Анастасі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558658" cy="28575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75856" y="4357694"/>
            <a:ext cx="249463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1600" b="1" i="1" dirty="0" err="1" smtClean="0">
                <a:solidFill>
                  <a:srgbClr val="983DB1">
                    <a:lumMod val="50000"/>
                  </a:srgbClr>
                </a:solidFill>
              </a:rPr>
              <a:t>Інфекційні</a:t>
            </a:r>
            <a:r>
              <a:rPr lang="ru-RU" sz="16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1600" b="1" i="1" dirty="0" err="1" smtClean="0">
                <a:solidFill>
                  <a:srgbClr val="983DB1">
                    <a:lumMod val="50000"/>
                  </a:srgbClr>
                </a:solidFill>
              </a:rPr>
              <a:t>хвороби</a:t>
            </a:r>
            <a:endParaRPr lang="ru-RU" sz="1600" dirty="0"/>
          </a:p>
        </p:txBody>
      </p:sp>
      <p:pic>
        <p:nvPicPr>
          <p:cNvPr id="1028" name="Picture 4" descr="C:\Users\Андрей\Desktop\Ректорат\Олімпіада\Результати олімпіади 2015\Фото переможців Олімпіади\Смалюк Катя - копия.jpg"/>
          <p:cNvPicPr>
            <a:picLocks noChangeAspect="1" noChangeArrowheads="1"/>
          </p:cNvPicPr>
          <p:nvPr/>
        </p:nvPicPr>
        <p:blipFill>
          <a:blip r:embed="rId4" cstate="print"/>
          <a:srcRect t="9046" b="7734"/>
          <a:stretch>
            <a:fillRect/>
          </a:stretch>
        </p:blipFill>
        <p:spPr bwMode="auto">
          <a:xfrm>
            <a:off x="3419872" y="1285860"/>
            <a:ext cx="2130782" cy="300039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25508" y="4786322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Катерина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Смалюк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5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  <a:p>
            <a:endParaRPr lang="uk-UA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att3.i.ua/attach/INBOX/556417f5f3d5/4/%D0%A0%D1%92%D0%A1%D0%82%D0%A1%E2%80%A6%D0%A0%D1%91%D0%A0%D1%97%D0%A0%D1%95%D0%A0%D0%86%20%D0%A0%C2%98%D0%A0%D1%96%D0%A0%D1%95%D0%A1%D0%82%D0%A1%D0%8A.JPG?I=cVKvjlB7aLWeb4uElnOUfQ%3D%3D"/>
          <p:cNvPicPr>
            <a:picLocks noChangeAspect="1" noChangeArrowheads="1"/>
          </p:cNvPicPr>
          <p:nvPr/>
        </p:nvPicPr>
        <p:blipFill>
          <a:blip r:embed="rId5" cstate="print"/>
          <a:srcRect l="29335" t="25417" r="36049" b="22873"/>
          <a:stretch>
            <a:fillRect/>
          </a:stretch>
        </p:blipFill>
        <p:spPr bwMode="auto">
          <a:xfrm>
            <a:off x="6012160" y="1285860"/>
            <a:ext cx="2808312" cy="30003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012160" y="4357694"/>
            <a:ext cx="288032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b="1" i="1" dirty="0" err="1" smtClean="0">
                <a:solidFill>
                  <a:srgbClr val="983DB1">
                    <a:lumMod val="50000"/>
                  </a:srgbClr>
                </a:solidFill>
              </a:rPr>
              <a:t>Біологія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08108" y="4786322"/>
            <a:ext cx="30003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Архіпов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тудент 3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№2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560874"/>
            <a:ext cx="176683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80664"/>
            <a:ext cx="2857520" cy="892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uk-UA" sz="1600" b="1" i="1" dirty="0" smtClean="0">
                <a:solidFill>
                  <a:srgbClr val="983DB1">
                    <a:lumMod val="50000"/>
                  </a:srgbClr>
                </a:solidFill>
              </a:rPr>
              <a:t>Соціальна медицина </a:t>
            </a:r>
            <a:r>
              <a:rPr lang="ru-RU" sz="1600" b="1" i="1" dirty="0" smtClean="0">
                <a:solidFill>
                  <a:srgbClr val="983DB1">
                    <a:lumMod val="50000"/>
                  </a:srgbClr>
                </a:solidFill>
              </a:rPr>
              <a:t>та </a:t>
            </a:r>
            <a:r>
              <a:rPr lang="ru-RU" sz="1600" b="1" i="1" dirty="0" err="1" smtClean="0">
                <a:solidFill>
                  <a:srgbClr val="983DB1">
                    <a:lumMod val="50000"/>
                  </a:srgbClr>
                </a:solidFill>
              </a:rPr>
              <a:t>організація</a:t>
            </a:r>
            <a:r>
              <a:rPr lang="ru-RU" sz="16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1600" b="1" i="1" dirty="0" err="1" smtClean="0">
                <a:solidFill>
                  <a:srgbClr val="983DB1">
                    <a:lumMod val="50000"/>
                  </a:srgbClr>
                </a:solidFill>
              </a:rPr>
              <a:t>охорони</a:t>
            </a:r>
            <a:r>
              <a:rPr lang="ru-RU" sz="16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1600" b="1" i="1" dirty="0" err="1" smtClean="0">
                <a:solidFill>
                  <a:srgbClr val="983DB1">
                    <a:lumMod val="50000"/>
                  </a:srgbClr>
                </a:solidFill>
              </a:rPr>
              <a:t>здоров,я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478904"/>
            <a:ext cx="264320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Друзенко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5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  <a:p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5816" y="107340"/>
            <a:ext cx="345638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ПЕРЕМОЖЦІ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499828"/>
            <a:ext cx="43924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983DB1">
                    <a:lumMod val="50000"/>
                  </a:srgbClr>
                </a:solidFill>
              </a:rPr>
              <a:t>Гістологія</a:t>
            </a:r>
            <a:r>
              <a:rPr lang="ru-RU" b="1" i="1" dirty="0" smtClean="0">
                <a:solidFill>
                  <a:srgbClr val="983DB1">
                    <a:lumMod val="50000"/>
                  </a:srgbClr>
                </a:solidFill>
              </a:rPr>
              <a:t>, </a:t>
            </a:r>
            <a:r>
              <a:rPr lang="ru-RU" b="1" i="1" dirty="0" err="1" smtClean="0">
                <a:solidFill>
                  <a:srgbClr val="983DB1">
                    <a:lumMod val="50000"/>
                  </a:srgbClr>
                </a:solidFill>
              </a:rPr>
              <a:t>цитологія</a:t>
            </a:r>
            <a:r>
              <a:rPr lang="ru-RU" b="1" i="1" dirty="0" smtClean="0">
                <a:solidFill>
                  <a:srgbClr val="983DB1">
                    <a:lumMod val="50000"/>
                  </a:srgbClr>
                </a:solidFill>
              </a:rPr>
              <a:t> та </a:t>
            </a:r>
            <a:r>
              <a:rPr lang="ru-RU" b="1" i="1" dirty="0" err="1" smtClean="0">
                <a:solidFill>
                  <a:srgbClr val="983DB1">
                    <a:lumMod val="50000"/>
                  </a:srgbClr>
                </a:solidFill>
              </a:rPr>
              <a:t>ембріологія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5005045"/>
            <a:ext cx="30003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Антон Пузанов- 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тудент 2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№2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1556792"/>
            <a:ext cx="202909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503332"/>
            <a:ext cx="4392488" cy="28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933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	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0"/>
            <a:ext cx="2160240" cy="677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ПЕРЕМОЖЦІ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62154" y="4037002"/>
            <a:ext cx="239660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Педіатрія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62154" y="4512602"/>
            <a:ext cx="23966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Юлія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Дарчик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5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№2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дрей\Desktop\Ректорат\Олімпіада\Результати олімпіади 2015\Фото переможців Олімпіади\Лавровський Назар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53039"/>
            <a:ext cx="1951385" cy="285202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419872" y="4077072"/>
            <a:ext cx="200596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Фармакологія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4470792"/>
            <a:ext cx="21602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Лавровський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 3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№3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3964994"/>
            <a:ext cx="219747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4429132"/>
            <a:ext cx="21974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Долинський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 2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836712"/>
            <a:ext cx="2117432" cy="30609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154" y="1060475"/>
            <a:ext cx="2396605" cy="28685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476672"/>
            <a:ext cx="15376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 rot="-5400000">
            <a:off x="-2543226" y="3084939"/>
            <a:ext cx="571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Олімпіада </a:t>
            </a:r>
            <a:r>
              <a:rPr lang="uk-UA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uk-UA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000628" y="646817"/>
            <a:ext cx="4000528" cy="206210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 algn="just"/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п.1.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у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2014/2015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Всеукраїнську студентську олімпіаду (далі-Олімпіада) у два етапи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/>
            <a:endParaRPr lang="uk-UA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   етап – 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січні – лютому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року в кожному вищому навчальному закладі</a:t>
            </a:r>
          </a:p>
          <a:p>
            <a:pPr marL="342900" indent="-34290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   етап – у березні –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травні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року в базових вищих навчальних  закладах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000628" y="3929066"/>
            <a:ext cx="4000496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Загальна кількість дисциплін –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базі НМУ -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411054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	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56818"/>
            <a:ext cx="216024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ПЕРЕМОЖЦІ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3929066"/>
            <a:ext cx="2211467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Генетика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4429132"/>
            <a:ext cx="22114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Потєхіна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5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3929066"/>
            <a:ext cx="2448272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Екологія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4481825"/>
            <a:ext cx="2437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Катерина Потапова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5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  <a:p>
            <a:endParaRPr lang="uk-UA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776" y="3929066"/>
            <a:ext cx="228601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життєдіяльності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776" y="4728626"/>
            <a:ext cx="22860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Краснікова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5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№4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дрей\Desktop\Ректорат\Олімпіада\Результати олімпіади 2015\Фото переможців Олімпіади\Марія Краснікова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1928826" cy="2895048"/>
          </a:xfrm>
          <a:prstGeom prst="rect">
            <a:avLst/>
          </a:prstGeom>
          <a:noFill/>
        </p:spPr>
      </p:pic>
      <p:pic>
        <p:nvPicPr>
          <p:cNvPr id="3075" name="Picture 3" descr="C:\Users\Андрей\Desktop\Ректорат\Олімпіада\Результати олімпіади 2015\Фото переможців Олімпіади\Потапова Кат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090993" y="1165590"/>
            <a:ext cx="2664295" cy="2438584"/>
          </a:xfrm>
          <a:prstGeom prst="rect">
            <a:avLst/>
          </a:prstGeom>
          <a:noFill/>
        </p:spPr>
      </p:pic>
      <p:pic>
        <p:nvPicPr>
          <p:cNvPr id="3076" name="Picture 4" descr="C:\Users\Андрей\Desktop\Ректорат\Олімпіада\Результати олімпіади 2015\Фото переможців Олімпіади\Потєхіна Тан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00108"/>
            <a:ext cx="2211467" cy="28765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02824" y="580618"/>
            <a:ext cx="134524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	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159604"/>
            <a:ext cx="2160240" cy="677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ПЕРЕМОЖЦІ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5072074"/>
            <a:ext cx="29523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Оперативна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хірургія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топографічна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анатомія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36100" y="5869141"/>
            <a:ext cx="28563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Бабій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 4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№2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5085184"/>
            <a:ext cx="2521677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Педіатрія</a:t>
            </a:r>
            <a:endParaRPr lang="ru-RU" sz="2000" b="1" i="1" dirty="0" smtClean="0">
              <a:solidFill>
                <a:srgbClr val="983DB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5589240"/>
            <a:ext cx="25216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Резніков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 5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ндрей\Desktop\Ректорат\Олімпіада\Результати олімпіади 2015\Фото переможців Олімпіади\Резников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521677" cy="35872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95936" y="428604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att3.i.ua/attach/INBOX/556417f5f3d5/3/%D0%A0%E2%80%98%D0%A0%C2%B0%D0%A0%C2%B1%D0%A1%E2%80%93%D0%A0%E2%84%96%20%D0%A0%E2%80%A0%D0%A0%D0%86%D0%A0%C2%B0%D0%A0%D0%85.jpg?I=cVKvjlB7aLWeb4uElnOUfQ%3D%3D"/>
          <p:cNvPicPr>
            <a:picLocks noChangeAspect="1" noChangeArrowheads="1"/>
          </p:cNvPicPr>
          <p:nvPr/>
        </p:nvPicPr>
        <p:blipFill>
          <a:blip r:embed="rId3" cstate="print"/>
          <a:srcRect l="9056" t="9402" r="8643" b="21903"/>
          <a:stretch>
            <a:fillRect/>
          </a:stretch>
        </p:blipFill>
        <p:spPr bwMode="auto">
          <a:xfrm>
            <a:off x="5940152" y="1268760"/>
            <a:ext cx="2952328" cy="358729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7472" y="1484784"/>
            <a:ext cx="2796656" cy="216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7472" y="3717032"/>
            <a:ext cx="275143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Клінічна імунологія та алергологія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7472" y="4509120"/>
            <a:ext cx="2751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Юлія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Бедлінська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6 курсу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факультету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 3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133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142852"/>
            <a:ext cx="2160240" cy="677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ПЕРЕМОЖЦІ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4" y="4973106"/>
            <a:ext cx="264263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Анатомія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endParaRPr lang="ru-RU" sz="2000" b="1" i="1" dirty="0" smtClean="0">
              <a:solidFill>
                <a:srgbClr val="983DB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4" y="5334888"/>
            <a:ext cx="264263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Назарій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Лазько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 2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  <a:p>
            <a:endParaRPr lang="uk-UA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0856" y="580618"/>
            <a:ext cx="134524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att3.i.ua/attach/INBOX/556417f5f3d5/6/%D0%A0%D1%9C%D0%A0%C2%B0%D0%A0%C2%B7%D0%A0%C2%B0%D0%A1%D0%82%20%D0%A0%E2%80%BA%D0%A0%C2%B0%D0%A0%C2%B7%D0%A1%D0%8A%D0%A0%D1%94%D0%A0%D1%95.jpg?I=cVKvjlB7aLWeb4uElnOUfQ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700808"/>
            <a:ext cx="2633466" cy="3186572"/>
          </a:xfrm>
          <a:prstGeom prst="rect">
            <a:avLst/>
          </a:prstGeom>
          <a:noFill/>
        </p:spPr>
      </p:pic>
      <p:pic>
        <p:nvPicPr>
          <p:cNvPr id="22" name="Picture 3" descr="C:\Users\Андрей\Desktop\Ректорат\Олімпіада\Результати олімпіади 2015\Фото переможців Олімпіади\Фото Голінко Вікторія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214" y="1700808"/>
            <a:ext cx="2329906" cy="318657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322214" y="5357826"/>
            <a:ext cx="2329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Вікторія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Голінко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6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№2</a:t>
            </a:r>
          </a:p>
          <a:p>
            <a:endParaRPr lang="uk-UA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22214" y="4929198"/>
            <a:ext cx="232990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Хірургія</a:t>
            </a:r>
            <a:endParaRPr lang="ru-RU" sz="2000" b="1" i="1" dirty="0" smtClean="0">
              <a:solidFill>
                <a:srgbClr val="983DB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700809"/>
            <a:ext cx="2520280" cy="31683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56176" y="5736158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Ель-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Хожайрі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Максіміліан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Хуссейнович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 5 курсу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4869160"/>
            <a:ext cx="252028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983DB1">
                    <a:lumMod val="50000"/>
                  </a:srgbClr>
                </a:solidFill>
              </a:rPr>
              <a:t>Мікробіологія</a:t>
            </a:r>
            <a:r>
              <a:rPr lang="ru-RU" b="1" i="1" dirty="0" smtClean="0">
                <a:solidFill>
                  <a:srgbClr val="983DB1">
                    <a:lumMod val="50000"/>
                  </a:srgbClr>
                </a:solidFill>
              </a:rPr>
              <a:t>, </a:t>
            </a:r>
            <a:r>
              <a:rPr lang="ru-RU" b="1" i="1" dirty="0" err="1" smtClean="0">
                <a:solidFill>
                  <a:srgbClr val="983DB1">
                    <a:lumMod val="50000"/>
                  </a:srgbClr>
                </a:solidFill>
              </a:rPr>
              <a:t>вірусологія</a:t>
            </a:r>
            <a:r>
              <a:rPr lang="ru-RU" b="1" i="1" dirty="0" smtClean="0">
                <a:solidFill>
                  <a:srgbClr val="983DB1">
                    <a:lumMod val="50000"/>
                  </a:srgbClr>
                </a:solidFill>
              </a:rPr>
              <a:t> та </a:t>
            </a:r>
            <a:r>
              <a:rPr lang="ru-RU" b="1" i="1" dirty="0" err="1" smtClean="0">
                <a:solidFill>
                  <a:srgbClr val="983DB1">
                    <a:lumMod val="50000"/>
                  </a:srgbClr>
                </a:solidFill>
              </a:rPr>
              <a:t>імунологія</a:t>
            </a:r>
            <a:endParaRPr lang="ru-RU" b="1" i="1" dirty="0" smtClean="0">
              <a:solidFill>
                <a:srgbClr val="983DB1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	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142852"/>
            <a:ext cx="2160240" cy="677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ПЕРЕМОЖЦІ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4613066"/>
            <a:ext cx="2071702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Ендокринологія</a:t>
            </a:r>
            <a:r>
              <a:rPr lang="ru-RU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5118283"/>
            <a:ext cx="2071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Сидоренко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студентка 4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  <a:endParaRPr lang="uk-UA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4429132"/>
            <a:ext cx="2292856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5580529"/>
            <a:ext cx="2292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 6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908" y="4685074"/>
            <a:ext cx="2428892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83DB1">
                    <a:lumMod val="50000"/>
                  </a:srgbClr>
                </a:solidFill>
              </a:rPr>
              <a:t> </a:t>
            </a:r>
            <a:r>
              <a:rPr lang="ru-RU" sz="2000" b="1" i="1" dirty="0" err="1" smtClean="0">
                <a:solidFill>
                  <a:srgbClr val="983DB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Патоморфологія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8" y="5190291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Артем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Неверовський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студент 4 курсу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факультету №2</a:t>
            </a:r>
            <a:endParaRPr lang="uk-UA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ндрей\Desktop\Ректорат\Олімпіада\Результати олімпіади 2015\Фото переможців Олімпіади\Сидоренко Ол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428736"/>
            <a:ext cx="2071702" cy="3110590"/>
          </a:xfrm>
          <a:prstGeom prst="rect">
            <a:avLst/>
          </a:prstGeom>
          <a:noFill/>
        </p:spPr>
      </p:pic>
      <p:pic>
        <p:nvPicPr>
          <p:cNvPr id="2052" name="Picture 4" descr="http://att3.i.ua/attach/INBOX/556417f5f3d5/2/%D0%A0%D1%92%D0%A1%D0%82%D0%A1%E2%80%9A%D0%A0%C2%B5%D0%A0%D1%98%20%D0%A0%D1%9C%D0%A0%C2%B5%D0%A0%D0%86%D0%A0%C2%B5%D0%A1%D0%82%D0%A0%D1%95%D0%A0%D0%86%D0%A1%D0%83%D0%A1%D0%8A%D0%A0%D1%94%D0%A0%D1%91%D0%A0%E2%84%96.jpg?I=cVKvjlB7aLWeb4uElnOUfQ%3D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2141034" cy="312418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991470" y="580618"/>
            <a:ext cx="144462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att3.i.ua/attach/INBOX/556417f5f3d5/5/%D0%A0%E2%80%A0%D0%A0%D1%96%D0%A0%D1%95%D0%A1%D0%82%D0%A1%D0%8A%20%D0%A0%D1%9C%D0%A0%D1%95%D0%A0%D0%86%D0%A0%C2%B0%D0%A0%D1%94.JPG?I=cVKvjlB7aLWeb4uElnOUfQ%3D%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142984"/>
            <a:ext cx="2286016" cy="32129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	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6632"/>
            <a:ext cx="7200800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ОСОБЛИВУ ПОДЯКУ ВИСЛОВЛЮЄМО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764" y="571803"/>
            <a:ext cx="7332007" cy="6555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just"/>
            <a:endParaRPr lang="uk-UA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Ректору НМУ імені О.О. Богомольця, члену-кореспонденту НАМН України, професору  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Амосовій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К.М.</a:t>
            </a:r>
          </a:p>
          <a:p>
            <a:pPr algn="just"/>
            <a:endParaRPr lang="uk-UA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Голові організаційного комітету, члену-кореспонденту НАМН України, професору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Чайковському Ю.Б.</a:t>
            </a:r>
          </a:p>
          <a:p>
            <a:pPr algn="just"/>
            <a:endParaRPr lang="uk-UA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Першому проректору з науково-педагогічної роботи, професору                                         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Цехмістеру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Я.В.</a:t>
            </a:r>
          </a:p>
          <a:p>
            <a:pPr algn="just"/>
            <a:endParaRPr lang="uk-UA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Старшому інспектору науково-організаційної групи                                                     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Дементьєвій Т.А.</a:t>
            </a:r>
          </a:p>
          <a:p>
            <a:pPr algn="just"/>
            <a:endParaRPr lang="uk-UA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рофесору                                                                                                                                     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Грузєвій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Т.С.</a:t>
            </a: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Професору                                                                                                                                     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Галієнко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Л.І.</a:t>
            </a:r>
          </a:p>
          <a:p>
            <a:pPr algn="just"/>
            <a:endParaRPr lang="uk-UA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Д.мед</a:t>
            </a:r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наук, професору                                                                                                                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Курченко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А.І.</a:t>
            </a:r>
          </a:p>
          <a:p>
            <a:pPr algn="just"/>
            <a:r>
              <a:rPr lang="uk-UA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К.мед</a:t>
            </a:r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наук, доценту                                                                                                                   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Федорук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Г.В.</a:t>
            </a:r>
          </a:p>
          <a:p>
            <a:pPr algn="just"/>
            <a:endParaRPr lang="uk-UA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Академіку НАН та НАМН України, професору                                                               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Широбокову В.П.</a:t>
            </a: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Кандидату мед. наук, доценту                                                                                          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Бобирю В.В.</a:t>
            </a:r>
          </a:p>
          <a:p>
            <a:pPr algn="just"/>
            <a:endParaRPr lang="uk-UA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Професору                                                                                                                            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Мельник Н.О.</a:t>
            </a:r>
          </a:p>
          <a:p>
            <a:pPr algn="just"/>
            <a:endParaRPr lang="uk-UA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Голові Ради студентського наукового товариства імені О.А. </a:t>
            </a:r>
            <a:r>
              <a:rPr lang="uk-UA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Киселя</a:t>
            </a:r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Устінову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С.І.</a:t>
            </a:r>
          </a:p>
          <a:p>
            <a:pPr algn="just"/>
            <a:endParaRPr lang="uk-UA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Голові студентського парламенту                                                                                            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Згурському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В.О.</a:t>
            </a: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Голові профкому студентів                                                                                               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Пилипку С.І.</a:t>
            </a:r>
          </a:p>
          <a:p>
            <a:pPr algn="just"/>
            <a:endParaRPr lang="uk-UA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Редактору газети «Медичні кадри»                                                                                          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Редькіній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 А.</a:t>
            </a: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Керівнику прес-центру                                                                                                       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Кисляк Н.В.</a:t>
            </a:r>
          </a:p>
          <a:p>
            <a:pPr algn="just"/>
            <a:endParaRPr lang="uk-UA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Начальнику планово-фінансового відділу                                                                         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Максименко М.В</a:t>
            </a:r>
            <a:r>
              <a:rPr lang="uk-UA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Економісту планово-фінансового відділу                                                                         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Лепському Р.С</a:t>
            </a:r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Головному бухгалтеру                                                                                                                  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Котловій А.В.</a:t>
            </a:r>
          </a:p>
          <a:p>
            <a:pPr algn="just"/>
            <a:endParaRPr lang="uk-UA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4456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P10100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71600" y="1340768"/>
            <a:ext cx="7200800" cy="3344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15616" y="1268760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Висловлюємо подяку керівникам студентських гуртків, які підготували призерів, завідувачам кафедр, студентам-переможцям за достойне </a:t>
            </a:r>
          </a:p>
          <a:p>
            <a:pPr algn="ctr"/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редставлення Національного медичного університету імені </a:t>
            </a:r>
          </a:p>
          <a:p>
            <a:pPr algn="ctr"/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О.О. Богомольця</a:t>
            </a:r>
          </a:p>
          <a:p>
            <a:pPr algn="ctr"/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Бажаємо успіхів та творчої наснаги!</a:t>
            </a:r>
          </a:p>
          <a:p>
            <a:pPr algn="ctr"/>
            <a:endParaRPr lang="uk-UA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В.о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проректора з наукової роботи, професор</a:t>
            </a:r>
          </a:p>
          <a:p>
            <a:pPr algn="ctr"/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Черенько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Т.М.</a:t>
            </a:r>
          </a:p>
          <a:p>
            <a:pPr algn="ctr"/>
            <a:endParaRPr lang="uk-UA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788024" y="1285860"/>
            <a:ext cx="4176464" cy="29238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лютому 2015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року на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 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кафедрах Університету закінчився І етап Всеукраїнської студентської  олімпіади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Брали участь –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понад 650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студентів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Рекомендовані  для участі в ІІ етапі Олімпіади – 65 студентів які є переможцями І етапу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357718" cy="59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476672"/>
            <a:ext cx="8620125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414" y="1325757"/>
            <a:ext cx="4070998" cy="5343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265" y="1340768"/>
            <a:ext cx="417087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648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31913" y="1052513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30213" y="129406"/>
            <a:ext cx="8499475" cy="92333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азовими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кафедрами з проведення ІІ етапу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Олімпіади в НМУ імені О.О.Богомольця  згідно Наказу МОН України від 23.12.2014 р. № 1506 затверджені  4 кафедри</a:t>
            </a:r>
            <a:endParaRPr lang="ru-RU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7088" y="2349500"/>
            <a:ext cx="705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763688" y="1068269"/>
            <a:ext cx="5903912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uk-UA" b="1" dirty="0" smtClean="0">
                <a:solidFill>
                  <a:srgbClr val="002060"/>
                </a:solidFill>
              </a:rPr>
              <a:t>з </a:t>
            </a:r>
            <a:r>
              <a:rPr lang="uk-UA" b="1" dirty="0">
                <a:solidFill>
                  <a:srgbClr val="002060"/>
                </a:solidFill>
              </a:rPr>
              <a:t>таких дисциплін:</a:t>
            </a:r>
          </a:p>
          <a:p>
            <a:pPr>
              <a:spcBef>
                <a:spcPct val="50000"/>
              </a:spcBef>
            </a:pPr>
            <a:endParaRPr lang="uk-UA" sz="2400" b="1" dirty="0">
              <a:solidFill>
                <a:srgbClr val="FFFF66"/>
              </a:solidFill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475656" y="1412776"/>
            <a:ext cx="4464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Соціальна медицина та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охорони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здоров'я 07 – 08 квітня</a:t>
            </a:r>
          </a:p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Зав. кафедрою професор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Грузєва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Т.С. Куратор  професор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Галієнко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Л.І.</a:t>
            </a:r>
            <a:endParaRPr lang="uk-UA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4293096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Мікробіологія, вірусологія</a:t>
            </a:r>
          </a:p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імунологія 22-23 травня</a:t>
            </a:r>
          </a:p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Зав. кафедрою академік НАН та НАМН України, професор Широбоков В.П., куратор 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андидат наук, доцент</a:t>
            </a:r>
          </a:p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Бобир В.В.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4500" y="5464383"/>
            <a:ext cx="31195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Гістологія, цитологія та</a:t>
            </a:r>
          </a:p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ембріологія 23-24 квітня</a:t>
            </a:r>
          </a:p>
          <a:p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Зав.кафедрою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член-кореспондент НАМН України, проф. Чайковський Ю.Б., куратор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д.м.н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проф. Мельник Н.О.</a:t>
            </a:r>
          </a:p>
          <a:p>
            <a:endPara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2296" y="2636912"/>
            <a:ext cx="34558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Клінічна імунологія та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лергологія 16-17 квітня</a:t>
            </a:r>
          </a:p>
          <a:p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Зав.кафедрою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д.мед.н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професор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Курченко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А.І.</a:t>
            </a:r>
          </a:p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к.мед.н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Федорук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Г.В.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268760"/>
            <a:ext cx="2880320" cy="1883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0"/>
            <a:ext cx="2520776" cy="1681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500" y="3453021"/>
            <a:ext cx="3011996" cy="2009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75733"/>
            <a:ext cx="3048000" cy="20335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9"/>
            <a:ext cx="4789766" cy="481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57818" y="1285860"/>
            <a:ext cx="378618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 І туру Олімпіади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Оформлення відряджень студентам та викладачам НМУ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Оформлення листів-запрошень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Зустріч студентів-учасників із інших ВНЗ (30-40 осіб по кожній дисципліні)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 ІІ туру олімпіади на базових кафедрах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Підготовка звітів до Інституту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іноваційних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технологій МОН та «Центрального методичного кабінету з вищої медичної освіти МОЗ України».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0213" y="191542"/>
            <a:ext cx="8499475" cy="107721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Організаційний комітет з проведення ІІ туру Всеукраїнської Олімпіади на базі НМУ</a:t>
            </a: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(Голова Оргкомітету член-кор. НАМН України,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проф.Чайковський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Ю.Б.) 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57818" y="5301208"/>
            <a:ext cx="3750686" cy="11695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з організаційних питань проведення Всеукраїнської студентської Олімпіади у НМУ імені О.О. Богомольця, старший інспектор науково-організаційної групи Дементьєва Т.А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96144"/>
            <a:ext cx="2065510" cy="314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383" y="1296144"/>
            <a:ext cx="1927593" cy="3140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618" y="1296144"/>
            <a:ext cx="2182870" cy="3140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96144"/>
            <a:ext cx="2016224" cy="31409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7920880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Надіслані листи-запрошення до участі у ІІ етапі Всеукраїнської Олімпіади 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н</a:t>
            </a:r>
            <a:r>
              <a:rPr lang="uk-UA" dirty="0" smtClean="0">
                <a:solidFill>
                  <a:srgbClr val="002060"/>
                </a:solidFill>
              </a:rPr>
              <a:t>а базі НМУ імені О.О. Богомольця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81128"/>
            <a:ext cx="1551617" cy="22048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7984" y="4797152"/>
            <a:ext cx="4464496" cy="16561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2060"/>
                </a:solidFill>
              </a:rPr>
              <a:t>Відправлені </a:t>
            </a:r>
            <a:r>
              <a:rPr lang="ru-RU" sz="1600" dirty="0" err="1">
                <a:solidFill>
                  <a:srgbClr val="002060"/>
                </a:solidFill>
              </a:rPr>
              <a:t>анкети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студентів</a:t>
            </a:r>
            <a:r>
              <a:rPr lang="ru-RU" sz="1600" dirty="0">
                <a:solidFill>
                  <a:srgbClr val="002060"/>
                </a:solidFill>
              </a:rPr>
              <a:t> НМУ </a:t>
            </a:r>
            <a:r>
              <a:rPr lang="ru-RU" sz="1600" dirty="0" err="1">
                <a:solidFill>
                  <a:srgbClr val="002060"/>
                </a:solidFill>
              </a:rPr>
              <a:t>імені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О.О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</a:rPr>
              <a:t>Богомольця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переможців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І </a:t>
            </a:r>
            <a:r>
              <a:rPr lang="ru-RU" sz="1600" dirty="0" err="1">
                <a:solidFill>
                  <a:srgbClr val="002060"/>
                </a:solidFill>
              </a:rPr>
              <a:t>етапу</a:t>
            </a:r>
            <a:r>
              <a:rPr lang="ru-RU" sz="1600" dirty="0">
                <a:solidFill>
                  <a:srgbClr val="002060"/>
                </a:solidFill>
              </a:rPr>
              <a:t> , </a:t>
            </a:r>
            <a:r>
              <a:rPr lang="uk-UA" sz="1600" dirty="0" smtClean="0">
                <a:solidFill>
                  <a:srgbClr val="002060"/>
                </a:solidFill>
              </a:rPr>
              <a:t>до базових </a:t>
            </a:r>
            <a:r>
              <a:rPr lang="uk-UA" sz="1600" dirty="0" err="1" smtClean="0">
                <a:solidFill>
                  <a:srgbClr val="002060"/>
                </a:solidFill>
              </a:rPr>
              <a:t>ВУЗів</a:t>
            </a:r>
            <a:r>
              <a:rPr lang="uk-UA" sz="1600" dirty="0" smtClean="0">
                <a:solidFill>
                  <a:srgbClr val="002060"/>
                </a:solidFill>
              </a:rPr>
              <a:t> з проведення ІІ етапу Всеукраїнської студентської Олімпіади, оформлені Накази про відрядження та посвідчення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495" y="4581128"/>
            <a:ext cx="157344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403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31913" y="1052513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8596" y="437763"/>
            <a:ext cx="8499475" cy="83099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Накази про проведення ІІ туру Всеукраїнської Олімпіади на базі НМУ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7088" y="2349500"/>
            <a:ext cx="705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6643688" y="370205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>
                <a:solidFill>
                  <a:schemeClr val="bg1"/>
                </a:solidFill>
              </a:rPr>
              <a:t>  </a:t>
            </a:r>
            <a:endParaRPr lang="ru-RU" sz="180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68152"/>
            <a:ext cx="2160239" cy="33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772817"/>
            <a:ext cx="2160240" cy="3312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860" y="1772816"/>
            <a:ext cx="2152380" cy="3350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665" y="1772816"/>
            <a:ext cx="2195831" cy="33505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31913" y="1052513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8596" y="142852"/>
            <a:ext cx="8499475" cy="46166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 ІІ туру Всеукраїнської Олімпіади на базі НМУ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7088" y="2349500"/>
            <a:ext cx="705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6643688" y="370205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>
                <a:solidFill>
                  <a:schemeClr val="bg1"/>
                </a:solidFill>
              </a:rPr>
              <a:t>  </a:t>
            </a:r>
            <a:endParaRPr lang="ru-RU" sz="1800">
              <a:solidFill>
                <a:schemeClr val="bg1"/>
              </a:solidFill>
            </a:endParaRPr>
          </a:p>
        </p:txBody>
      </p:sp>
      <p:pic>
        <p:nvPicPr>
          <p:cNvPr id="12" name="Рисунок 11" descr="C:\Users\Admin\Desktop\IMG_4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1938"/>
            <a:ext cx="3538270" cy="245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nmu.ua/uploads/images/%C7%E0%E3%E0%EB_%ED%E5_%F4%EE%F2%E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10082"/>
            <a:ext cx="4428078" cy="289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10083"/>
            <a:ext cx="4145777" cy="2906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353" y="3789040"/>
            <a:ext cx="45051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4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2688</TotalTime>
  <Words>1695</Words>
  <Application>Microsoft Office PowerPoint</Application>
  <PresentationFormat>Экран (4:3)</PresentationFormat>
  <Paragraphs>405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Результати ІІ етапу Олімпіади у 2015 році </vt:lpstr>
      <vt:lpstr>Результати ІІ етапу Олімпіади  у 2015 році серед ВМНЗ України  </vt:lpstr>
      <vt:lpstr>Слайд 12</vt:lpstr>
      <vt:lpstr>Результати ІІ етапу Олімпіади серед ВНЗ України у 2014 та 2015 роках</vt:lpstr>
      <vt:lpstr> Результати ІІ етапу Олімпіади у 2015 році серед ВМНЗ України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Kysliak</cp:lastModifiedBy>
  <cp:revision>288</cp:revision>
  <cp:lastPrinted>2015-06-03T12:33:24Z</cp:lastPrinted>
  <dcterms:created xsi:type="dcterms:W3CDTF">2014-01-16T12:49:13Z</dcterms:created>
  <dcterms:modified xsi:type="dcterms:W3CDTF">2015-06-04T09:40:46Z</dcterms:modified>
</cp:coreProperties>
</file>