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20"/>
  </p:notesMasterIdLst>
  <p:sldIdLst>
    <p:sldId id="257" r:id="rId2"/>
    <p:sldId id="323" r:id="rId3"/>
    <p:sldId id="324" r:id="rId4"/>
    <p:sldId id="339" r:id="rId5"/>
    <p:sldId id="264" r:id="rId6"/>
    <p:sldId id="342" r:id="rId7"/>
    <p:sldId id="336" r:id="rId8"/>
    <p:sldId id="343" r:id="rId9"/>
    <p:sldId id="344" r:id="rId10"/>
    <p:sldId id="331" r:id="rId11"/>
    <p:sldId id="337" r:id="rId12"/>
    <p:sldId id="322" r:id="rId13"/>
    <p:sldId id="335" r:id="rId14"/>
    <p:sldId id="332" r:id="rId15"/>
    <p:sldId id="333" r:id="rId16"/>
    <p:sldId id="346" r:id="rId17"/>
    <p:sldId id="341" r:id="rId18"/>
    <p:sldId id="34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0082"/>
    <a:srgbClr val="00FFFF"/>
    <a:srgbClr val="0000CC"/>
    <a:srgbClr val="FF0066"/>
    <a:srgbClr val="00FE00"/>
    <a:srgbClr val="FFB3D2"/>
    <a:srgbClr val="FFCC99"/>
    <a:srgbClr val="FFFF99"/>
    <a:srgbClr val="A3A3FF"/>
    <a:srgbClr val="C5D7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39" autoAdjust="0"/>
    <p:restoredTop sz="94660"/>
  </p:normalViewPr>
  <p:slideViewPr>
    <p:cSldViewPr>
      <p:cViewPr varScale="1">
        <p:scale>
          <a:sx n="73" d="100"/>
          <a:sy n="73" d="100"/>
        </p:scale>
        <p:origin x="148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7DAC6C-26D1-47FF-A1E7-337C90BF58B8}" type="datetimeFigureOut">
              <a:rPr lang="ru-RU" smtClean="0"/>
              <a:t>27.10.2017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6FBDDD-81C0-44C9-B557-11D4B26439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4365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FBDDD-81C0-44C9-B557-11D4B264391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210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latin typeface="Times New Roman" pitchFamily="18" charset="0"/>
                </a:endParaRPr>
              </a:p>
            </p:txBody>
          </p:sp>
        </p:grpSp>
      </p:grpSp>
      <p:sp>
        <p:nvSpPr>
          <p:cNvPr id="2049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2050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576DEE5-E87C-47DF-9F3C-BF82A74CF306}" type="slidenum">
              <a:rPr lang="es-E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s-E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039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576DEE5-E87C-47DF-9F3C-BF82A74CF306}" type="slidenum">
              <a:rPr lang="es-E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7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576DEE5-E87C-47DF-9F3C-BF82A74CF306}" type="slidenum">
              <a:rPr lang="es-E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9393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576DEE5-E87C-47DF-9F3C-BF82A74CF306}" type="slidenum">
              <a:rPr lang="es-E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5262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576DEE5-E87C-47DF-9F3C-BF82A74CF306}" type="slidenum">
              <a:rPr lang="es-E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884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576DEE5-E87C-47DF-9F3C-BF82A74CF306}" type="slidenum">
              <a:rPr lang="es-E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416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576DEE5-E87C-47DF-9F3C-BF82A74CF306}" type="slidenum">
              <a:rPr lang="es-E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110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576DEE5-E87C-47DF-9F3C-BF82A74CF306}" type="slidenum">
              <a:rPr lang="es-E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457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576DEE5-E87C-47DF-9F3C-BF82A74CF306}" type="slidenum">
              <a:rPr lang="es-E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087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576DEE5-E87C-47DF-9F3C-BF82A74CF306}" type="slidenum">
              <a:rPr lang="es-E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060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576DEE5-E87C-47DF-9F3C-BF82A74CF306}" type="slidenum">
              <a:rPr lang="es-E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361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576DEE5-E87C-47DF-9F3C-BF82A74CF306}" type="slidenum">
              <a:rPr lang="es-E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32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576DEE5-E87C-47DF-9F3C-BF82A74CF306}" type="slidenum">
              <a:rPr lang="es-E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851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576DEE5-E87C-47DF-9F3C-BF82A74CF306}" type="slidenum">
              <a:rPr lang="es-E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s-ES" dirty="0">
              <a:solidFill>
                <a:srgbClr val="000000"/>
              </a:solidFill>
            </a:endParaRPr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chemeClr val="hlink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chemeClr val="hlink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chemeClr val="accent2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chemeClr val="hlink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chemeClr val="accent2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947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  <p:sldLayoutId id="2147483864" r:id="rId12"/>
    <p:sldLayoutId id="2147483865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gif"/><Relationship Id="rId3" Type="http://schemas.openxmlformats.org/officeDocument/2006/relationships/image" Target="../media/image27.jpeg"/><Relationship Id="rId7" Type="http://schemas.openxmlformats.org/officeDocument/2006/relationships/image" Target="../media/image31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19.jpeg"/><Relationship Id="rId3" Type="http://schemas.microsoft.com/office/2007/relationships/hdphoto" Target="../media/hdphoto1.wdp"/><Relationship Id="rId7" Type="http://schemas.openxmlformats.org/officeDocument/2006/relationships/image" Target="../media/image15.jpeg"/><Relationship Id="rId12" Type="http://schemas.openxmlformats.org/officeDocument/2006/relationships/image" Target="../media/image18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17.jpeg"/><Relationship Id="rId5" Type="http://schemas.openxmlformats.org/officeDocument/2006/relationships/image" Target="../media/image14.jpeg"/><Relationship Id="rId10" Type="http://schemas.microsoft.com/office/2007/relationships/hdphoto" Target="../media/hdphoto4.wdp"/><Relationship Id="rId4" Type="http://schemas.openxmlformats.org/officeDocument/2006/relationships/image" Target="../media/image13.jpeg"/><Relationship Id="rId9" Type="http://schemas.openxmlformats.org/officeDocument/2006/relationships/image" Target="../media/image16.jpeg"/><Relationship Id="rId14" Type="http://schemas.microsoft.com/office/2007/relationships/hdphoto" Target="../media/hdphoto5.wdp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6572" y="4221088"/>
            <a:ext cx="8653662" cy="2376264"/>
          </a:xfrm>
          <a:solidFill>
            <a:srgbClr val="FFFF00"/>
          </a:solidFill>
          <a:ln w="34925">
            <a:solidFill>
              <a:srgbClr val="002060"/>
            </a:solidFill>
          </a:ln>
          <a:effectLst>
            <a:glow rad="177800">
              <a:srgbClr val="FFFF00">
                <a:alpha val="78000"/>
              </a:srgbClr>
            </a:glow>
            <a:outerShdw blurRad="317500" dir="2700000" algn="ctr">
              <a:srgbClr val="000000">
                <a:alpha val="43000"/>
              </a:srgb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n w="15875">
                  <a:solidFill>
                    <a:srgbClr val="0000CC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КОНЦЕПЦІЯ ПІДГОТОВКИ БАКАЛАВРІВ ТА МАГІСТРІВ З ФІЗИЧНОЇ ТЕРАПІЇ, ЕРГОТЕРАПІЇ В </a:t>
            </a:r>
            <a:br>
              <a:rPr lang="ru-RU" sz="3200" b="1" dirty="0" smtClean="0">
                <a:ln w="15875">
                  <a:solidFill>
                    <a:srgbClr val="0000CC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</a:br>
            <a:r>
              <a:rPr lang="ru-RU" sz="3200" b="1" dirty="0" smtClean="0">
                <a:ln w="15875">
                  <a:solidFill>
                    <a:srgbClr val="0000CC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НМУ </a:t>
            </a:r>
            <a:r>
              <a:rPr lang="ru-RU" sz="3200" b="1" dirty="0" err="1" smtClean="0">
                <a:ln w="15875">
                  <a:solidFill>
                    <a:srgbClr val="0000CC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ім</a:t>
            </a:r>
            <a:r>
              <a:rPr lang="ru-RU" sz="3200" b="1" dirty="0" smtClean="0">
                <a:ln w="15875">
                  <a:solidFill>
                    <a:srgbClr val="0000CC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. О.О. </a:t>
            </a:r>
            <a:r>
              <a:rPr lang="ru-RU" sz="3200" b="1" dirty="0" err="1" smtClean="0">
                <a:ln w="15875">
                  <a:solidFill>
                    <a:srgbClr val="0000CC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Богомольця</a:t>
            </a:r>
            <a:endParaRPr kumimoji="0" lang="ru-RU" sz="3200" b="1" dirty="0" smtClean="0">
              <a:ln w="15875">
                <a:solidFill>
                  <a:srgbClr val="0000CC"/>
                </a:solidFill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3598414" y="284423"/>
            <a:ext cx="5354100" cy="620688"/>
          </a:xfrm>
          <a:prstGeom prst="round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НАЦІОНАЛЬНИЙ МЕДИЧНИЙ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УНІВЕРСИТЕТ ІМ. О.О. БОГОМОЛЬЦЯ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98414" y="2996952"/>
            <a:ext cx="5388627" cy="648072"/>
          </a:xfrm>
          <a:prstGeom prst="round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КАФЕДРА ФІЗИЧНОЇ РЕАБІЛІТАЦІЇ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ТА СПОРТИВНОЇ МЕДИЦИНИ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3312368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1368" y="973809"/>
            <a:ext cx="1728192" cy="1863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66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423863"/>
            <a:ext cx="8229600" cy="868362"/>
          </a:xfrm>
          <a:prstGeom prst="roundRect">
            <a:avLst/>
          </a:prstGeom>
          <a:gradFill>
            <a:gsLst>
              <a:gs pos="0">
                <a:schemeClr val="accent2">
                  <a:tint val="70000"/>
                  <a:satMod val="130000"/>
                </a:schemeClr>
              </a:gs>
              <a:gs pos="43000">
                <a:schemeClr val="accent2">
                  <a:tint val="44000"/>
                  <a:satMod val="165000"/>
                </a:schemeClr>
              </a:gs>
              <a:gs pos="93000">
                <a:schemeClr val="accent2">
                  <a:tint val="15000"/>
                  <a:satMod val="165000"/>
                </a:schemeClr>
              </a:gs>
              <a:gs pos="100000">
                <a:schemeClr val="accent2">
                  <a:tint val="5000"/>
                  <a:satMod val="250000"/>
                </a:schemeClr>
              </a:gs>
            </a:gsLst>
            <a:path path="circle">
              <a:fillToRect l="50000" t="130000" r="50000" b="-30000"/>
            </a:path>
          </a:gradFill>
          <a:ln>
            <a:solidFill>
              <a:schemeClr val="accent2">
                <a:shade val="50000"/>
                <a:satMod val="103000"/>
              </a:schemeClr>
            </a:solidFill>
          </a:ln>
          <a:effectLst>
            <a:outerShdw blurRad="57150" dist="38100" dir="5400000" algn="ctr" rotWithShape="0">
              <a:schemeClr val="accent2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rIns="0" bIns="0" anchor="b">
            <a:no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uk-UA" altLang="ru-RU" sz="2400" b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Перший (бакалаврський) освітньо-кваліфікаційний рівень:</a:t>
            </a:r>
            <a:r>
              <a:rPr lang="uk-UA" altLang="ru-RU" sz="2400" smtClean="0">
                <a:solidFill>
                  <a:srgbClr val="0066CC"/>
                </a:solidFill>
              </a:rPr>
              <a:t> </a:t>
            </a:r>
          </a:p>
        </p:txBody>
      </p:sp>
      <p:sp>
        <p:nvSpPr>
          <p:cNvPr id="15365" name="Содержимое 2"/>
          <p:cNvSpPr>
            <a:spLocks noGrp="1"/>
          </p:cNvSpPr>
          <p:nvPr>
            <p:ph idx="4294967295"/>
          </p:nvPr>
        </p:nvSpPr>
        <p:spPr>
          <a:xfrm>
            <a:off x="395536" y="1412776"/>
            <a:ext cx="8496300" cy="2808287"/>
          </a:xfrm>
        </p:spPr>
        <p:txBody>
          <a:bodyPr>
            <a:normAutofit/>
          </a:bodyPr>
          <a:lstStyle/>
          <a:p>
            <a:pPr marL="0" indent="361950">
              <a:lnSpc>
                <a:spcPct val="90000"/>
              </a:lnSpc>
              <a:buFont typeface="Wingdings" pitchFamily="2" charset="2"/>
              <a:buNone/>
            </a:pPr>
            <a:r>
              <a:rPr lang="uk-UA" altLang="ru-RU" sz="2000" dirty="0" smtClean="0">
                <a:solidFill>
                  <a:srgbClr val="FFFF00"/>
                </a:solidFill>
              </a:rPr>
              <a:t>Ступінь, що присвоюється:</a:t>
            </a:r>
            <a:r>
              <a:rPr lang="uk-UA" altLang="ru-RU" sz="2000" b="1" dirty="0" smtClean="0">
                <a:solidFill>
                  <a:srgbClr val="FFFF00"/>
                </a:solidFill>
              </a:rPr>
              <a:t> бакалавр</a:t>
            </a:r>
            <a:endParaRPr lang="uk-UA" altLang="ru-RU" sz="2000" dirty="0" smtClean="0">
              <a:solidFill>
                <a:srgbClr val="FFFF00"/>
              </a:solidFill>
            </a:endParaRPr>
          </a:p>
          <a:p>
            <a:pPr marL="0" indent="361950">
              <a:lnSpc>
                <a:spcPct val="90000"/>
              </a:lnSpc>
              <a:buFont typeface="Wingdings" pitchFamily="2" charset="2"/>
              <a:buNone/>
            </a:pPr>
            <a:r>
              <a:rPr lang="uk-UA" altLang="ru-RU" sz="2000" dirty="0" smtClean="0">
                <a:solidFill>
                  <a:srgbClr val="FFFF00"/>
                </a:solidFill>
              </a:rPr>
              <a:t>Кваліфікація освітня:</a:t>
            </a:r>
            <a:r>
              <a:rPr lang="uk-UA" altLang="ru-RU" sz="2000" b="1" dirty="0" smtClean="0">
                <a:solidFill>
                  <a:srgbClr val="FFFF00"/>
                </a:solidFill>
              </a:rPr>
              <a:t> бакалавр фізичної терапії, ерготерапії </a:t>
            </a:r>
            <a:endParaRPr lang="uk-UA" altLang="ru-RU" sz="2000" dirty="0" smtClean="0">
              <a:solidFill>
                <a:srgbClr val="FFFF00"/>
              </a:solidFill>
            </a:endParaRPr>
          </a:p>
          <a:p>
            <a:pPr marL="0" indent="361950">
              <a:lnSpc>
                <a:spcPct val="90000"/>
              </a:lnSpc>
              <a:buFont typeface="Wingdings" pitchFamily="2" charset="2"/>
              <a:buNone/>
            </a:pPr>
            <a:r>
              <a:rPr lang="uk-UA" altLang="ru-RU" sz="2000" dirty="0" smtClean="0">
                <a:solidFill>
                  <a:srgbClr val="FFFF00"/>
                </a:solidFill>
              </a:rPr>
              <a:t>Кваліфікація професійна:</a:t>
            </a:r>
            <a:r>
              <a:rPr lang="uk-UA" altLang="ru-RU" sz="2000" b="1" dirty="0" smtClean="0">
                <a:solidFill>
                  <a:srgbClr val="FFFF00"/>
                </a:solidFill>
              </a:rPr>
              <a:t> 3226 – асистент  фізичного терапевта, </a:t>
            </a:r>
          </a:p>
          <a:p>
            <a:pPr marL="0" indent="361950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000" b="1" dirty="0" smtClean="0">
                <a:solidFill>
                  <a:srgbClr val="FFFF00"/>
                </a:solidFill>
              </a:rPr>
              <a:t>                                                       </a:t>
            </a:r>
            <a:r>
              <a:rPr lang="uk-UA" altLang="ru-RU" sz="2000" b="1" dirty="0" smtClean="0">
                <a:solidFill>
                  <a:srgbClr val="FFFF00"/>
                </a:solidFill>
              </a:rPr>
              <a:t> ерготерапевта</a:t>
            </a:r>
            <a:endParaRPr lang="uk-UA" altLang="ru-RU" sz="2000" dirty="0" smtClean="0">
              <a:solidFill>
                <a:srgbClr val="FFFF00"/>
              </a:solidFill>
            </a:endParaRPr>
          </a:p>
          <a:p>
            <a:pPr marL="0" indent="361950">
              <a:lnSpc>
                <a:spcPct val="90000"/>
              </a:lnSpc>
              <a:buFont typeface="Wingdings" pitchFamily="2" charset="2"/>
              <a:buNone/>
            </a:pPr>
            <a:r>
              <a:rPr lang="uk-UA" altLang="ru-RU" sz="2000" dirty="0" smtClean="0">
                <a:solidFill>
                  <a:srgbClr val="FFFF00"/>
                </a:solidFill>
              </a:rPr>
              <a:t>Обсяг освітньо-професійної програми:</a:t>
            </a:r>
            <a:r>
              <a:rPr lang="uk-UA" altLang="ru-RU" sz="2000" b="1" dirty="0" smtClean="0">
                <a:solidFill>
                  <a:srgbClr val="FFFF00"/>
                </a:solidFill>
              </a:rPr>
              <a:t> 240 кредитів</a:t>
            </a:r>
            <a:r>
              <a:rPr lang="ru-RU" altLang="ru-RU" sz="2000" b="1" dirty="0" smtClean="0">
                <a:solidFill>
                  <a:srgbClr val="FFFF00"/>
                </a:solidFill>
              </a:rPr>
              <a:t> ЄКТС</a:t>
            </a:r>
            <a:endParaRPr lang="uk-UA" altLang="ru-RU" sz="2000" dirty="0" smtClean="0">
              <a:solidFill>
                <a:srgbClr val="FFFF00"/>
              </a:solidFill>
            </a:endParaRPr>
          </a:p>
          <a:p>
            <a:pPr marL="0" indent="361950">
              <a:lnSpc>
                <a:spcPct val="90000"/>
              </a:lnSpc>
              <a:buFont typeface="Wingdings" pitchFamily="2" charset="2"/>
              <a:buNone/>
            </a:pPr>
            <a:r>
              <a:rPr lang="uk-UA" altLang="ru-RU" sz="2000" dirty="0" smtClean="0">
                <a:solidFill>
                  <a:srgbClr val="FFFF00"/>
                </a:solidFill>
              </a:rPr>
              <a:t>Форма навчання: </a:t>
            </a:r>
            <a:r>
              <a:rPr lang="uk-UA" altLang="ru-RU" sz="2000" b="1" dirty="0" smtClean="0">
                <a:solidFill>
                  <a:srgbClr val="FFFF00"/>
                </a:solidFill>
              </a:rPr>
              <a:t>очна (денна)</a:t>
            </a:r>
            <a:endParaRPr lang="uk-UA" altLang="ru-RU" sz="2000" dirty="0" smtClean="0">
              <a:solidFill>
                <a:srgbClr val="FFFF00"/>
              </a:solidFill>
            </a:endParaRPr>
          </a:p>
          <a:p>
            <a:pPr marL="0" indent="361950">
              <a:lnSpc>
                <a:spcPct val="90000"/>
              </a:lnSpc>
              <a:buFont typeface="Wingdings" pitchFamily="2" charset="2"/>
              <a:buNone/>
            </a:pPr>
            <a:r>
              <a:rPr lang="uk-UA" altLang="ru-RU" sz="2000" dirty="0" smtClean="0">
                <a:solidFill>
                  <a:srgbClr val="FFFF00"/>
                </a:solidFill>
              </a:rPr>
              <a:t>Термін навчання:</a:t>
            </a:r>
            <a:r>
              <a:rPr lang="uk-UA" altLang="ru-RU" sz="2000" b="1" dirty="0" smtClean="0">
                <a:solidFill>
                  <a:srgbClr val="FFFF00"/>
                </a:solidFill>
              </a:rPr>
              <a:t> 4 роки на базі повної загальної середньої </a:t>
            </a:r>
          </a:p>
          <a:p>
            <a:pPr marL="0" indent="361950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000" b="1" dirty="0" smtClean="0">
                <a:solidFill>
                  <a:srgbClr val="FFFF00"/>
                </a:solidFill>
              </a:rPr>
              <a:t>                               </a:t>
            </a:r>
            <a:r>
              <a:rPr lang="uk-UA" altLang="ru-RU" sz="2000" b="1" dirty="0" smtClean="0">
                <a:solidFill>
                  <a:srgbClr val="FFFF00"/>
                </a:solidFill>
              </a:rPr>
              <a:t>освіти</a:t>
            </a:r>
            <a:r>
              <a:rPr lang="uk-UA" altLang="ru-RU" sz="2000" dirty="0" smtClean="0">
                <a:solidFill>
                  <a:srgbClr val="FFFF00"/>
                </a:solidFill>
              </a:rPr>
              <a:t>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437112"/>
            <a:ext cx="2952328" cy="2078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441867"/>
            <a:ext cx="2143125" cy="2073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420344"/>
            <a:ext cx="2520280" cy="209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220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827584" y="260648"/>
            <a:ext cx="7632848" cy="648072"/>
          </a:xfrm>
          <a:prstGeom prst="roundRect">
            <a:avLst/>
          </a:prstGeom>
          <a:solidFill>
            <a:srgbClr val="FFFF0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bg1">
                    <a:lumMod val="75000"/>
                  </a:schemeClr>
                </a:solidFill>
              </a:rPr>
              <a:t>ОСНОВУ ПІДГОТОВКИ БАКАЛАВРІВ СКЛАДАЮТЬ ТРИ ГРУПИ ДИСЦИПЛІН</a:t>
            </a:r>
            <a:endParaRPr lang="uk-UA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79512" y="1052736"/>
            <a:ext cx="3168352" cy="684076"/>
          </a:xfrm>
          <a:prstGeom prst="roundRect">
            <a:avLst/>
          </a:prstGeom>
          <a:solidFill>
            <a:srgbClr val="FFFF0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bg1">
                    <a:lumMod val="75000"/>
                  </a:schemeClr>
                </a:solidFill>
              </a:rPr>
              <a:t>ПЕРША ГРУПА - теоретичні дисципліни</a:t>
            </a:r>
            <a:endParaRPr lang="uk-UA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63888" y="1052736"/>
            <a:ext cx="5400600" cy="1368152"/>
          </a:xfrm>
          <a:prstGeom prst="roundRect">
            <a:avLst/>
          </a:prstGeom>
          <a:solidFill>
            <a:srgbClr val="FFFF0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bg1">
                    <a:lumMod val="75000"/>
                  </a:schemeClr>
                </a:solidFill>
              </a:rPr>
              <a:t>ДРУГА ГРУПА - </a:t>
            </a:r>
            <a:r>
              <a:rPr lang="uk-UA" b="1" dirty="0">
                <a:solidFill>
                  <a:schemeClr val="bg1">
                    <a:lumMod val="75000"/>
                  </a:schemeClr>
                </a:solidFill>
              </a:rPr>
              <a:t>професійно-прикладні дисципліни, які читають викладачі клінічних кафедр кардіології, </a:t>
            </a:r>
            <a:r>
              <a:rPr lang="uk-UA" b="1" dirty="0" smtClean="0">
                <a:solidFill>
                  <a:schemeClr val="bg1">
                    <a:lumMod val="75000"/>
                  </a:schemeClr>
                </a:solidFill>
              </a:rPr>
              <a:t>хірургії, </a:t>
            </a:r>
            <a:r>
              <a:rPr lang="uk-UA" b="1" dirty="0">
                <a:solidFill>
                  <a:schemeClr val="bg1">
                    <a:lumMod val="75000"/>
                  </a:schemeClr>
                </a:solidFill>
              </a:rPr>
              <a:t>педіатрії, акушерства та гінекології, неврології, </a:t>
            </a:r>
            <a:r>
              <a:rPr lang="uk-UA" b="1" dirty="0" smtClean="0">
                <a:solidFill>
                  <a:schemeClr val="bg1">
                    <a:lumMod val="75000"/>
                  </a:schemeClr>
                </a:solidFill>
              </a:rPr>
              <a:t>травматології та </a:t>
            </a:r>
            <a:r>
              <a:rPr lang="uk-UA" b="1" dirty="0" err="1">
                <a:solidFill>
                  <a:schemeClr val="bg1">
                    <a:lumMod val="75000"/>
                  </a:schemeClr>
                </a:solidFill>
              </a:rPr>
              <a:t>їн</a:t>
            </a:r>
            <a:endParaRPr lang="uk-UA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9512" y="2564904"/>
            <a:ext cx="8784976" cy="1620180"/>
          </a:xfrm>
          <a:prstGeom prst="roundRect">
            <a:avLst/>
          </a:prstGeom>
          <a:solidFill>
            <a:srgbClr val="FFFF0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bg1">
                    <a:lumMod val="75000"/>
                  </a:schemeClr>
                </a:solidFill>
              </a:rPr>
              <a:t>ТРЕТЯ ГРУПА - </a:t>
            </a:r>
            <a:r>
              <a:rPr lang="uk-UA" b="1" dirty="0">
                <a:solidFill>
                  <a:schemeClr val="bg1">
                    <a:lumMod val="75000"/>
                  </a:schemeClr>
                </a:solidFill>
              </a:rPr>
              <a:t>вузько спеціалізовані дисципліни, що відображають специфіку майбутньої професійної діяльності і будуть викладатися на кафедрі фізичної реабілітації та спортивної медицини, а також на базах реабілітаційних центрів, відділень ЛФК та фізичної </a:t>
            </a:r>
            <a:r>
              <a:rPr lang="uk-UA" b="1" dirty="0" smtClean="0">
                <a:solidFill>
                  <a:schemeClr val="bg1">
                    <a:lumMod val="75000"/>
                  </a:schemeClr>
                </a:solidFill>
              </a:rPr>
              <a:t>терапії, у </a:t>
            </a:r>
            <a:r>
              <a:rPr lang="uk-UA" b="1" dirty="0">
                <a:solidFill>
                  <a:schemeClr val="bg1">
                    <a:lumMod val="75000"/>
                  </a:schemeClr>
                </a:solidFill>
              </a:rPr>
              <a:t>закладах для осіб, які мають особливі потреби</a:t>
            </a:r>
            <a:r>
              <a:rPr lang="uk-UA" b="1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endParaRPr lang="uk-UA" b="1" dirty="0">
              <a:solidFill>
                <a:schemeClr val="bg1">
                  <a:lumMod val="75000"/>
                </a:schemeClr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6378759"/>
              </p:ext>
            </p:extLst>
          </p:nvPr>
        </p:nvGraphicFramePr>
        <p:xfrm>
          <a:off x="0" y="4293096"/>
          <a:ext cx="4896544" cy="17363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965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642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Основи практичної діяльності у фізичній реабілітації (вступ до спеціальності)</a:t>
                      </a:r>
                      <a:endParaRPr lang="uk-UA" sz="12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Antiqua"/>
                        <a:ea typeface="Times New Roman"/>
                        <a:cs typeface="Times New Roman"/>
                      </a:endParaRPr>
                    </a:p>
                  </a:txBody>
                  <a:tcPr marL="28750" marR="28750" marT="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50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Біомеханіка та клінічна </a:t>
                      </a:r>
                      <a:r>
                        <a:rPr lang="uk-UA" sz="1200" dirty="0" err="1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кінезіологія</a:t>
                      </a:r>
                      <a:endParaRPr lang="uk-UA" sz="12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Antiqua"/>
                        <a:ea typeface="Times New Roman"/>
                        <a:cs typeface="Times New Roman"/>
                      </a:endParaRPr>
                    </a:p>
                  </a:txBody>
                  <a:tcPr marL="28750" marR="28750" marT="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50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Технічні засоби в реабілітації</a:t>
                      </a:r>
                      <a:endParaRPr lang="uk-UA" sz="12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Antiqua"/>
                        <a:ea typeface="Times New Roman"/>
                        <a:cs typeface="Times New Roman"/>
                      </a:endParaRPr>
                    </a:p>
                  </a:txBody>
                  <a:tcPr marL="28750" marR="28750" marT="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50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Мануальні методи фізичної реабілітації</a:t>
                      </a:r>
                      <a:endParaRPr lang="uk-UA" sz="12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Antiqua"/>
                        <a:ea typeface="Times New Roman"/>
                        <a:cs typeface="Times New Roman"/>
                      </a:endParaRPr>
                    </a:p>
                  </a:txBody>
                  <a:tcPr marL="28750" marR="28750" marT="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50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Основи лікувального масажу</a:t>
                      </a:r>
                      <a:endParaRPr lang="uk-UA" sz="12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Antiqua"/>
                        <a:ea typeface="Times New Roman"/>
                        <a:cs typeface="Times New Roman"/>
                      </a:endParaRPr>
                    </a:p>
                  </a:txBody>
                  <a:tcPr marL="28750" marR="28750" marT="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42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Обстеження, методи оцінки та контролю в фізичній реабілітації</a:t>
                      </a:r>
                      <a:endParaRPr lang="uk-UA" sz="12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Antiqua"/>
                        <a:ea typeface="Times New Roman"/>
                        <a:cs typeface="Times New Roman"/>
                      </a:endParaRPr>
                    </a:p>
                  </a:txBody>
                  <a:tcPr marL="28750" marR="28750" marT="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50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Основи фізичної реабілітації та спортивної медицини</a:t>
                      </a:r>
                      <a:endParaRPr lang="uk-UA" sz="12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Antiqua"/>
                        <a:ea typeface="Times New Roman"/>
                        <a:cs typeface="Times New Roman"/>
                      </a:endParaRPr>
                    </a:p>
                  </a:txBody>
                  <a:tcPr marL="28750" marR="28750" marT="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2582970"/>
              </p:ext>
            </p:extLst>
          </p:nvPr>
        </p:nvGraphicFramePr>
        <p:xfrm>
          <a:off x="4247456" y="4797152"/>
          <a:ext cx="4896544" cy="18928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965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642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Фізична реабілітація при порушеннях опорно-рухового апарату</a:t>
                      </a:r>
                      <a:endParaRPr lang="uk-UA" sz="12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Antiqua"/>
                        <a:ea typeface="Times New Roman"/>
                        <a:cs typeface="Times New Roman"/>
                      </a:endParaRPr>
                    </a:p>
                  </a:txBody>
                  <a:tcPr marL="28750" marR="28750" marT="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50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Оздоровчо-рекреаційна рухова активність</a:t>
                      </a:r>
                      <a:endParaRPr lang="uk-UA" sz="12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Antiqua"/>
                        <a:ea typeface="Times New Roman"/>
                        <a:cs typeface="Times New Roman"/>
                      </a:endParaRPr>
                    </a:p>
                  </a:txBody>
                  <a:tcPr marL="28750" marR="28750" marT="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42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Основи менеджменту, маркетингу та адміністрування (за професійним спрямуванням)</a:t>
                      </a:r>
                      <a:endParaRPr lang="uk-UA" sz="12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Antiqua"/>
                        <a:ea typeface="Times New Roman"/>
                        <a:cs typeface="Times New Roman"/>
                      </a:endParaRPr>
                    </a:p>
                  </a:txBody>
                  <a:tcPr marL="28750" marR="28750" marT="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50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Основи </a:t>
                      </a:r>
                      <a:r>
                        <a:rPr lang="uk-UA" sz="1200" dirty="0" err="1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ерготерапії</a:t>
                      </a:r>
                      <a:endParaRPr lang="uk-UA" sz="12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Antiqua"/>
                        <a:ea typeface="Times New Roman"/>
                        <a:cs typeface="Times New Roman"/>
                      </a:endParaRPr>
                    </a:p>
                  </a:txBody>
                  <a:tcPr marL="28750" marR="28750" marT="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50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Фізична реабілітація в педіатрії</a:t>
                      </a:r>
                      <a:endParaRPr lang="uk-UA" sz="12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Antiqua"/>
                        <a:ea typeface="Times New Roman"/>
                        <a:cs typeface="Times New Roman"/>
                      </a:endParaRPr>
                    </a:p>
                  </a:txBody>
                  <a:tcPr marL="28750" marR="28750" marT="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50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Фізична реабілітація при хірургічних захворюваннях</a:t>
                      </a:r>
                      <a:endParaRPr lang="uk-UA" sz="12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Antiqua"/>
                        <a:ea typeface="Times New Roman"/>
                        <a:cs typeface="Times New Roman"/>
                      </a:endParaRPr>
                    </a:p>
                  </a:txBody>
                  <a:tcPr marL="28750" marR="28750" marT="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50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Antiqua"/>
                          <a:ea typeface="Times New Roman"/>
                          <a:cs typeface="Times New Roman"/>
                        </a:rPr>
                        <a:t>Фізична реабілітація при захворюваннях  внутрішніх органів</a:t>
                      </a:r>
                      <a:endParaRPr lang="uk-UA" sz="12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Antiqua"/>
                        <a:ea typeface="Times New Roman"/>
                        <a:cs typeface="Times New Roman"/>
                      </a:endParaRPr>
                    </a:p>
                  </a:txBody>
                  <a:tcPr marL="28750" marR="28750" marT="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2409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6485386"/>
              </p:ext>
            </p:extLst>
          </p:nvPr>
        </p:nvGraphicFramePr>
        <p:xfrm>
          <a:off x="0" y="188640"/>
          <a:ext cx="9000491" cy="447986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0345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658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7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FF00"/>
                          </a:solidFill>
                          <a:effectLst/>
                          <a:latin typeface="Antiqua"/>
                          <a:ea typeface="Times New Roman"/>
                          <a:cs typeface="Times New Roman"/>
                        </a:rPr>
                        <a:t>ОСНОВН</a:t>
                      </a:r>
                      <a:r>
                        <a:rPr lang="uk-UA" sz="1800" dirty="0" smtClean="0">
                          <a:solidFill>
                            <a:srgbClr val="FFFF00"/>
                          </a:solidFill>
                          <a:effectLst/>
                          <a:latin typeface="Antiqua"/>
                          <a:ea typeface="Times New Roman"/>
                          <a:cs typeface="Times New Roman"/>
                        </a:rPr>
                        <a:t>І</a:t>
                      </a:r>
                      <a:r>
                        <a:rPr lang="ru-RU" sz="1800" dirty="0" smtClean="0">
                          <a:solidFill>
                            <a:srgbClr val="FFFF00"/>
                          </a:solidFill>
                          <a:effectLst/>
                          <a:latin typeface="Antiqua"/>
                          <a:ea typeface="Times New Roman"/>
                          <a:cs typeface="Times New Roman"/>
                        </a:rPr>
                        <a:t> ЗАВДАННЯ ПРАКТИКИ</a:t>
                      </a:r>
                      <a:endParaRPr lang="uk-UA" sz="1800" dirty="0">
                        <a:solidFill>
                          <a:srgbClr val="FFFF00"/>
                        </a:solidFill>
                        <a:effectLst/>
                        <a:latin typeface="Antiqua"/>
                        <a:ea typeface="Times New Roman"/>
                        <a:cs typeface="Times New Roman"/>
                      </a:endParaRPr>
                    </a:p>
                  </a:txBody>
                  <a:tcPr marL="32509" marR="32509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01930" algn="l"/>
                          <a:tab pos="408940" algn="l"/>
                        </a:tabLst>
                      </a:pPr>
                      <a:r>
                        <a:rPr lang="ru-RU" sz="1800" dirty="0" smtClean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БАЗИ ПРОХОДЖЕННЯ ПРАКТИК </a:t>
                      </a:r>
                      <a:endParaRPr lang="uk-UA" sz="1800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2509" marR="32509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87919">
                <a:tc>
                  <a:txBody>
                    <a:bodyPr/>
                    <a:lstStyle/>
                    <a:p>
                      <a:pPr marL="285750" lvl="0" indent="-285750">
                        <a:buFont typeface="Wingdings" pitchFamily="2" charset="2"/>
                        <a:buChar char="Ø"/>
                      </a:pPr>
                      <a:r>
                        <a:rPr lang="uk-UA" sz="1600" b="1" kern="1200" dirty="0" smtClean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ознайомлення студентів з видами, умовами та обставинами професійної діяльності в конкретних медичних, реабілітаційних та інших закладах;</a:t>
                      </a:r>
                    </a:p>
                    <a:p>
                      <a:pPr marL="0" lvl="0" indent="0">
                        <a:buFont typeface="Wingdings" pitchFamily="2" charset="2"/>
                        <a:buNone/>
                      </a:pPr>
                      <a:endParaRPr lang="uk-UA" sz="1600" b="1" kern="1200" dirty="0" smtClean="0">
                        <a:solidFill>
                          <a:srgbClr val="FFFF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buFont typeface="Wingdings" pitchFamily="2" charset="2"/>
                        <a:buChar char="Ø"/>
                      </a:pPr>
                      <a:r>
                        <a:rPr lang="uk-UA" sz="1600" b="1" kern="1200" dirty="0" smtClean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розвиток та вдосконалення сукупності професійних вмінь і навичок фахівця «Фізичної терапії. </a:t>
                      </a:r>
                      <a:r>
                        <a:rPr lang="uk-UA" sz="1600" b="1" kern="1200" dirty="0" err="1" smtClean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Ерготерапії</a:t>
                      </a:r>
                      <a:r>
                        <a:rPr lang="uk-UA" sz="1600" b="1" kern="1200" dirty="0" smtClean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»;</a:t>
                      </a:r>
                    </a:p>
                    <a:p>
                      <a:pPr marL="0" lvl="0" indent="0">
                        <a:buFont typeface="Wingdings" pitchFamily="2" charset="2"/>
                        <a:buNone/>
                      </a:pPr>
                      <a:endParaRPr lang="uk-UA" sz="1600" b="1" kern="1200" dirty="0" smtClean="0">
                        <a:solidFill>
                          <a:srgbClr val="FFFF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buFont typeface="Wingdings" pitchFamily="2" charset="2"/>
                        <a:buChar char="Ø"/>
                      </a:pPr>
                      <a:r>
                        <a:rPr lang="uk-UA" sz="1600" b="1" kern="1200" dirty="0" smtClean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формування, розвиток і закріплення комплексу морально-психологічних якостей, як невід’ємної частини професійної підготовки; </a:t>
                      </a:r>
                    </a:p>
                    <a:p>
                      <a:pPr marL="0" lvl="0" indent="0">
                        <a:buFont typeface="Wingdings" pitchFamily="2" charset="2"/>
                        <a:buNone/>
                      </a:pPr>
                      <a:endParaRPr lang="uk-UA" sz="1600" b="1" kern="1200" dirty="0" smtClean="0">
                        <a:solidFill>
                          <a:srgbClr val="FFFF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buFont typeface="Wingdings" pitchFamily="2" charset="2"/>
                        <a:buChar char="Ø"/>
                      </a:pPr>
                      <a:r>
                        <a:rPr lang="uk-UA" sz="1600" b="1" kern="1200" dirty="0" smtClean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сприяння вибору сфери майбутньої професійної діяльності.</a:t>
                      </a:r>
                    </a:p>
                  </a:txBody>
                  <a:tcPr marL="32509" marR="32509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01930" algn="l"/>
                          <a:tab pos="408940" algn="l"/>
                        </a:tabLst>
                      </a:pPr>
                      <a:r>
                        <a:rPr lang="uk-UA" sz="1800" dirty="0" smtClean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Дитяча міська клінічна лікарня №2 м. Києва. 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01930" algn="l"/>
                          <a:tab pos="408940" algn="l"/>
                        </a:tabLst>
                      </a:pPr>
                      <a:r>
                        <a:rPr lang="uk-UA" sz="1800" dirty="0" smtClean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КНП «консультативно-діагностичний центр дніпровського району м. Києва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01930" algn="l"/>
                          <a:tab pos="408940" algn="l"/>
                        </a:tabLst>
                      </a:pPr>
                      <a:r>
                        <a:rPr lang="ru-RU" sz="1800" dirty="0" err="1" smtClean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Військово-медичний</a:t>
                      </a:r>
                      <a:r>
                        <a:rPr lang="ru-RU" sz="1800" dirty="0" smtClean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err="1" smtClean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клінічний</a:t>
                      </a:r>
                      <a:r>
                        <a:rPr lang="ru-RU" sz="1800" dirty="0" smtClean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центр </a:t>
                      </a:r>
                      <a:r>
                        <a:rPr lang="ru-RU" sz="1800" dirty="0" err="1" smtClean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професійної</a:t>
                      </a:r>
                      <a:r>
                        <a:rPr lang="ru-RU" sz="1800" dirty="0" smtClean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err="1" smtClean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патології</a:t>
                      </a:r>
                      <a:r>
                        <a:rPr lang="ru-RU" sz="1800" dirty="0" smtClean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err="1" smtClean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особового</a:t>
                      </a:r>
                      <a:r>
                        <a:rPr lang="ru-RU" sz="1800" dirty="0" smtClean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складу </a:t>
                      </a:r>
                      <a:r>
                        <a:rPr lang="ru-RU" sz="1800" dirty="0" err="1" smtClean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зброєних</a:t>
                      </a:r>
                      <a:r>
                        <a:rPr lang="ru-RU" sz="1800" dirty="0" smtClean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сил </a:t>
                      </a:r>
                      <a:r>
                        <a:rPr lang="ru-RU" sz="1800" dirty="0" err="1" smtClean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України</a:t>
                      </a:r>
                      <a:endParaRPr lang="ru-RU" sz="1800" dirty="0" smtClean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01930" algn="l"/>
                          <a:tab pos="408940" algn="l"/>
                        </a:tabLst>
                      </a:pPr>
                      <a:r>
                        <a:rPr lang="uk-UA" sz="1800" dirty="0" smtClean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Інститут спеціальної педагогіки та психології </a:t>
                      </a:r>
                      <a:r>
                        <a:rPr lang="uk-UA" sz="1800" smtClean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АПН </a:t>
                      </a:r>
                      <a:r>
                        <a:rPr lang="uk-UA" sz="1800" dirty="0" err="1" smtClean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</a:t>
                      </a:r>
                      <a:r>
                        <a:rPr lang="uk-UA" sz="1800" smtClean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країни</a:t>
                      </a:r>
                      <a:r>
                        <a:rPr lang="uk-UA" sz="1800" dirty="0" smtClean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01930" algn="l"/>
                          <a:tab pos="408940" algn="l"/>
                        </a:tabLst>
                      </a:pPr>
                      <a:r>
                        <a:rPr lang="uk-UA" sz="1800" dirty="0" smtClean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Кафедра фізичної реабілітації  ПДАФКІС</a:t>
                      </a:r>
                      <a:endParaRPr lang="uk-UA" sz="1800" dirty="0"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2509" marR="32509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827584" y="4763538"/>
            <a:ext cx="4248472" cy="36004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FF00"/>
                </a:solidFill>
              </a:rPr>
              <a:t>АТЕСТАЦІЯ ВИПУСКНИКІВ</a:t>
            </a:r>
            <a:endParaRPr lang="uk-UA" b="1" dirty="0">
              <a:solidFill>
                <a:srgbClr val="FFFF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9512" y="5445224"/>
            <a:ext cx="4248472" cy="115212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rgbClr val="FFFF00"/>
                </a:solidFill>
              </a:rPr>
              <a:t>результати</a:t>
            </a:r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b="1" dirty="0" err="1">
                <a:solidFill>
                  <a:srgbClr val="FFFF00"/>
                </a:solidFill>
              </a:rPr>
              <a:t>складання</a:t>
            </a:r>
            <a:r>
              <a:rPr lang="ru-RU" b="1" dirty="0">
                <a:solidFill>
                  <a:srgbClr val="FFFF00"/>
                </a:solidFill>
              </a:rPr>
              <a:t> </a:t>
            </a:r>
            <a:r>
              <a:rPr lang="ru-RU" b="1" dirty="0" smtClean="0">
                <a:solidFill>
                  <a:srgbClr val="FFFF00"/>
                </a:solidFill>
              </a:rPr>
              <a:t>тестового </a:t>
            </a:r>
            <a:r>
              <a:rPr lang="ru-RU" b="1" dirty="0" err="1" smtClean="0">
                <a:solidFill>
                  <a:srgbClr val="FFFF00"/>
                </a:solidFill>
              </a:rPr>
              <a:t>ліцензійного</a:t>
            </a:r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b="1" dirty="0" err="1" smtClean="0">
                <a:solidFill>
                  <a:srgbClr val="FFFF00"/>
                </a:solidFill>
              </a:rPr>
              <a:t>іспита</a:t>
            </a:r>
            <a:r>
              <a:rPr lang="ru-RU" b="1" dirty="0" smtClean="0">
                <a:solidFill>
                  <a:srgbClr val="FFFF00"/>
                </a:solidFill>
              </a:rPr>
              <a:t> «</a:t>
            </a:r>
            <a:r>
              <a:rPr lang="ru-RU" b="1" dirty="0">
                <a:solidFill>
                  <a:srgbClr val="FFFF00"/>
                </a:solidFill>
              </a:rPr>
              <a:t>КРОК</a:t>
            </a:r>
            <a:r>
              <a:rPr lang="ru-RU" b="1" dirty="0" smtClean="0">
                <a:solidFill>
                  <a:srgbClr val="FFFF00"/>
                </a:solidFill>
              </a:rPr>
              <a:t>», </a:t>
            </a:r>
            <a:r>
              <a:rPr lang="ru-RU" b="1" dirty="0" err="1" smtClean="0">
                <a:solidFill>
                  <a:srgbClr val="FFFF00"/>
                </a:solidFill>
              </a:rPr>
              <a:t>затвердженого</a:t>
            </a:r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b="1" dirty="0">
                <a:solidFill>
                  <a:srgbClr val="FFFF00"/>
                </a:solidFill>
              </a:rPr>
              <a:t>МОЗ </a:t>
            </a:r>
            <a:r>
              <a:rPr lang="ru-RU" b="1" dirty="0" err="1" smtClean="0">
                <a:solidFill>
                  <a:srgbClr val="FFFF00"/>
                </a:solidFill>
              </a:rPr>
              <a:t>України</a:t>
            </a:r>
            <a:endParaRPr lang="uk-UA" b="1" dirty="0">
              <a:solidFill>
                <a:srgbClr val="FFFF00"/>
              </a:solidFill>
            </a:endParaRPr>
          </a:p>
        </p:txBody>
      </p:sp>
      <p:cxnSp>
        <p:nvCxnSpPr>
          <p:cNvPr id="9" name="Прямая соединительная линия 8"/>
          <p:cNvCxnSpPr>
            <a:stCxn id="6" idx="2"/>
            <a:endCxn id="7" idx="0"/>
          </p:cNvCxnSpPr>
          <p:nvPr/>
        </p:nvCxnSpPr>
        <p:spPr>
          <a:xfrm flipH="1">
            <a:off x="2303748" y="5123578"/>
            <a:ext cx="648072" cy="3216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Скругленный прямоугольник 9"/>
          <p:cNvSpPr/>
          <p:nvPr/>
        </p:nvSpPr>
        <p:spPr>
          <a:xfrm>
            <a:off x="4660641" y="5445224"/>
            <a:ext cx="4320480" cy="115212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rgbClr val="FFFF00"/>
                </a:solidFill>
              </a:rPr>
              <a:t>результати</a:t>
            </a:r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b="1" dirty="0" err="1">
                <a:solidFill>
                  <a:srgbClr val="FFFF00"/>
                </a:solidFill>
              </a:rPr>
              <a:t>складання</a:t>
            </a:r>
            <a:r>
              <a:rPr lang="ru-RU" b="1" dirty="0">
                <a:solidFill>
                  <a:srgbClr val="FFFF00"/>
                </a:solidFill>
              </a:rPr>
              <a:t> практично-</a:t>
            </a:r>
            <a:r>
              <a:rPr lang="ru-RU" b="1" dirty="0" err="1">
                <a:solidFill>
                  <a:srgbClr val="FFFF00"/>
                </a:solidFill>
              </a:rPr>
              <a:t>орієнтованих</a:t>
            </a:r>
            <a:r>
              <a:rPr lang="ru-RU" b="1" dirty="0">
                <a:solidFill>
                  <a:srgbClr val="FFFF00"/>
                </a:solidFill>
              </a:rPr>
              <a:t> </a:t>
            </a:r>
            <a:r>
              <a:rPr lang="ru-RU" b="1" dirty="0" err="1">
                <a:solidFill>
                  <a:srgbClr val="FFFF00"/>
                </a:solidFill>
              </a:rPr>
              <a:t>державних</a:t>
            </a:r>
            <a:r>
              <a:rPr lang="ru-RU" b="1" dirty="0">
                <a:solidFill>
                  <a:srgbClr val="FFFF00"/>
                </a:solidFill>
              </a:rPr>
              <a:t> </a:t>
            </a:r>
            <a:r>
              <a:rPr lang="ru-RU" b="1" dirty="0" err="1">
                <a:solidFill>
                  <a:srgbClr val="FFFF00"/>
                </a:solidFill>
              </a:rPr>
              <a:t>іспитів</a:t>
            </a:r>
            <a:r>
              <a:rPr lang="ru-RU" b="1" dirty="0">
                <a:solidFill>
                  <a:srgbClr val="FFFF00"/>
                </a:solidFill>
              </a:rPr>
              <a:t> з </a:t>
            </a:r>
            <a:r>
              <a:rPr lang="ru-RU" b="1" dirty="0" err="1">
                <a:solidFill>
                  <a:srgbClr val="FFFF00"/>
                </a:solidFill>
              </a:rPr>
              <a:t>дисциплін</a:t>
            </a:r>
            <a:r>
              <a:rPr lang="ru-RU" b="1" dirty="0">
                <a:solidFill>
                  <a:srgbClr val="FFFF00"/>
                </a:solidFill>
              </a:rPr>
              <a:t> </a:t>
            </a:r>
            <a:r>
              <a:rPr lang="ru-RU" b="1" dirty="0" err="1">
                <a:solidFill>
                  <a:srgbClr val="FFFF00"/>
                </a:solidFill>
              </a:rPr>
              <a:t>професійної</a:t>
            </a:r>
            <a:r>
              <a:rPr lang="ru-RU" b="1" dirty="0">
                <a:solidFill>
                  <a:srgbClr val="FFFF00"/>
                </a:solidFill>
              </a:rPr>
              <a:t> </a:t>
            </a:r>
            <a:r>
              <a:rPr lang="ru-RU" b="1" dirty="0" err="1">
                <a:solidFill>
                  <a:srgbClr val="FFFF00"/>
                </a:solidFill>
              </a:rPr>
              <a:t>підготовки</a:t>
            </a:r>
            <a:endParaRPr lang="uk-UA" b="1" dirty="0">
              <a:solidFill>
                <a:srgbClr val="FFFF00"/>
              </a:solidFill>
            </a:endParaRPr>
          </a:p>
        </p:txBody>
      </p:sp>
      <p:cxnSp>
        <p:nvCxnSpPr>
          <p:cNvPr id="14" name="Прямая соединительная линия 13"/>
          <p:cNvCxnSpPr>
            <a:stCxn id="6" idx="3"/>
            <a:endCxn id="10" idx="0"/>
          </p:cNvCxnSpPr>
          <p:nvPr/>
        </p:nvCxnSpPr>
        <p:spPr>
          <a:xfrm>
            <a:off x="5076056" y="4943558"/>
            <a:ext cx="1744825" cy="50166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8360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9" descr="passivnaya-gimnastika-posle-insulta-300x2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981075"/>
            <a:ext cx="2555875" cy="193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88640"/>
            <a:ext cx="8893175" cy="792435"/>
          </a:xfrm>
          <a:prstGeom prst="roundRect">
            <a:avLst/>
          </a:prstGeom>
          <a:solidFill>
            <a:srgbClr val="FFFF00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uk-UA" altLang="ru-RU" sz="2800" b="1" dirty="0" smtClean="0">
                <a:solidFill>
                  <a:schemeClr val="bg1">
                    <a:lumMod val="75000"/>
                  </a:schemeClr>
                </a:solidFill>
              </a:rPr>
              <a:t>Працевлаштування по закінченню </a:t>
            </a:r>
            <a:br>
              <a:rPr lang="uk-UA" altLang="ru-RU" sz="2800" b="1" dirty="0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uk-UA" altLang="ru-RU" sz="2800" b="1" dirty="0" smtClean="0">
                <a:solidFill>
                  <a:schemeClr val="bg1">
                    <a:lumMod val="75000"/>
                  </a:schemeClr>
                </a:solidFill>
              </a:rPr>
              <a:t>НМУ ім. О.О. Богомольця</a:t>
            </a:r>
            <a:endParaRPr lang="ru-RU" altLang="ru-RU" sz="2800" b="1" dirty="0" smtClean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8436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052513"/>
            <a:ext cx="6192837" cy="3671887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SzTx/>
              <a:buNone/>
            </a:pPr>
            <a:endParaRPr lang="uk-UA" altLang="ru-RU" sz="1800" b="1" dirty="0" smtClean="0"/>
          </a:p>
          <a:p>
            <a:pPr marL="0" indent="0">
              <a:lnSpc>
                <a:spcPct val="90000"/>
              </a:lnSpc>
              <a:buSzTx/>
              <a:buNone/>
            </a:pPr>
            <a:r>
              <a:rPr lang="uk-UA" altLang="ru-RU" sz="1800" b="1" dirty="0" smtClean="0">
                <a:solidFill>
                  <a:srgbClr val="FFFF00"/>
                </a:solidFill>
              </a:rPr>
              <a:t>лікувально-профілактичні заклади (лікарні, медичні і реабілітаційні центри, госпіталі, диспансери, поліклініки та інші медичні установи); </a:t>
            </a:r>
          </a:p>
          <a:p>
            <a:pPr marL="0" indent="0">
              <a:lnSpc>
                <a:spcPct val="90000"/>
              </a:lnSpc>
              <a:buSzTx/>
              <a:buNone/>
            </a:pPr>
            <a:endParaRPr lang="uk-UA" altLang="ru-RU" sz="1800" b="1" dirty="0" smtClean="0">
              <a:solidFill>
                <a:srgbClr val="FFFF00"/>
              </a:solidFill>
            </a:endParaRPr>
          </a:p>
          <a:p>
            <a:pPr marL="0" indent="0">
              <a:lnSpc>
                <a:spcPct val="80000"/>
              </a:lnSpc>
              <a:buSzTx/>
              <a:buNone/>
            </a:pPr>
            <a:r>
              <a:rPr lang="uk-UA" altLang="ru-RU" sz="1800" b="1" dirty="0" smtClean="0">
                <a:solidFill>
                  <a:srgbClr val="FFFF00"/>
                </a:solidFill>
              </a:rPr>
              <a:t>санаторно-курортні заклади;</a:t>
            </a:r>
          </a:p>
          <a:p>
            <a:pPr marL="0" indent="0">
              <a:lnSpc>
                <a:spcPct val="80000"/>
              </a:lnSpc>
              <a:buSzTx/>
              <a:buNone/>
            </a:pPr>
            <a:endParaRPr lang="uk-UA" altLang="ru-RU" sz="1800" b="1" dirty="0" smtClean="0">
              <a:solidFill>
                <a:srgbClr val="FFFF00"/>
              </a:solidFill>
            </a:endParaRPr>
          </a:p>
          <a:p>
            <a:pPr marL="0" indent="0">
              <a:lnSpc>
                <a:spcPct val="80000"/>
              </a:lnSpc>
              <a:buSzTx/>
              <a:buNone/>
            </a:pPr>
            <a:r>
              <a:rPr lang="uk-UA" altLang="ru-RU" sz="1800" b="1" dirty="0" smtClean="0">
                <a:solidFill>
                  <a:srgbClr val="FFFF00"/>
                </a:solidFill>
              </a:rPr>
              <a:t>спортивно-оздоровчі установи всіх форм власності (навчально-спортивні комплекси, спортивні клуби та ін.)</a:t>
            </a:r>
          </a:p>
          <a:p>
            <a:pPr marL="0" indent="0">
              <a:lnSpc>
                <a:spcPct val="80000"/>
              </a:lnSpc>
              <a:buSzTx/>
              <a:buNone/>
            </a:pPr>
            <a:endParaRPr lang="uk-UA" altLang="ru-RU" sz="1800" b="1" dirty="0" smtClean="0">
              <a:solidFill>
                <a:srgbClr val="FFFF00"/>
              </a:solidFill>
            </a:endParaRPr>
          </a:p>
          <a:p>
            <a:pPr marL="0" indent="0">
              <a:lnSpc>
                <a:spcPct val="80000"/>
              </a:lnSpc>
              <a:buSzTx/>
              <a:buNone/>
            </a:pPr>
            <a:r>
              <a:rPr lang="uk-UA" altLang="ru-RU" sz="1800" b="1" dirty="0" smtClean="0">
                <a:solidFill>
                  <a:srgbClr val="FFFF00"/>
                </a:solidFill>
              </a:rPr>
              <a:t>науково-дослідні інститути клінічного профілю; </a:t>
            </a:r>
          </a:p>
          <a:p>
            <a:pPr marL="0" indent="0">
              <a:lnSpc>
                <a:spcPct val="80000"/>
              </a:lnSpc>
              <a:buSzTx/>
              <a:buNone/>
            </a:pPr>
            <a:r>
              <a:rPr lang="uk-UA" altLang="ru-RU" sz="1800" b="1" dirty="0" smtClean="0">
                <a:solidFill>
                  <a:srgbClr val="FFFF00"/>
                </a:solidFill>
              </a:rPr>
              <a:t>установи системи освіти всіх рівнів. </a:t>
            </a:r>
          </a:p>
        </p:txBody>
      </p:sp>
      <p:pic>
        <p:nvPicPr>
          <p:cNvPr id="1843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02225"/>
            <a:ext cx="2520950" cy="175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8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3068960"/>
            <a:ext cx="2519363" cy="1825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9" name="Picture 10" descr="reabilitatio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5102225"/>
            <a:ext cx="2339975" cy="175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0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5102225"/>
            <a:ext cx="2211387" cy="175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41" name="Picture 9" descr="Картинки по запросу реабилитация спортсменов после травм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2238" y="4894262"/>
            <a:ext cx="1463675" cy="196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2" name="Picture 4" descr="Surprize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874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75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599" cy="922912"/>
          </a:xfrm>
          <a:prstGeom prst="roundRect">
            <a:avLst/>
          </a:prstGeom>
          <a:gradFill>
            <a:gsLst>
              <a:gs pos="0">
                <a:schemeClr val="accent2">
                  <a:tint val="70000"/>
                  <a:satMod val="130000"/>
                </a:schemeClr>
              </a:gs>
              <a:gs pos="43000">
                <a:schemeClr val="accent2">
                  <a:tint val="44000"/>
                  <a:satMod val="165000"/>
                </a:schemeClr>
              </a:gs>
              <a:gs pos="93000">
                <a:schemeClr val="accent2">
                  <a:tint val="15000"/>
                  <a:satMod val="165000"/>
                </a:schemeClr>
              </a:gs>
              <a:gs pos="100000">
                <a:schemeClr val="accent2">
                  <a:tint val="5000"/>
                  <a:satMod val="250000"/>
                </a:schemeClr>
              </a:gs>
            </a:gsLst>
            <a:path path="circle">
              <a:fillToRect l="50000" t="130000" r="50000" b="-30000"/>
            </a:path>
          </a:gradFill>
          <a:ln>
            <a:solidFill>
              <a:schemeClr val="accent2">
                <a:shade val="50000"/>
                <a:satMod val="103000"/>
              </a:schemeClr>
            </a:solidFill>
          </a:ln>
          <a:effectLst>
            <a:outerShdw blurRad="57150" dist="38100" dir="5400000" algn="ctr" rotWithShape="0">
              <a:schemeClr val="accent2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rIns="0" bIns="0" anchor="b">
            <a:no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uk-UA" altLang="ru-RU" sz="2400" b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Другий (магістерський) освітньо-кваліфікаційний рівень:</a:t>
            </a:r>
            <a:r>
              <a:rPr lang="uk-UA" altLang="ru-RU" sz="2400" smtClean="0">
                <a:solidFill>
                  <a:srgbClr val="0066CC"/>
                </a:solidFill>
              </a:rPr>
              <a:t> 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556792"/>
            <a:ext cx="8229600" cy="324008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uk-UA" altLang="ru-RU" sz="2000" dirty="0" smtClean="0">
                <a:solidFill>
                  <a:srgbClr val="FFFF00"/>
                </a:solidFill>
              </a:rPr>
              <a:t>Ступінь, що присвоюється:</a:t>
            </a:r>
            <a:r>
              <a:rPr lang="uk-UA" altLang="ru-RU" sz="2000" b="1" dirty="0" smtClean="0">
                <a:solidFill>
                  <a:srgbClr val="FFFF00"/>
                </a:solidFill>
              </a:rPr>
              <a:t> магістр</a:t>
            </a:r>
            <a:endParaRPr lang="uk-UA" altLang="ru-RU" sz="2000" dirty="0" smtClean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uk-UA" altLang="ru-RU" sz="2000" dirty="0" smtClean="0">
                <a:solidFill>
                  <a:srgbClr val="FFFF00"/>
                </a:solidFill>
              </a:rPr>
              <a:t>Кваліфікація освітня:</a:t>
            </a:r>
            <a:r>
              <a:rPr lang="uk-UA" altLang="ru-RU" sz="2000" b="1" dirty="0" smtClean="0">
                <a:solidFill>
                  <a:srgbClr val="FFFF00"/>
                </a:solidFill>
              </a:rPr>
              <a:t> магістр фізичної терапії </a:t>
            </a:r>
            <a:endParaRPr lang="uk-UA" altLang="ru-RU" sz="2000" dirty="0" smtClean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uk-UA" altLang="ru-RU" sz="2000" dirty="0" smtClean="0">
                <a:solidFill>
                  <a:srgbClr val="FFFF00"/>
                </a:solidFill>
              </a:rPr>
              <a:t>Кваліфікація професійна:</a:t>
            </a:r>
            <a:r>
              <a:rPr lang="uk-UA" altLang="ru-RU" sz="2000" b="1" dirty="0" smtClean="0">
                <a:solidFill>
                  <a:srgbClr val="FFFF00"/>
                </a:solidFill>
              </a:rPr>
              <a:t> 2229.2</a:t>
            </a:r>
            <a:r>
              <a:rPr lang="uk-UA" altLang="ru-RU" sz="2000" dirty="0" smtClean="0">
                <a:solidFill>
                  <a:srgbClr val="FFFF00"/>
                </a:solidFill>
              </a:rPr>
              <a:t> </a:t>
            </a:r>
            <a:r>
              <a:rPr lang="uk-UA" altLang="ru-RU" sz="2000" b="1" dirty="0" smtClean="0">
                <a:solidFill>
                  <a:srgbClr val="FFFF00"/>
                </a:solidFill>
              </a:rPr>
              <a:t>– фізичний терапевт, </a:t>
            </a:r>
          </a:p>
          <a:p>
            <a:pPr>
              <a:buFont typeface="Wingdings" pitchFamily="2" charset="2"/>
              <a:buNone/>
            </a:pPr>
            <a:r>
              <a:rPr lang="uk-UA" altLang="ru-RU" sz="2000" b="1" dirty="0" smtClean="0">
                <a:solidFill>
                  <a:srgbClr val="FFFF00"/>
                </a:solidFill>
              </a:rPr>
              <a:t>                                                            ерготерапевт</a:t>
            </a:r>
            <a:endParaRPr lang="uk-UA" altLang="ru-RU" sz="2000" dirty="0" smtClean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uk-UA" altLang="ru-RU" sz="2000" dirty="0" smtClean="0">
                <a:solidFill>
                  <a:srgbClr val="FFFF00"/>
                </a:solidFill>
              </a:rPr>
              <a:t>Обсяг освітньо-професійної програми:</a:t>
            </a:r>
            <a:r>
              <a:rPr lang="uk-UA" altLang="ru-RU" sz="2000" b="1" dirty="0" smtClean="0">
                <a:solidFill>
                  <a:srgbClr val="FFFF00"/>
                </a:solidFill>
              </a:rPr>
              <a:t> 90 кредитів ЄКТС</a:t>
            </a:r>
            <a:endParaRPr lang="uk-UA" altLang="ru-RU" sz="2000" dirty="0" smtClean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uk-UA" altLang="ru-RU" sz="2000" dirty="0" smtClean="0">
                <a:solidFill>
                  <a:srgbClr val="FFFF00"/>
                </a:solidFill>
              </a:rPr>
              <a:t>Форма навчання: </a:t>
            </a:r>
            <a:r>
              <a:rPr lang="uk-UA" altLang="ru-RU" sz="2000" b="1" dirty="0" smtClean="0">
                <a:solidFill>
                  <a:srgbClr val="FFFF00"/>
                </a:solidFill>
              </a:rPr>
              <a:t>очна (денна)</a:t>
            </a:r>
            <a:endParaRPr lang="uk-UA" altLang="ru-RU" sz="2000" dirty="0" smtClean="0">
              <a:solidFill>
                <a:srgbClr val="FFFF00"/>
              </a:solidFill>
            </a:endParaRPr>
          </a:p>
          <a:p>
            <a:pPr algn="just">
              <a:buFont typeface="Wingdings" pitchFamily="2" charset="2"/>
              <a:buNone/>
            </a:pPr>
            <a:r>
              <a:rPr lang="uk-UA" altLang="ru-RU" sz="2000" dirty="0" smtClean="0">
                <a:solidFill>
                  <a:srgbClr val="FFFF00"/>
                </a:solidFill>
              </a:rPr>
              <a:t>Термін навчання:</a:t>
            </a:r>
            <a:r>
              <a:rPr lang="uk-UA" altLang="ru-RU" sz="2000" b="1" dirty="0" smtClean="0">
                <a:solidFill>
                  <a:srgbClr val="FFFF00"/>
                </a:solidFill>
              </a:rPr>
              <a:t> 2 роки на базі першого рівня вищої освіти – бакалавр зі спеціальності «ФІЗИЧНА ТЕРАПІЯ. ЕРГОТЕРАПІЯ»</a:t>
            </a:r>
            <a:endParaRPr lang="ru-RU" altLang="ru-RU" sz="2000" b="1" dirty="0" smtClean="0">
              <a:solidFill>
                <a:srgbClr val="FFFF00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79512" y="5175194"/>
            <a:ext cx="4680520" cy="1080120"/>
          </a:xfrm>
          <a:prstGeom prst="roundRect">
            <a:avLst/>
          </a:prstGeom>
          <a:solidFill>
            <a:srgbClr val="FFFF0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>
                <a:solidFill>
                  <a:schemeClr val="bg1"/>
                </a:solidFill>
              </a:rPr>
              <a:t>Кваліфікаційною оцінкою набутих вмінь та навичок у сфері фізичної терапії, ерготерапії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508104" y="5877272"/>
            <a:ext cx="3384376" cy="756084"/>
          </a:xfrm>
          <a:prstGeom prst="roundRect">
            <a:avLst/>
          </a:prstGeom>
          <a:solidFill>
            <a:srgbClr val="FFFF0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bg1"/>
                </a:solidFill>
              </a:rPr>
              <a:t>ЗАХИСТ МАГІСТЕРСЬКОЇ РОБОТИ</a:t>
            </a:r>
            <a:endParaRPr lang="uk-UA" b="1" dirty="0">
              <a:solidFill>
                <a:schemeClr val="bg1"/>
              </a:solidFill>
            </a:endParaRPr>
          </a:p>
        </p:txBody>
      </p:sp>
      <p:cxnSp>
        <p:nvCxnSpPr>
          <p:cNvPr id="6" name="Прямая со стрелкой 5"/>
          <p:cNvCxnSpPr>
            <a:stCxn id="3" idx="3"/>
            <a:endCxn id="4" idx="1"/>
          </p:cNvCxnSpPr>
          <p:nvPr/>
        </p:nvCxnSpPr>
        <p:spPr>
          <a:xfrm>
            <a:off x="4860032" y="5715254"/>
            <a:ext cx="648072" cy="54006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495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70" y="572628"/>
            <a:ext cx="8229599" cy="922912"/>
          </a:xfrm>
          <a:prstGeom prst="roundRect">
            <a:avLst/>
          </a:prstGeom>
          <a:gradFill>
            <a:gsLst>
              <a:gs pos="0">
                <a:schemeClr val="accent2">
                  <a:tint val="70000"/>
                  <a:satMod val="130000"/>
                </a:schemeClr>
              </a:gs>
              <a:gs pos="43000">
                <a:schemeClr val="accent2">
                  <a:tint val="44000"/>
                  <a:satMod val="165000"/>
                </a:schemeClr>
              </a:gs>
              <a:gs pos="93000">
                <a:schemeClr val="accent2">
                  <a:tint val="15000"/>
                  <a:satMod val="165000"/>
                </a:schemeClr>
              </a:gs>
              <a:gs pos="100000">
                <a:schemeClr val="accent2">
                  <a:tint val="5000"/>
                  <a:satMod val="250000"/>
                </a:schemeClr>
              </a:gs>
            </a:gsLst>
            <a:path path="circle">
              <a:fillToRect l="50000" t="130000" r="50000" b="-30000"/>
            </a:path>
          </a:gradFill>
          <a:ln>
            <a:solidFill>
              <a:schemeClr val="accent2">
                <a:shade val="50000"/>
                <a:satMod val="103000"/>
              </a:schemeClr>
            </a:solidFill>
          </a:ln>
          <a:effectLst>
            <a:outerShdw blurRad="57150" dist="38100" dir="5400000" algn="ctr" rotWithShape="0">
              <a:schemeClr val="accent2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rIns="0" bIns="0" anchor="b">
            <a:no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uk-UA" altLang="ru-RU" sz="24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Третій (освітньо-науковий) рівень: </a:t>
            </a:r>
            <a:endParaRPr lang="ru-RU" altLang="ru-RU" sz="2400" b="1" dirty="0" smtClean="0">
              <a:solidFill>
                <a:srgbClr val="0033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uk-UA" altLang="ru-RU" sz="24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клінічна </a:t>
            </a:r>
            <a:r>
              <a:rPr lang="uk-UA" altLang="ru-RU" sz="2400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ордінатура</a:t>
            </a:r>
            <a:r>
              <a:rPr lang="uk-UA" altLang="ru-RU" sz="24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аспірантура</a:t>
            </a:r>
            <a:r>
              <a:rPr lang="uk-UA" altLang="ru-RU" sz="2400" dirty="0" smtClean="0">
                <a:solidFill>
                  <a:srgbClr val="0066CC"/>
                </a:solidFill>
              </a:rPr>
              <a:t> 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uk-UA" altLang="ru-RU" sz="2000" dirty="0" smtClean="0">
                <a:solidFill>
                  <a:srgbClr val="FFFF00"/>
                </a:solidFill>
              </a:rPr>
              <a:t>Кваліфікація освітня:</a:t>
            </a:r>
            <a:r>
              <a:rPr lang="uk-UA" altLang="ru-RU" sz="2000" b="1" dirty="0" smtClean="0">
                <a:solidFill>
                  <a:srgbClr val="FFFF00"/>
                </a:solidFill>
              </a:rPr>
              <a:t> доктор філософії з фізичної терапії, ерготерапії</a:t>
            </a:r>
            <a:endParaRPr lang="uk-UA" altLang="ru-RU" sz="2000" dirty="0" smtClean="0">
              <a:solidFill>
                <a:srgbClr val="FFFF00"/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uk-UA" altLang="ru-RU" sz="2000" dirty="0" smtClean="0">
              <a:solidFill>
                <a:srgbClr val="FFFF00"/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uk-UA" altLang="ru-RU" sz="2000" dirty="0" smtClean="0">
                <a:solidFill>
                  <a:srgbClr val="FFFF00"/>
                </a:solidFill>
              </a:rPr>
              <a:t>Обсяг </a:t>
            </a:r>
            <a:r>
              <a:rPr lang="uk-UA" altLang="ru-RU" sz="2000" dirty="0" err="1" smtClean="0">
                <a:solidFill>
                  <a:srgbClr val="FFFF00"/>
                </a:solidFill>
              </a:rPr>
              <a:t>освітньо-наукової</a:t>
            </a:r>
            <a:r>
              <a:rPr lang="uk-UA" altLang="ru-RU" sz="2000" dirty="0" smtClean="0">
                <a:solidFill>
                  <a:srgbClr val="FFFF00"/>
                </a:solidFill>
              </a:rPr>
              <a:t> програми:</a:t>
            </a:r>
            <a:r>
              <a:rPr lang="uk-UA" altLang="ru-RU" sz="2000" b="1" dirty="0" smtClean="0">
                <a:solidFill>
                  <a:srgbClr val="FFFF00"/>
                </a:solidFill>
              </a:rPr>
              <a:t> 60 кредитів ЄКТС</a:t>
            </a:r>
            <a:endParaRPr lang="uk-UA" altLang="ru-RU" sz="2000" dirty="0" smtClean="0">
              <a:solidFill>
                <a:srgbClr val="FFFF00"/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uk-UA" altLang="ru-RU" sz="2000" dirty="0" smtClean="0">
              <a:solidFill>
                <a:srgbClr val="FFFF00"/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uk-UA" altLang="ru-RU" sz="2000" dirty="0" smtClean="0">
                <a:solidFill>
                  <a:srgbClr val="FFFF00"/>
                </a:solidFill>
              </a:rPr>
              <a:t>Форма навчання: </a:t>
            </a:r>
            <a:r>
              <a:rPr lang="uk-UA" altLang="ru-RU" sz="2000" b="1" dirty="0" smtClean="0">
                <a:solidFill>
                  <a:srgbClr val="FFFF00"/>
                </a:solidFill>
              </a:rPr>
              <a:t>очна (денна або вечірня), заочна</a:t>
            </a:r>
            <a:endParaRPr lang="uk-UA" altLang="ru-RU" sz="2000" dirty="0" smtClean="0">
              <a:solidFill>
                <a:srgbClr val="FFFF00"/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uk-UA" altLang="ru-RU" sz="2000" dirty="0" smtClean="0">
              <a:solidFill>
                <a:srgbClr val="FFFF00"/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uk-UA" altLang="ru-RU" sz="2000" dirty="0" smtClean="0">
                <a:solidFill>
                  <a:srgbClr val="FFFF00"/>
                </a:solidFill>
              </a:rPr>
              <a:t>Термін навчання:</a:t>
            </a:r>
            <a:r>
              <a:rPr lang="uk-UA" altLang="ru-RU" sz="2000" b="1" dirty="0" smtClean="0">
                <a:solidFill>
                  <a:srgbClr val="FFFF00"/>
                </a:solidFill>
              </a:rPr>
              <a:t> 4 роки на базі другого рівня вищої освіти – магістр зі спеціальності «ФІЗИЧНА ТЕРАПІЯ, ЕРГОТЕРАПІЯ»</a:t>
            </a:r>
            <a:endParaRPr lang="uk-UA" altLang="ru-RU" sz="2000" dirty="0" smtClean="0">
              <a:solidFill>
                <a:srgbClr val="FFFF00"/>
              </a:solidFill>
            </a:endParaRPr>
          </a:p>
        </p:txBody>
      </p:sp>
      <p:pic>
        <p:nvPicPr>
          <p:cNvPr id="916483" name="Picture 2" descr="j030125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5157788"/>
            <a:ext cx="1989138" cy="170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8607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6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916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522040" y="116632"/>
            <a:ext cx="8136904" cy="648072"/>
          </a:xfrm>
          <a:prstGeom prst="round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ОСНОВНІ ШЛЯХИ ОПТИМІЗАЦІЇ РОЗВИТКУ СПЕЦІАЛЬНОСТІ «ФІЗИЧНА ТЕРАПІЯ. ЕРГОТЕРАПІЯ» В НМУ </a:t>
            </a:r>
            <a:r>
              <a:rPr lang="ru-RU" b="1" dirty="0" err="1" smtClean="0">
                <a:solidFill>
                  <a:schemeClr val="bg1"/>
                </a:solidFill>
              </a:rPr>
              <a:t>ім</a:t>
            </a:r>
            <a:r>
              <a:rPr lang="ru-RU" b="1" dirty="0" smtClean="0">
                <a:solidFill>
                  <a:schemeClr val="bg1"/>
                </a:solidFill>
              </a:rPr>
              <a:t>. О.О. БОГОМОЛЬЦЯ</a:t>
            </a:r>
            <a:endParaRPr lang="uk-UA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2000" y="1052736"/>
            <a:ext cx="8856984" cy="453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700" b="1" dirty="0">
                <a:solidFill>
                  <a:srgbClr val="FFFF00"/>
                </a:solidFill>
              </a:rPr>
              <a:t>1.	Популяризація спеціальності «Фізична терапія. Ерготерапія» за рахунок підняття іміджу спеціальності, збільшення набору студентів. </a:t>
            </a:r>
          </a:p>
          <a:p>
            <a:r>
              <a:rPr lang="uk-UA" sz="1700" b="1" dirty="0">
                <a:solidFill>
                  <a:srgbClr val="FFFF00"/>
                </a:solidFill>
              </a:rPr>
              <a:t>2.	Розширення клінічних баз </a:t>
            </a:r>
            <a:r>
              <a:rPr lang="uk-UA" sz="1700" b="1" dirty="0" smtClean="0">
                <a:solidFill>
                  <a:srgbClr val="FFFF00"/>
                </a:solidFill>
              </a:rPr>
              <a:t>практичної </a:t>
            </a:r>
            <a:r>
              <a:rPr lang="uk-UA" sz="1700" b="1" dirty="0">
                <a:solidFill>
                  <a:srgbClr val="FFFF00"/>
                </a:solidFill>
              </a:rPr>
              <a:t>підготовки студентів та приведення їх у відповідності до умов праці завдяки підписанню договорів про співпрацю та розширення матеріально-технічної бази кафедри.</a:t>
            </a:r>
          </a:p>
          <a:p>
            <a:r>
              <a:rPr lang="uk-UA" sz="1700" b="1" dirty="0">
                <a:solidFill>
                  <a:srgbClr val="FFFF00"/>
                </a:solidFill>
              </a:rPr>
              <a:t>3.	Сучасне забезпечення навчального процесу, інтеграції світового досвіду у навчальний процес та використання англомовної навчально-методичної літератури.</a:t>
            </a:r>
          </a:p>
          <a:p>
            <a:r>
              <a:rPr lang="uk-UA" sz="1700" b="1" dirty="0">
                <a:solidFill>
                  <a:srgbClr val="FFFF00"/>
                </a:solidFill>
              </a:rPr>
              <a:t>4.	Залучення до стажування студентів та НПП кафедри за кордоном, підвищення академічної мобільності студентів шляхом розробки відповідних навчальних програм стажування та договорів про творчу співпрацю.</a:t>
            </a:r>
          </a:p>
          <a:p>
            <a:r>
              <a:rPr lang="uk-UA" sz="1700" b="1" dirty="0">
                <a:solidFill>
                  <a:srgbClr val="FFFF00"/>
                </a:solidFill>
              </a:rPr>
              <a:t>5.	Оптимізація роботи </a:t>
            </a:r>
            <a:r>
              <a:rPr lang="uk-UA" sz="1700" b="1" dirty="0" smtClean="0">
                <a:solidFill>
                  <a:srgbClr val="FFFF00"/>
                </a:solidFill>
              </a:rPr>
              <a:t>студентського наукового гуртка, </a:t>
            </a:r>
            <a:r>
              <a:rPr lang="uk-UA" sz="1700" b="1" dirty="0">
                <a:solidFill>
                  <a:srgbClr val="FFFF00"/>
                </a:solidFill>
              </a:rPr>
              <a:t>підготовка до майбутньої наукової діяльності.</a:t>
            </a:r>
          </a:p>
          <a:p>
            <a:r>
              <a:rPr lang="uk-UA" sz="1700" b="1" dirty="0">
                <a:solidFill>
                  <a:srgbClr val="FFFF00"/>
                </a:solidFill>
              </a:rPr>
              <a:t>6.	Збільшення наукових публікацій НПП кафедри у міжнародних наукових виданнях </a:t>
            </a:r>
            <a:r>
              <a:rPr lang="en-US" sz="1700" b="1" dirty="0" smtClean="0">
                <a:solidFill>
                  <a:srgbClr val="FFFF00"/>
                </a:solidFill>
              </a:rPr>
              <a:t>Scopus </a:t>
            </a:r>
            <a:r>
              <a:rPr lang="uk-UA" sz="1700" b="1" dirty="0">
                <a:solidFill>
                  <a:srgbClr val="FFFF00"/>
                </a:solidFill>
              </a:rPr>
              <a:t>та ін.</a:t>
            </a:r>
          </a:p>
          <a:p>
            <a:r>
              <a:rPr lang="uk-UA" sz="1700" b="1" dirty="0">
                <a:solidFill>
                  <a:srgbClr val="FFFF00"/>
                </a:solidFill>
              </a:rPr>
              <a:t>7.	Підвищення відповідальності за підготовку кваліфікованих випускників шляхом покращення якості та контролю навчання</a:t>
            </a:r>
            <a:r>
              <a:rPr lang="uk-UA" sz="1700" b="1" dirty="0" smtClean="0">
                <a:solidFill>
                  <a:srgbClr val="FFFF00"/>
                </a:solidFill>
              </a:rPr>
              <a:t>.</a:t>
            </a:r>
            <a:endParaRPr lang="uk-UA" sz="1700" b="1" dirty="0">
              <a:solidFill>
                <a:srgbClr val="FFFF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06016" y="5885892"/>
            <a:ext cx="8568952" cy="648072"/>
          </a:xfrm>
          <a:prstGeom prst="round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ВІДПОВІДАЛЬНІСТЬ ЗА ВИКОНАННЯ НАВЕДЕНИХ ВИЩЕ ПОЛОЖЕНЬ ВВАЖАТИ ЦМК, ЗАВІДУВАЧІВ КАФЕДР ТА НПП УНІВЕРСИТЕТУ.</a:t>
            </a:r>
            <a:endParaRPr lang="uk-UA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116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347864" y="692696"/>
            <a:ext cx="5616624" cy="1224136"/>
          </a:xfrm>
          <a:prstGeom prst="roundRect">
            <a:avLst/>
          </a:prstGeom>
          <a:solidFill>
            <a:srgbClr val="FFFF00"/>
          </a:solidFill>
          <a:ln>
            <a:solidFill>
              <a:schemeClr val="accent5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accent5">
                    <a:lumMod val="10000"/>
                  </a:schemeClr>
                </a:solidFill>
              </a:rPr>
              <a:t>ПРОЕКТ РІШЕННЯ </a:t>
            </a:r>
          </a:p>
          <a:p>
            <a:pPr algn="ctr"/>
            <a:r>
              <a:rPr lang="uk-UA" b="1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ЩОДО ПЕРСПЕКТИВ РОЗВИТКУ СПЕЦІАЛЬНОСТІ «ФІЗИЧНА ТЕРАПІЯ. ЕРГОТЕРАПІЯ» В НМУ ім. О.О. БОГОМОЛЬЦЯ</a:t>
            </a:r>
            <a:endParaRPr lang="uk-UA" b="1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4" y="0"/>
            <a:ext cx="3199304" cy="2414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9776" y="2421817"/>
            <a:ext cx="8712968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uk-UA" sz="1700" b="1" dirty="0" smtClean="0">
                <a:solidFill>
                  <a:srgbClr val="FFFF00"/>
                </a:solidFill>
              </a:rPr>
              <a:t>Застосування </a:t>
            </a:r>
            <a:r>
              <a:rPr lang="uk-UA" sz="1700" b="1" dirty="0">
                <a:solidFill>
                  <a:srgbClr val="FFFF00"/>
                </a:solidFill>
              </a:rPr>
              <a:t>реклами в засобах масової інформації (інтернет ресурси, телебачення та радіо, сайт університету та інші).</a:t>
            </a:r>
          </a:p>
          <a:p>
            <a:pPr marL="457200" indent="-457200">
              <a:buFont typeface="+mj-lt"/>
              <a:buAutoNum type="arabicPeriod"/>
            </a:pPr>
            <a:r>
              <a:rPr lang="uk-UA" sz="1700" b="1" dirty="0" smtClean="0">
                <a:solidFill>
                  <a:srgbClr val="FFFF00"/>
                </a:solidFill>
              </a:rPr>
              <a:t>Створення </a:t>
            </a:r>
            <a:r>
              <a:rPr lang="uk-UA" sz="1700" b="1" dirty="0">
                <a:solidFill>
                  <a:srgbClr val="FFFF00"/>
                </a:solidFill>
              </a:rPr>
              <a:t>практичної потужної бази на основі сучасного обладнання ( тренажери, муляжі). </a:t>
            </a:r>
          </a:p>
          <a:p>
            <a:pPr marL="457200" indent="-457200">
              <a:buFont typeface="+mj-lt"/>
              <a:buAutoNum type="arabicPeriod"/>
            </a:pPr>
            <a:r>
              <a:rPr lang="uk-UA" sz="1700" b="1" dirty="0" smtClean="0">
                <a:solidFill>
                  <a:srgbClr val="FFFF00"/>
                </a:solidFill>
              </a:rPr>
              <a:t>Застосування </a:t>
            </a:r>
            <a:r>
              <a:rPr lang="uk-UA" sz="1700" b="1" dirty="0">
                <a:solidFill>
                  <a:srgbClr val="FFFF00"/>
                </a:solidFill>
              </a:rPr>
              <a:t>потужної науково-методичної бази (європейських реабілітаційних протоколів, сучасної науково-методичної літератури, інноваційних </a:t>
            </a:r>
            <a:r>
              <a:rPr lang="uk-UA" sz="1700" b="1" dirty="0" err="1">
                <a:solidFill>
                  <a:srgbClr val="FFFF00"/>
                </a:solidFill>
              </a:rPr>
              <a:t>методик</a:t>
            </a:r>
            <a:r>
              <a:rPr lang="uk-UA" sz="1700" b="1" dirty="0">
                <a:solidFill>
                  <a:srgbClr val="FFFF00"/>
                </a:solidFill>
              </a:rPr>
              <a:t>) в навчальному процесі. </a:t>
            </a:r>
          </a:p>
          <a:p>
            <a:pPr marL="457200" indent="-457200">
              <a:buFont typeface="+mj-lt"/>
              <a:buAutoNum type="arabicPeriod"/>
            </a:pPr>
            <a:r>
              <a:rPr lang="uk-UA" sz="1700" b="1" dirty="0" smtClean="0">
                <a:solidFill>
                  <a:srgbClr val="FFFF00"/>
                </a:solidFill>
              </a:rPr>
              <a:t>Заохочення </a:t>
            </a:r>
            <a:r>
              <a:rPr lang="uk-UA" sz="1700" b="1" dirty="0">
                <a:solidFill>
                  <a:srgbClr val="FFFF00"/>
                </a:solidFill>
              </a:rPr>
              <a:t>абітурієнтів щодо вступу у НМУ ім. О.О. Богомольця за рахунок авторитету </a:t>
            </a:r>
            <a:r>
              <a:rPr lang="uk-UA" sz="1700" b="1" dirty="0" err="1">
                <a:solidFill>
                  <a:srgbClr val="FFFF00"/>
                </a:solidFill>
              </a:rPr>
              <a:t>ВНЗу</a:t>
            </a:r>
            <a:r>
              <a:rPr lang="uk-UA" sz="1700" b="1" dirty="0">
                <a:solidFill>
                  <a:srgbClr val="FFFF00"/>
                </a:solidFill>
              </a:rPr>
              <a:t> та кваліфікації НПП університету.</a:t>
            </a:r>
          </a:p>
          <a:p>
            <a:pPr marL="457200" indent="-457200">
              <a:buFont typeface="+mj-lt"/>
              <a:buAutoNum type="arabicPeriod"/>
            </a:pPr>
            <a:r>
              <a:rPr lang="uk-UA" sz="1700" b="1" dirty="0" smtClean="0">
                <a:solidFill>
                  <a:srgbClr val="FFFF00"/>
                </a:solidFill>
              </a:rPr>
              <a:t>Налагодження </a:t>
            </a:r>
            <a:r>
              <a:rPr lang="uk-UA" sz="1700" b="1" dirty="0">
                <a:solidFill>
                  <a:srgbClr val="FFFF00"/>
                </a:solidFill>
              </a:rPr>
              <a:t>співпраці з </a:t>
            </a:r>
            <a:r>
              <a:rPr lang="uk-UA" sz="1700" b="1" dirty="0" err="1">
                <a:solidFill>
                  <a:srgbClr val="FFFF00"/>
                </a:solidFill>
              </a:rPr>
              <a:t>ВНЗами</a:t>
            </a:r>
            <a:r>
              <a:rPr lang="uk-UA" sz="1700" b="1" dirty="0">
                <a:solidFill>
                  <a:srgbClr val="FFFF00"/>
                </a:solidFill>
              </a:rPr>
              <a:t> Європи, що готують фахівців зі спеціальності «Фізична терапія. </a:t>
            </a:r>
            <a:r>
              <a:rPr lang="uk-UA" sz="1700" b="1" dirty="0" err="1">
                <a:solidFill>
                  <a:srgbClr val="FFFF00"/>
                </a:solidFill>
              </a:rPr>
              <a:t>Ерготерапія</a:t>
            </a:r>
            <a:r>
              <a:rPr lang="uk-UA" sz="1700" b="1" dirty="0">
                <a:solidFill>
                  <a:srgbClr val="FFFF00"/>
                </a:solidFill>
              </a:rPr>
              <a:t>» (Польща, Греція, Чехія).</a:t>
            </a:r>
          </a:p>
          <a:p>
            <a:pPr marL="457200" indent="-457200">
              <a:buFont typeface="+mj-lt"/>
              <a:buAutoNum type="arabicPeriod"/>
            </a:pPr>
            <a:r>
              <a:rPr lang="uk-UA" sz="1700" b="1" dirty="0" smtClean="0">
                <a:solidFill>
                  <a:srgbClr val="FFFF00"/>
                </a:solidFill>
              </a:rPr>
              <a:t>Створити </a:t>
            </a:r>
            <a:r>
              <a:rPr lang="uk-UA" sz="1700" b="1" dirty="0">
                <a:solidFill>
                  <a:srgbClr val="FFFF00"/>
                </a:solidFill>
              </a:rPr>
              <a:t>нову ЦМК зі спеціальності «Фізична терапія. </a:t>
            </a:r>
            <a:r>
              <a:rPr lang="uk-UA" sz="1700" b="1" dirty="0" err="1">
                <a:solidFill>
                  <a:srgbClr val="FFFF00"/>
                </a:solidFill>
              </a:rPr>
              <a:t>Ерготерапія</a:t>
            </a:r>
            <a:r>
              <a:rPr lang="uk-UA" sz="1700" b="1" dirty="0">
                <a:solidFill>
                  <a:srgbClr val="FFFF00"/>
                </a:solidFill>
              </a:rPr>
              <a:t>»  із залученням кафедр травматології, неврології, хірургії та терапевтичних кафедр. </a:t>
            </a:r>
          </a:p>
          <a:p>
            <a:pPr marL="457200" indent="-457200">
              <a:buFont typeface="+mj-lt"/>
              <a:buAutoNum type="arabicPeriod"/>
            </a:pPr>
            <a:endParaRPr lang="uk-UA" sz="1700" b="1" dirty="0">
              <a:solidFill>
                <a:srgbClr val="FFFF00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uk-UA" sz="17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38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0114" name="Picture 2" descr="Бег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0115" name="Text Box 3"/>
          <p:cNvSpPr txBox="1">
            <a:spLocks noChangeArrowheads="1"/>
          </p:cNvSpPr>
          <p:nvPr/>
        </p:nvSpPr>
        <p:spPr bwMode="auto">
          <a:xfrm>
            <a:off x="684213" y="404813"/>
            <a:ext cx="7559675" cy="402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r>
              <a:rPr lang="ru-RU" sz="3600" b="1">
                <a:solidFill>
                  <a:srgbClr val="FFFF00"/>
                </a:solidFill>
                <a:latin typeface="Verdana" charset="0"/>
              </a:rPr>
              <a:t> </a:t>
            </a:r>
            <a:r>
              <a:rPr lang="ru-RU" b="1" i="1">
                <a:solidFill>
                  <a:srgbClr val="FFFF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rPr>
              <a:t>«Non progredi est regredi»</a:t>
            </a:r>
          </a:p>
          <a:p>
            <a:pPr algn="r">
              <a:spcBef>
                <a:spcPct val="20000"/>
              </a:spcBef>
              <a:buClr>
                <a:schemeClr val="tx2"/>
              </a:buClr>
            </a:pPr>
            <a:r>
              <a:rPr lang="ru-RU" sz="2000" b="1" i="1">
                <a:solidFill>
                  <a:srgbClr val="FFFFCC"/>
                </a:solidFill>
              </a:rPr>
              <a:t>Не идти вперед </a:t>
            </a:r>
          </a:p>
          <a:p>
            <a:pPr algn="r">
              <a:spcBef>
                <a:spcPct val="20000"/>
              </a:spcBef>
              <a:buClr>
                <a:schemeClr val="tx2"/>
              </a:buClr>
            </a:pPr>
            <a:r>
              <a:rPr lang="ru-RU" sz="2000" b="1" i="1">
                <a:solidFill>
                  <a:srgbClr val="FFFFCC"/>
                </a:solidFill>
              </a:rPr>
              <a:t>- значит идти назад</a:t>
            </a:r>
            <a:endParaRPr lang="ru-RU" b="1" i="1">
              <a:solidFill>
                <a:srgbClr val="FFFF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Verdana" charset="0"/>
            </a:endParaRPr>
          </a:p>
          <a:p>
            <a:pPr algn="r"/>
            <a:endParaRPr lang="ru-RU" b="1" i="1">
              <a:solidFill>
                <a:srgbClr val="FFFF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Verdana" charset="0"/>
            </a:endParaRPr>
          </a:p>
          <a:p>
            <a:pPr algn="ctr"/>
            <a:endParaRPr lang="ru-RU" b="1" i="1">
              <a:solidFill>
                <a:srgbClr val="FFFF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Verdana" charset="0"/>
            </a:endParaRPr>
          </a:p>
          <a:p>
            <a:pPr algn="ctr"/>
            <a:endParaRPr lang="ru-RU" sz="3800" b="1" i="1">
              <a:solidFill>
                <a:srgbClr val="FFFF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Verdana" charset="0"/>
            </a:endParaRPr>
          </a:p>
          <a:p>
            <a:pPr algn="ctr"/>
            <a:endParaRPr lang="ru-RU" sz="3800" b="1" i="1">
              <a:solidFill>
                <a:srgbClr val="FFFF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Verdana" charset="0"/>
            </a:endParaRPr>
          </a:p>
          <a:p>
            <a:pPr algn="ctr"/>
            <a:r>
              <a:rPr lang="ru-RU" sz="3800" b="1" i="1">
                <a:solidFill>
                  <a:srgbClr val="FFFF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rPr>
              <a:t>Спасибо за внимание</a:t>
            </a:r>
            <a:endParaRPr lang="en-US" sz="3800" b="1" i="1">
              <a:solidFill>
                <a:srgbClr val="FFFF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Verdana" charset="0"/>
            </a:endParaRPr>
          </a:p>
          <a:p>
            <a:pPr algn="ctr"/>
            <a:endParaRPr lang="ru-RU" sz="2400" b="1" i="1">
              <a:solidFill>
                <a:srgbClr val="FFFF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38281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Объект 2"/>
          <p:cNvSpPr>
            <a:spLocks/>
          </p:cNvSpPr>
          <p:nvPr/>
        </p:nvSpPr>
        <p:spPr bwMode="auto">
          <a:xfrm>
            <a:off x="323850" y="1412875"/>
            <a:ext cx="8640763" cy="292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endParaRPr lang="ru-RU" altLang="ru-RU" sz="1800" b="1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57200" y="208394"/>
            <a:ext cx="8229600" cy="700326"/>
          </a:xfrm>
          <a:prstGeom prst="round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uk-UA" altLang="ru-RU" sz="20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ЗНАЧЕННЯ ФІЗИЧНОЇ ТЕРАПІЇ, ЕРГОТЕРАПІЇ В СВІТІ ТА В УКРАЇНІ</a:t>
            </a:r>
            <a:endParaRPr lang="ru-RU" altLang="ru-RU" sz="2000" b="1" dirty="0" smtClean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287203" y="1052736"/>
            <a:ext cx="5652949" cy="3693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04800" indent="-304800">
              <a:buFont typeface="Wingdings" pitchFamily="2" charset="2"/>
              <a:buChar char="Ш"/>
            </a:pPr>
            <a:r>
              <a:rPr lang="uk-UA" altLang="ru-RU" b="1" dirty="0">
                <a:solidFill>
                  <a:srgbClr val="FFFF00"/>
                </a:solidFill>
              </a:rPr>
              <a:t>покращує якість лікування; </a:t>
            </a:r>
          </a:p>
          <a:p>
            <a:pPr marL="304800" indent="-304800">
              <a:buFont typeface="Wingdings" pitchFamily="2" charset="2"/>
              <a:buChar char="Ш"/>
            </a:pPr>
            <a:r>
              <a:rPr lang="uk-UA" altLang="ru-RU" b="1" dirty="0">
                <a:solidFill>
                  <a:srgbClr val="FFFF00"/>
                </a:solidFill>
              </a:rPr>
              <a:t>значно прискорює відновлення функцій органів і систем; </a:t>
            </a:r>
          </a:p>
          <a:p>
            <a:pPr marL="304800" indent="-304800">
              <a:buFont typeface="Wingdings" pitchFamily="2" charset="2"/>
              <a:buChar char="Ш"/>
            </a:pPr>
            <a:r>
              <a:rPr lang="uk-UA" altLang="ru-RU" b="1" dirty="0">
                <a:solidFill>
                  <a:srgbClr val="FFFF00"/>
                </a:solidFill>
              </a:rPr>
              <a:t>повертає працездатність та попереджає інвалідність</a:t>
            </a:r>
            <a:r>
              <a:rPr lang="ru-RU" altLang="ru-RU" b="1" dirty="0">
                <a:solidFill>
                  <a:srgbClr val="FFFF00"/>
                </a:solidFill>
              </a:rPr>
              <a:t>;</a:t>
            </a:r>
            <a:endParaRPr lang="uk-UA" altLang="ru-RU" b="1" dirty="0">
              <a:solidFill>
                <a:srgbClr val="FFFF00"/>
              </a:solidFill>
            </a:endParaRPr>
          </a:p>
          <a:p>
            <a:pPr marL="304800" indent="-304800">
              <a:buFont typeface="Wingdings" pitchFamily="2" charset="2"/>
              <a:buChar char="Ш"/>
            </a:pPr>
            <a:r>
              <a:rPr lang="uk-UA" altLang="ru-RU" b="1" dirty="0">
                <a:solidFill>
                  <a:srgbClr val="FFFF00"/>
                </a:solidFill>
              </a:rPr>
              <a:t>допомагає хворому розвинути навички самообслуговування; </a:t>
            </a:r>
          </a:p>
          <a:p>
            <a:pPr marL="304800" indent="-304800">
              <a:buFont typeface="Wingdings" pitchFamily="2" charset="2"/>
              <a:buChar char="Ш"/>
            </a:pPr>
            <a:r>
              <a:rPr lang="uk-UA" altLang="ru-RU" b="1" dirty="0">
                <a:solidFill>
                  <a:srgbClr val="FFFF00"/>
                </a:solidFill>
              </a:rPr>
              <a:t>у випадках інвалідності допомагає</a:t>
            </a:r>
            <a:r>
              <a:rPr lang="ru-RU" altLang="ru-RU" b="1" dirty="0">
                <a:solidFill>
                  <a:srgbClr val="FFFF00"/>
                </a:solidFill>
              </a:rPr>
              <a:t> </a:t>
            </a:r>
            <a:r>
              <a:rPr lang="uk-UA" altLang="ru-RU" b="1" dirty="0">
                <a:solidFill>
                  <a:srgbClr val="FFFF00"/>
                </a:solidFill>
              </a:rPr>
              <a:t>пристосуватися до максимально активного життя в нових умовах, які сталися в результаті хвороби або травми, а також до більш повної інтеграції у всі сфери діяльності людини.</a:t>
            </a:r>
          </a:p>
        </p:txBody>
      </p:sp>
      <p:pic>
        <p:nvPicPr>
          <p:cNvPr id="1026" name="Picture 2" descr="C:\Users\User\Downloads\momentum_logo_v2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4746054"/>
            <a:ext cx="8229600" cy="2001513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ownloads\TherapyClou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4071" y="1252564"/>
            <a:ext cx="2872730" cy="3293662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0866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845" y="1944051"/>
            <a:ext cx="2771800" cy="148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5" y="3624245"/>
            <a:ext cx="2857649" cy="1460939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141756" y="5751509"/>
            <a:ext cx="5760640" cy="924498"/>
          </a:xfrm>
          <a:prstGeom prst="roundRect">
            <a:avLst/>
          </a:prstGeom>
          <a:solidFill>
            <a:srgbClr val="FFFF00"/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b="1" dirty="0">
                <a:solidFill>
                  <a:schemeClr val="bg1">
                    <a:lumMod val="50000"/>
                  </a:schemeClr>
                </a:solidFill>
              </a:rPr>
              <a:t>За умов своєчасної та ефективної фізичної реабілітації кількість інвалідів може бути значно меншою!</a:t>
            </a:r>
            <a:endParaRPr lang="ru-RU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39552" y="323549"/>
            <a:ext cx="5400600" cy="620688"/>
          </a:xfrm>
          <a:prstGeom prst="roundRect">
            <a:avLst/>
          </a:prstGeom>
          <a:solidFill>
            <a:srgbClr val="FFFF0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200" b="1" dirty="0" smtClean="0">
                <a:solidFill>
                  <a:schemeClr val="bg1">
                    <a:lumMod val="50000"/>
                  </a:schemeClr>
                </a:solidFill>
              </a:rPr>
              <a:t>АКТУАЛЬНІСТЬ ФІЗИЧНОЇ ТЕРАПІЇ</a:t>
            </a:r>
            <a:endParaRPr lang="uk-UA" sz="2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1052513"/>
            <a:ext cx="5760640" cy="648295"/>
          </a:xfrm>
          <a:prstGeom prst="roundRect">
            <a:avLst/>
          </a:prstGeom>
          <a:solidFill>
            <a:srgbClr val="FFFF0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bg1">
                    <a:lumMod val="50000"/>
                  </a:schemeClr>
                </a:solidFill>
              </a:rPr>
              <a:t>Зростання кількості постраждалих в зоні АТО</a:t>
            </a:r>
            <a:endParaRPr lang="uk-UA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5245" y="3624245"/>
            <a:ext cx="5760640" cy="1007343"/>
          </a:xfrm>
          <a:prstGeom prst="roundRect">
            <a:avLst/>
          </a:prstGeom>
          <a:solidFill>
            <a:srgbClr val="FFFF0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altLang="ru-RU" sz="2000" b="1" dirty="0" smtClean="0">
                <a:solidFill>
                  <a:schemeClr val="bg1">
                    <a:lumMod val="50000"/>
                  </a:schemeClr>
                </a:solidFill>
              </a:rPr>
              <a:t>Інваліди – дитинства, виробництва, іншого походження, а також після перенесених захворювань різного характеру).</a:t>
            </a:r>
            <a:endParaRPr lang="ru-RU" altLang="ru-RU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352" y="1939295"/>
            <a:ext cx="2771800" cy="1490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5" y="188640"/>
            <a:ext cx="2857649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8280" y="1811609"/>
            <a:ext cx="2875544" cy="1618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168267" y="4772181"/>
            <a:ext cx="5707618" cy="864096"/>
          </a:xfrm>
          <a:prstGeom prst="roundRect">
            <a:avLst/>
          </a:prstGeom>
          <a:solidFill>
            <a:srgbClr val="FFFF0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altLang="ru-RU" b="1" dirty="0" smtClean="0">
                <a:solidFill>
                  <a:schemeClr val="bg1">
                    <a:lumMod val="50000"/>
                  </a:schemeClr>
                </a:solidFill>
              </a:rPr>
              <a:t>Спортсмени-інваліди</a:t>
            </a:r>
            <a:r>
              <a:rPr lang="uk-UA" altLang="ru-RU" b="1" dirty="0">
                <a:solidFill>
                  <a:schemeClr val="bg1">
                    <a:lumMod val="50000"/>
                  </a:schemeClr>
                </a:solidFill>
              </a:rPr>
              <a:t>, оскільки спорт став одним з видів професійної діяльності людини</a:t>
            </a:r>
            <a:endParaRPr lang="uk-UA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6026" y="5235488"/>
            <a:ext cx="2877798" cy="1427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6861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7"/>
          <p:cNvSpPr>
            <a:spLocks noChangeArrowheads="1"/>
          </p:cNvSpPr>
          <p:nvPr/>
        </p:nvSpPr>
        <p:spPr bwMode="auto">
          <a:xfrm>
            <a:off x="395251" y="1676358"/>
            <a:ext cx="8424862" cy="3042692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75000"/>
              </a:schemeClr>
            </a:solidFill>
          </a:ln>
          <a:effectLst/>
          <a:extLst/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uk-UA" altLang="ru-RU" sz="2200" b="1" dirty="0">
                <a:solidFill>
                  <a:schemeClr val="bg1">
                    <a:lumMod val="50000"/>
                  </a:schemeClr>
                </a:solidFill>
              </a:rPr>
              <a:t>Існуюча в Україні система професійної підготовки фахівців зі спеціальності «Фізична </a:t>
            </a:r>
            <a:r>
              <a:rPr lang="uk-UA" altLang="ru-RU" sz="2200" b="1" dirty="0" smtClean="0">
                <a:solidFill>
                  <a:schemeClr val="bg1">
                    <a:lumMod val="50000"/>
                  </a:schemeClr>
                </a:solidFill>
              </a:rPr>
              <a:t>терапія. Ерготерапія» </a:t>
            </a:r>
            <a:r>
              <a:rPr lang="uk-UA" altLang="ru-RU" sz="2200" b="1" dirty="0">
                <a:solidFill>
                  <a:schemeClr val="bg1">
                    <a:lumMod val="50000"/>
                  </a:schemeClr>
                </a:solidFill>
              </a:rPr>
              <a:t>має порівняно невелику історію і на даний момент стикається з певними проблемами</a:t>
            </a:r>
            <a:r>
              <a:rPr lang="ru-RU" altLang="ru-RU" sz="2200" b="1" dirty="0" smtClean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uk-UA" altLang="ru-RU" sz="2200" b="1" dirty="0" smtClean="0">
                <a:solidFill>
                  <a:schemeClr val="bg1">
                    <a:lumMod val="50000"/>
                  </a:schemeClr>
                </a:solidFill>
              </a:rPr>
              <a:t>однією </a:t>
            </a:r>
            <a:r>
              <a:rPr lang="uk-UA" altLang="ru-RU" sz="2200" b="1" dirty="0">
                <a:solidFill>
                  <a:schemeClr val="bg1">
                    <a:lumMod val="50000"/>
                  </a:schemeClr>
                </a:solidFill>
              </a:rPr>
              <a:t>з яких є те, що сьогодні таких фахівців готують переважно в інститутах фізичної культури, що негативно впливає на якість їх освіти, а в подальшому ускладнює їх працевлаштування в лікувальні заклади.  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16563" y="260648"/>
            <a:ext cx="8424862" cy="1223988"/>
          </a:xfrm>
          <a:prstGeom prst="flowChartAlternateProcess">
            <a:avLst/>
          </a:prstGeom>
          <a:solidFill>
            <a:srgbClr val="FFFF00"/>
          </a:solidFill>
          <a:ln>
            <a:solidFill>
              <a:schemeClr val="bg1">
                <a:lumMod val="75000"/>
              </a:schemeClr>
            </a:solidFill>
          </a:ln>
          <a:effectLst/>
          <a:extLst/>
        </p:spPr>
        <p:txBody>
          <a:bodyPr anchor="ctr"/>
          <a:lstStyle>
            <a:lvl1pPr eaLnBrk="0" hangingPunct="0">
              <a:defRPr sz="4400"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 sz="4400"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 sz="4400">
                <a:solidFill>
                  <a:schemeClr val="tx1"/>
                </a:solidFill>
                <a:latin typeface="Arial" charset="0"/>
              </a:defRPr>
            </a:lvl3pPr>
            <a:lvl4pPr eaLnBrk="0" hangingPunct="0">
              <a:defRPr sz="4400">
                <a:solidFill>
                  <a:schemeClr val="tx1"/>
                </a:solidFill>
                <a:latin typeface="Arial" charset="0"/>
              </a:defRPr>
            </a:lvl4pPr>
            <a:lvl5pPr eaLnBrk="0" hangingPunct="0"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uk-UA" altLang="ru-RU" sz="2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ПРОБЛЕМИ </a:t>
            </a:r>
            <a:br>
              <a:rPr lang="uk-UA" altLang="ru-RU" sz="2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uk-UA" altLang="ru-RU" sz="24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ПІДГОТОВКИ ФАХІВЦІВ З ФІЗИЧНОЇ ТЕРАПІЇ, ЕРГОТЕРАПІЇ В УКРАЇНІ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3" y="4941168"/>
            <a:ext cx="8424862" cy="180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431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467544" y="260648"/>
            <a:ext cx="8136905" cy="1015663"/>
          </a:xfrm>
          <a:prstGeom prst="rect">
            <a:avLst/>
          </a:prstGeom>
          <a:solidFill>
            <a:srgbClr val="C5D7FF"/>
          </a:solidFill>
          <a:effectLst>
            <a:glow rad="368300">
              <a:srgbClr val="C5D7FF"/>
            </a:glow>
            <a:outerShdw blurRad="50800" dist="50800" dir="5400000" algn="ctr" rotWithShape="0">
              <a:srgbClr val="C5D7FF"/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kern="0" dirty="0">
                <a:ln w="0">
                  <a:solidFill>
                    <a:srgbClr val="FFFFFF"/>
                  </a:solidFill>
                </a:ln>
                <a:solidFill>
                  <a:srgbClr val="0000E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kern="0" dirty="0">
                <a:ln w="0">
                  <a:solidFill>
                    <a:srgbClr val="FF0000"/>
                  </a:solidFill>
                </a:ln>
                <a:solidFill>
                  <a:srgbClr val="FF0000"/>
                </a:solidFill>
                <a:latin typeface="+mj-lt"/>
                <a:cs typeface="Times New Roman" pitchFamily="18" charset="0"/>
              </a:rPr>
              <a:t>Постанова КМУ № 266 </a:t>
            </a:r>
            <a:r>
              <a:rPr lang="ru-RU" sz="2000" kern="0" dirty="0" err="1">
                <a:ln w="0">
                  <a:solidFill>
                    <a:srgbClr val="FF0000"/>
                  </a:solidFill>
                </a:ln>
                <a:solidFill>
                  <a:srgbClr val="FF0000"/>
                </a:solidFill>
                <a:latin typeface="+mj-lt"/>
                <a:cs typeface="Times New Roman" pitchFamily="18" charset="0"/>
              </a:rPr>
              <a:t>від</a:t>
            </a:r>
            <a:r>
              <a:rPr lang="ru-RU" sz="2000" kern="0" dirty="0">
                <a:ln w="0">
                  <a:solidFill>
                    <a:srgbClr val="FF0000"/>
                  </a:solidFill>
                </a:ln>
                <a:solidFill>
                  <a:srgbClr val="FF0000"/>
                </a:solidFill>
                <a:latin typeface="+mj-lt"/>
                <a:cs typeface="Times New Roman" pitchFamily="18" charset="0"/>
              </a:rPr>
              <a:t> 29.04.15 року</a:t>
            </a:r>
          </a:p>
          <a:p>
            <a:pPr algn="ctr">
              <a:defRPr/>
            </a:pPr>
            <a:r>
              <a:rPr lang="ru-RU" sz="2000" kern="0" dirty="0">
                <a:ln w="0">
                  <a:solidFill>
                    <a:srgbClr val="FF0000"/>
                  </a:solidFill>
                </a:ln>
                <a:solidFill>
                  <a:srgbClr val="FF0000"/>
                </a:solidFill>
                <a:latin typeface="+mj-lt"/>
                <a:cs typeface="Times New Roman" pitchFamily="18" charset="0"/>
              </a:rPr>
              <a:t>«Про </a:t>
            </a:r>
            <a:r>
              <a:rPr lang="ru-RU" sz="2000" kern="0" dirty="0" err="1">
                <a:ln w="0">
                  <a:solidFill>
                    <a:srgbClr val="FF0000"/>
                  </a:solidFill>
                </a:ln>
                <a:solidFill>
                  <a:srgbClr val="FF0000"/>
                </a:solidFill>
                <a:latin typeface="+mj-lt"/>
                <a:cs typeface="Times New Roman" pitchFamily="18" charset="0"/>
              </a:rPr>
              <a:t>затвердження</a:t>
            </a:r>
            <a:r>
              <a:rPr lang="ru-RU" sz="2000" kern="0" dirty="0">
                <a:ln w="0">
                  <a:solidFill>
                    <a:srgbClr val="FF0000"/>
                  </a:solidFill>
                </a:ln>
                <a:solidFill>
                  <a:srgbClr val="FF0000"/>
                </a:solidFill>
                <a:latin typeface="+mj-lt"/>
                <a:cs typeface="Times New Roman" pitchFamily="18" charset="0"/>
              </a:rPr>
              <a:t> </a:t>
            </a:r>
            <a:r>
              <a:rPr lang="ru-RU" sz="2000" kern="0" dirty="0" err="1">
                <a:ln w="0">
                  <a:solidFill>
                    <a:srgbClr val="FF0000"/>
                  </a:solidFill>
                </a:ln>
                <a:solidFill>
                  <a:srgbClr val="FF0000"/>
                </a:solidFill>
                <a:latin typeface="+mj-lt"/>
                <a:cs typeface="Times New Roman" pitchFamily="18" charset="0"/>
              </a:rPr>
              <a:t>переліку</a:t>
            </a:r>
            <a:r>
              <a:rPr lang="ru-RU" sz="2000" kern="0" dirty="0">
                <a:ln w="0">
                  <a:solidFill>
                    <a:srgbClr val="FF0000"/>
                  </a:solidFill>
                </a:ln>
                <a:solidFill>
                  <a:srgbClr val="FF0000"/>
                </a:solidFill>
                <a:latin typeface="+mj-lt"/>
                <a:cs typeface="Times New Roman" pitchFamily="18" charset="0"/>
              </a:rPr>
              <a:t> </a:t>
            </a:r>
            <a:r>
              <a:rPr lang="ru-RU" sz="2000" kern="0" dirty="0" err="1">
                <a:ln w="0">
                  <a:solidFill>
                    <a:srgbClr val="FF0000"/>
                  </a:solidFill>
                </a:ln>
                <a:solidFill>
                  <a:srgbClr val="FF0000"/>
                </a:solidFill>
                <a:latin typeface="+mj-lt"/>
                <a:cs typeface="Times New Roman" pitchFamily="18" charset="0"/>
              </a:rPr>
              <a:t>галузей</a:t>
            </a:r>
            <a:r>
              <a:rPr lang="ru-RU" sz="2000" kern="0" dirty="0">
                <a:ln w="0">
                  <a:solidFill>
                    <a:srgbClr val="FF0000"/>
                  </a:solidFill>
                </a:ln>
                <a:solidFill>
                  <a:srgbClr val="FF0000"/>
                </a:solidFill>
                <a:latin typeface="+mj-lt"/>
                <a:cs typeface="Times New Roman" pitchFamily="18" charset="0"/>
              </a:rPr>
              <a:t> </a:t>
            </a:r>
            <a:r>
              <a:rPr lang="ru-RU" sz="2000" kern="0" dirty="0" err="1">
                <a:ln w="0">
                  <a:solidFill>
                    <a:srgbClr val="FF0000"/>
                  </a:solidFill>
                </a:ln>
                <a:solidFill>
                  <a:srgbClr val="FF0000"/>
                </a:solidFill>
                <a:latin typeface="+mj-lt"/>
                <a:cs typeface="Times New Roman" pitchFamily="18" charset="0"/>
              </a:rPr>
              <a:t>знань</a:t>
            </a:r>
            <a:r>
              <a:rPr lang="ru-RU" sz="2000" kern="0" dirty="0">
                <a:ln w="0">
                  <a:solidFill>
                    <a:srgbClr val="FF0000"/>
                  </a:solidFill>
                </a:ln>
                <a:solidFill>
                  <a:srgbClr val="FF0000"/>
                </a:solidFill>
                <a:latin typeface="+mj-lt"/>
                <a:cs typeface="Times New Roman" pitchFamily="18" charset="0"/>
              </a:rPr>
              <a:t> та </a:t>
            </a:r>
            <a:r>
              <a:rPr lang="ru-RU" sz="2000" kern="0" dirty="0" err="1">
                <a:ln w="0">
                  <a:solidFill>
                    <a:srgbClr val="FF0000"/>
                  </a:solidFill>
                </a:ln>
                <a:solidFill>
                  <a:srgbClr val="FF0000"/>
                </a:solidFill>
                <a:latin typeface="+mj-lt"/>
                <a:cs typeface="Times New Roman" pitchFamily="18" charset="0"/>
              </a:rPr>
              <a:t>спеціальностей</a:t>
            </a:r>
            <a:r>
              <a:rPr lang="ru-RU" sz="2000" kern="0" dirty="0">
                <a:ln w="0">
                  <a:solidFill>
                    <a:srgbClr val="FF0000"/>
                  </a:solidFill>
                </a:ln>
                <a:solidFill>
                  <a:srgbClr val="FF0000"/>
                </a:solidFill>
                <a:latin typeface="+mj-lt"/>
                <a:cs typeface="Times New Roman" pitchFamily="18" charset="0"/>
              </a:rPr>
              <a:t>, за </a:t>
            </a:r>
            <a:r>
              <a:rPr lang="ru-RU" sz="2000" kern="0" dirty="0" err="1">
                <a:ln w="0">
                  <a:solidFill>
                    <a:srgbClr val="FF0000"/>
                  </a:solidFill>
                </a:ln>
                <a:solidFill>
                  <a:srgbClr val="FF0000"/>
                </a:solidFill>
                <a:latin typeface="+mj-lt"/>
                <a:cs typeface="Times New Roman" pitchFamily="18" charset="0"/>
              </a:rPr>
              <a:t>якими</a:t>
            </a:r>
            <a:r>
              <a:rPr lang="ru-RU" sz="2000" kern="0" dirty="0">
                <a:ln w="0">
                  <a:solidFill>
                    <a:srgbClr val="FF0000"/>
                  </a:solidFill>
                </a:ln>
                <a:solidFill>
                  <a:srgbClr val="FF0000"/>
                </a:solidFill>
                <a:latin typeface="+mj-lt"/>
                <a:cs typeface="Times New Roman" pitchFamily="18" charset="0"/>
              </a:rPr>
              <a:t> </a:t>
            </a:r>
            <a:r>
              <a:rPr lang="ru-RU" sz="2000" kern="0" dirty="0" err="1">
                <a:ln w="0">
                  <a:solidFill>
                    <a:srgbClr val="FF0000"/>
                  </a:solidFill>
                </a:ln>
                <a:solidFill>
                  <a:srgbClr val="FF0000"/>
                </a:solidFill>
                <a:latin typeface="+mj-lt"/>
                <a:cs typeface="Times New Roman" pitchFamily="18" charset="0"/>
              </a:rPr>
              <a:t>здійснюється</a:t>
            </a:r>
            <a:r>
              <a:rPr lang="ru-RU" sz="2000" kern="0" dirty="0">
                <a:ln w="0">
                  <a:solidFill>
                    <a:srgbClr val="FF0000"/>
                  </a:solidFill>
                </a:ln>
                <a:solidFill>
                  <a:srgbClr val="FF0000"/>
                </a:solidFill>
                <a:latin typeface="+mj-lt"/>
                <a:cs typeface="Times New Roman" pitchFamily="18" charset="0"/>
              </a:rPr>
              <a:t> </a:t>
            </a:r>
            <a:r>
              <a:rPr lang="ru-RU" sz="2000" kern="0" dirty="0" err="1">
                <a:ln w="0">
                  <a:solidFill>
                    <a:srgbClr val="FF0000"/>
                  </a:solidFill>
                </a:ln>
                <a:solidFill>
                  <a:srgbClr val="FF0000"/>
                </a:solidFill>
                <a:latin typeface="+mj-lt"/>
                <a:cs typeface="Times New Roman" pitchFamily="18" charset="0"/>
              </a:rPr>
              <a:t>підготовка</a:t>
            </a:r>
            <a:r>
              <a:rPr lang="ru-RU" sz="2000" kern="0" dirty="0">
                <a:ln w="0">
                  <a:solidFill>
                    <a:srgbClr val="FF0000"/>
                  </a:solidFill>
                </a:ln>
                <a:solidFill>
                  <a:srgbClr val="FF0000"/>
                </a:solidFill>
                <a:latin typeface="+mj-lt"/>
                <a:cs typeface="Times New Roman" pitchFamily="18" charset="0"/>
              </a:rPr>
              <a:t> </a:t>
            </a:r>
            <a:r>
              <a:rPr lang="ru-RU" sz="2000" kern="0" dirty="0" err="1">
                <a:ln w="0">
                  <a:solidFill>
                    <a:srgbClr val="FF0000"/>
                  </a:solidFill>
                </a:ln>
                <a:solidFill>
                  <a:srgbClr val="FF0000"/>
                </a:solidFill>
                <a:latin typeface="+mj-lt"/>
                <a:cs typeface="Times New Roman" pitchFamily="18" charset="0"/>
              </a:rPr>
              <a:t>здобувачів</a:t>
            </a:r>
            <a:r>
              <a:rPr lang="ru-RU" sz="2000" kern="0" dirty="0">
                <a:ln w="0">
                  <a:solidFill>
                    <a:srgbClr val="FF0000"/>
                  </a:solidFill>
                </a:ln>
                <a:solidFill>
                  <a:srgbClr val="FF0000"/>
                </a:solidFill>
                <a:latin typeface="+mj-lt"/>
                <a:cs typeface="Times New Roman" pitchFamily="18" charset="0"/>
              </a:rPr>
              <a:t> </a:t>
            </a:r>
            <a:r>
              <a:rPr lang="ru-RU" sz="2000" kern="0" dirty="0" err="1">
                <a:ln w="0">
                  <a:solidFill>
                    <a:srgbClr val="FF0000"/>
                  </a:solidFill>
                </a:ln>
                <a:solidFill>
                  <a:srgbClr val="FF0000"/>
                </a:solidFill>
                <a:latin typeface="+mj-lt"/>
                <a:cs typeface="Times New Roman" pitchFamily="18" charset="0"/>
              </a:rPr>
              <a:t>вищої</a:t>
            </a:r>
            <a:r>
              <a:rPr lang="ru-RU" sz="2000" kern="0" dirty="0">
                <a:ln w="0">
                  <a:solidFill>
                    <a:srgbClr val="FF0000"/>
                  </a:solidFill>
                </a:ln>
                <a:solidFill>
                  <a:srgbClr val="FF0000"/>
                </a:solidFill>
                <a:latin typeface="+mj-lt"/>
                <a:cs typeface="Times New Roman" pitchFamily="18" charset="0"/>
              </a:rPr>
              <a:t> </a:t>
            </a:r>
            <a:r>
              <a:rPr lang="ru-RU" sz="2000" kern="0" dirty="0" err="1">
                <a:ln w="0">
                  <a:solidFill>
                    <a:srgbClr val="FF0000"/>
                  </a:solidFill>
                </a:ln>
                <a:solidFill>
                  <a:srgbClr val="FF0000"/>
                </a:solidFill>
                <a:latin typeface="+mj-lt"/>
                <a:cs typeface="Times New Roman" pitchFamily="18" charset="0"/>
              </a:rPr>
              <a:t>освіти</a:t>
            </a:r>
            <a:r>
              <a:rPr lang="ru-RU" sz="2000" kern="0" dirty="0">
                <a:ln w="0">
                  <a:solidFill>
                    <a:srgbClr val="FF0000"/>
                  </a:solidFill>
                </a:ln>
                <a:solidFill>
                  <a:srgbClr val="FF0000"/>
                </a:solidFill>
                <a:latin typeface="+mj-lt"/>
                <a:cs typeface="Times New Roman" pitchFamily="18" charset="0"/>
              </a:rPr>
              <a:t>»</a:t>
            </a:r>
            <a:endParaRPr lang="ru-RU" sz="2000" kern="0" dirty="0">
              <a:ln w="0"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1" name="Picture 7" descr="D:\Мои документы\Кафедра\Становление реабилитации\main-avec-le-stéthoscope-6330211.jpg"/>
          <p:cNvPicPr>
            <a:picLocks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6216" y="1540816"/>
            <a:ext cx="1260000" cy="1260000"/>
          </a:xfrm>
          <a:prstGeom prst="ellipse">
            <a:avLst/>
          </a:prstGeom>
          <a:ln w="19050" cap="rnd">
            <a:solidFill>
              <a:srgbClr val="00FFFF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threePt" dir="t"/>
          </a:scene3d>
          <a:sp3d contourW="7620" prstMaterial="matte">
            <a:bevelT w="165100" prst="coolSlant"/>
            <a:contourClr>
              <a:srgbClr val="333333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User\Desktop\images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6253" y="2572278"/>
            <a:ext cx="4461710" cy="193684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714998" y="2557724"/>
            <a:ext cx="1027910" cy="307777"/>
          </a:xfrm>
          <a:prstGeom prst="rect">
            <a:avLst/>
          </a:prstGeom>
          <a:solidFill>
            <a:srgbClr val="00FFFF"/>
          </a:solidFill>
          <a:effectLst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Медицина</a:t>
            </a:r>
            <a:endParaRPr lang="ru-RU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97708" y="2954645"/>
            <a:ext cx="1458545" cy="307777"/>
          </a:xfrm>
          <a:prstGeom prst="rect">
            <a:avLst/>
          </a:prstGeom>
          <a:solidFill>
            <a:srgbClr val="00FFFF"/>
          </a:solidFill>
          <a:effectLst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Стоматологія</a:t>
            </a:r>
            <a:endParaRPr lang="ru-RU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10819" y="5207450"/>
            <a:ext cx="987066" cy="307777"/>
          </a:xfrm>
          <a:prstGeom prst="rect">
            <a:avLst/>
          </a:prstGeom>
          <a:solidFill>
            <a:srgbClr val="00FFFF"/>
          </a:solidFill>
          <a:effectLst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Фармація</a:t>
            </a:r>
            <a:endParaRPr lang="ru-RU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688030" y="5922857"/>
            <a:ext cx="2322947" cy="523220"/>
          </a:xfrm>
          <a:prstGeom prst="rect">
            <a:avLst/>
          </a:prstGeom>
          <a:solidFill>
            <a:srgbClr val="00FFFF"/>
          </a:solidFill>
          <a:effectLst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Технологія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медичної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діагностики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лікування</a:t>
            </a:r>
            <a:endParaRPr lang="ru-RU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484023" y="6127086"/>
            <a:ext cx="1517338" cy="307777"/>
          </a:xfrm>
          <a:prstGeom prst="rect">
            <a:avLst/>
          </a:prstGeom>
          <a:solidFill>
            <a:srgbClr val="00FFFF"/>
          </a:solidFill>
          <a:effectLst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1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Медсестринство</a:t>
            </a:r>
            <a:endParaRPr lang="uk-UA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278037" y="5405204"/>
            <a:ext cx="1386740" cy="738664"/>
          </a:xfrm>
          <a:prstGeom prst="rect">
            <a:avLst/>
          </a:prstGeom>
          <a:solidFill>
            <a:srgbClr val="FF0000"/>
          </a:solidFill>
          <a:effectLst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Фізична терапія. Ерготерапія</a:t>
            </a:r>
            <a:endParaRPr lang="uk-UA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278037" y="3028384"/>
            <a:ext cx="1656315" cy="523220"/>
          </a:xfrm>
          <a:prstGeom prst="rect">
            <a:avLst/>
          </a:prstGeom>
          <a:solidFill>
            <a:srgbClr val="00FFFF"/>
          </a:solidFill>
          <a:effectLst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Психологічна реабілітація</a:t>
            </a:r>
            <a:endParaRPr lang="uk-UA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749304" y="4195947"/>
            <a:ext cx="2761497" cy="461665"/>
          </a:xfrm>
          <a:prstGeom prst="rect">
            <a:avLst/>
          </a:prstGeom>
          <a:solidFill>
            <a:schemeClr val="bg1">
              <a:alpha val="50000"/>
            </a:schemeClr>
          </a:solidFill>
          <a:effectLst>
            <a:glow rad="381000">
              <a:schemeClr val="bg1">
                <a:alpha val="5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400" b="1" dirty="0" err="1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88900">
                    <a:srgbClr val="FFFFFF">
                      <a:alpha val="83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Медуніверситет</a:t>
            </a:r>
            <a:endParaRPr lang="ru-RU" sz="24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glow rad="88900">
                  <a:srgbClr val="FFFFFF">
                    <a:alpha val="83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Мои документы\Кафедра\Становление реабилитации\physiothérapie-17615662.jpg"/>
          <p:cNvPicPr>
            <a:picLocks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3407" y="3885338"/>
            <a:ext cx="1476000" cy="1476000"/>
          </a:xfrm>
          <a:prstGeom prst="ellipse">
            <a:avLst/>
          </a:prstGeom>
          <a:ln w="19050" cap="rnd">
            <a:solidFill>
              <a:srgbClr val="FF0000"/>
            </a:solidFill>
            <a:prstDash val="solid"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threePt" dir="t"/>
          </a:scene3d>
          <a:sp3d prstMaterial="matte">
            <a:bevelT w="165100" prst="coolSlant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D:\Мои документы\Кафедра\Становление реабилитации\2.jpg"/>
          <p:cNvPicPr>
            <a:picLocks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25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1101" y="1631919"/>
            <a:ext cx="1476000" cy="1476000"/>
          </a:xfrm>
          <a:prstGeom prst="ellipse">
            <a:avLst/>
          </a:prstGeom>
          <a:ln w="19050" cap="rnd">
            <a:solidFill>
              <a:schemeClr val="accent1"/>
            </a:solidFill>
          </a:ln>
          <a:effectLst/>
          <a:scene3d>
            <a:camera prst="orthographicFront"/>
            <a:lightRig rig="threePt" dir="t"/>
          </a:scene3d>
          <a:sp3d prstMaterial="matte">
            <a:bevelT w="165100" prst="coolSlant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Мои документы\Кафедра\Становление реабилитации\remède-38424028.jpg"/>
          <p:cNvPicPr>
            <a:picLocks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81" y="4002263"/>
            <a:ext cx="1260000" cy="1260000"/>
          </a:xfrm>
          <a:prstGeom prst="ellipse">
            <a:avLst/>
          </a:prstGeom>
          <a:ln w="19050" cap="rnd">
            <a:solidFill>
              <a:srgbClr val="00FFFF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threePt" dir="t"/>
          </a:scene3d>
          <a:sp3d contourW="7620" prstMaterial="matte">
            <a:bevelT w="165100" prst="coolSlant"/>
            <a:contourClr>
              <a:srgbClr val="333333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D:\Мои документы\Кафедра\Становление реабилитации\stomatologist-18113418.jpg"/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49729"/>
            <a:ext cx="1260000" cy="1260000"/>
          </a:xfrm>
          <a:prstGeom prst="ellipse">
            <a:avLst/>
          </a:prstGeom>
          <a:ln w="19050" cap="rnd">
            <a:solidFill>
              <a:srgbClr val="00FFFF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threePt" dir="t"/>
          </a:scene3d>
          <a:sp3d prstMaterial="matte">
            <a:bevelT w="165100" prst="coolSlant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Мои документы\Кафедра\Становление реабилитации\docteur-nurse-team-10607791.jpg"/>
          <p:cNvPicPr>
            <a:picLocks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988" y="4839060"/>
            <a:ext cx="1260000" cy="1260000"/>
          </a:xfrm>
          <a:prstGeom prst="flowChartConnector">
            <a:avLst/>
          </a:prstGeom>
          <a:noFill/>
          <a:ln w="19050">
            <a:solidFill>
              <a:srgbClr val="00FFFF"/>
            </a:solidFill>
          </a:ln>
          <a:scene3d>
            <a:camera prst="orthographicFront"/>
            <a:lightRig rig="threePt" dir="t"/>
          </a:scene3d>
          <a:sp3d prstMaterial="matte">
            <a:bevelT w="165100" prst="coolSlant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Мои документы\Кафедра\Становление реабилитации\soigne-le-diagnostic-consluting-20941301.jpg"/>
          <p:cNvPicPr>
            <a:picLocks noChangeArrowheads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7963" y="4668424"/>
            <a:ext cx="1260000" cy="1260000"/>
          </a:xfrm>
          <a:prstGeom prst="ellipse">
            <a:avLst/>
          </a:prstGeom>
          <a:ln w="1905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threePt" dir="t"/>
          </a:scene3d>
          <a:sp3d contourW="7620" prstMaterial="matte">
            <a:bevelT w="165100" prst="coolSlant"/>
            <a:contourClr>
              <a:srgbClr val="333333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Кольцо 1"/>
          <p:cNvSpPr/>
          <p:nvPr/>
        </p:nvSpPr>
        <p:spPr>
          <a:xfrm>
            <a:off x="6742908" y="3789040"/>
            <a:ext cx="2456999" cy="2721072"/>
          </a:xfrm>
          <a:prstGeom prst="donut">
            <a:avLst>
              <a:gd name="adj" fmla="val 2628"/>
            </a:avLst>
          </a:prstGeom>
          <a:solidFill>
            <a:srgbClr val="FF0000"/>
          </a:solidFill>
          <a:ln>
            <a:noFill/>
          </a:ln>
          <a:effectLst>
            <a:glow rad="88900">
              <a:srgbClr val="FFFF00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219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076056" y="404664"/>
            <a:ext cx="3754438" cy="719137"/>
          </a:xfrm>
        </p:spPr>
        <p:txBody>
          <a:bodyPr/>
          <a:lstStyle/>
          <a:p>
            <a:pPr algn="r"/>
            <a:r>
              <a:rPr lang="uk-UA" sz="1400" b="1" dirty="0">
                <a:latin typeface="Arial" charset="0"/>
              </a:rPr>
              <a:t>ЗАТВЕРДЖЕНО</a:t>
            </a:r>
            <a:br>
              <a:rPr lang="uk-UA" sz="1400" b="1" dirty="0">
                <a:latin typeface="Arial" charset="0"/>
              </a:rPr>
            </a:br>
            <a:r>
              <a:rPr lang="uk-UA" sz="1400" b="1" dirty="0">
                <a:latin typeface="Arial" charset="0"/>
              </a:rPr>
              <a:t>постановою Кабінету Міністрів України</a:t>
            </a:r>
            <a:br>
              <a:rPr lang="uk-UA" sz="1400" b="1" dirty="0">
                <a:latin typeface="Arial" charset="0"/>
              </a:rPr>
            </a:br>
            <a:r>
              <a:rPr lang="uk-UA" sz="1400" b="1" dirty="0">
                <a:latin typeface="Arial" charset="0"/>
              </a:rPr>
              <a:t>від 1 лютого 2017 р. № 53</a:t>
            </a:r>
            <a:endParaRPr lang="ru-RU" sz="1400" b="1" dirty="0">
              <a:latin typeface="Arial" charset="0"/>
            </a:endParaRPr>
          </a:p>
        </p:txBody>
      </p:sp>
      <p:graphicFrame>
        <p:nvGraphicFramePr>
          <p:cNvPr id="74954" name="Group 202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951040907"/>
              </p:ext>
            </p:extLst>
          </p:nvPr>
        </p:nvGraphicFramePr>
        <p:xfrm>
          <a:off x="323850" y="2852738"/>
          <a:ext cx="8569325" cy="3791580"/>
        </p:xfrm>
        <a:graphic>
          <a:graphicData uri="http://schemas.openxmlformats.org/drawingml/2006/table">
            <a:tbl>
              <a:tblPr/>
              <a:tblGrid>
                <a:gridCol w="8842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67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08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274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302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r>
                        <a:rPr kumimoji="0" lang="uk-UA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</a:rPr>
                        <a:t>Шифр галузі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FCC"/>
                        </a:gs>
                        <a:gs pos="50000">
                          <a:srgbClr val="FFFFFF"/>
                        </a:gs>
                        <a:gs pos="100000">
                          <a:srgbClr val="FFFFCC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r>
                        <a:rPr kumimoji="0" lang="uk-UA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</a:rPr>
                        <a:t>Галузь знань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FCC"/>
                        </a:gs>
                        <a:gs pos="50000">
                          <a:srgbClr val="FFFFFF"/>
                        </a:gs>
                        <a:gs pos="100000">
                          <a:srgbClr val="FFFFCC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r>
                        <a:rPr kumimoji="0" lang="uk-UA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</a:rPr>
                        <a:t>Код спеціальності</a:t>
                      </a: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FCC"/>
                        </a:gs>
                        <a:gs pos="50000">
                          <a:srgbClr val="FFFFFF"/>
                        </a:gs>
                        <a:gs pos="100000">
                          <a:srgbClr val="FFFFCC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r>
                        <a:rPr kumimoji="0" lang="uk-UA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</a:rPr>
                        <a:t>Найменування спеціальності </a:t>
                      </a: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FCC"/>
                        </a:gs>
                        <a:gs pos="50000">
                          <a:srgbClr val="FFFFFF"/>
                        </a:gs>
                        <a:gs pos="100000">
                          <a:srgbClr val="FFFFCC"/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 rowSpan="9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r>
                        <a:rPr kumimoji="0" lang="uk-UA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</a:rPr>
                        <a:t>22</a:t>
                      </a: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FCC"/>
                        </a:gs>
                        <a:gs pos="50000">
                          <a:srgbClr val="FFFFFF"/>
                        </a:gs>
                        <a:gs pos="100000">
                          <a:srgbClr val="FFFFCC"/>
                        </a:gs>
                      </a:gsLst>
                      <a:lin ang="5400000" scaled="1"/>
                    </a:gradFill>
                  </a:tcPr>
                </a:tc>
                <a:tc rowSpan="9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r>
                        <a:rPr kumimoji="0" lang="uk-UA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</a:rPr>
                        <a:t>Охорона здоров’я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T="45695" marB="4569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FCC"/>
                        </a:gs>
                        <a:gs pos="50000">
                          <a:srgbClr val="FFFFFF"/>
                        </a:gs>
                        <a:gs pos="100000">
                          <a:srgbClr val="FFFFCC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r>
                        <a:rPr kumimoji="0" lang="uk-UA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</a:rPr>
                        <a:t>221</a:t>
                      </a: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T="45695" marB="4569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FCC"/>
                        </a:gs>
                        <a:gs pos="50000">
                          <a:srgbClr val="FFFFFF"/>
                        </a:gs>
                        <a:gs pos="100000">
                          <a:srgbClr val="FFFFCC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r>
                        <a:rPr kumimoji="0" lang="uk-UA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</a:rPr>
                        <a:t>Стоматологія</a:t>
                      </a: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T="45695" marB="45695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FCC"/>
                        </a:gs>
                        <a:gs pos="50000">
                          <a:srgbClr val="FFFFFF"/>
                        </a:gs>
                        <a:gs pos="100000">
                          <a:srgbClr val="FFFFCC"/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49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r>
                        <a:rPr kumimoji="0" lang="uk-UA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</a:rPr>
                        <a:t>222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T="45695" marB="4569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FCC"/>
                        </a:gs>
                        <a:gs pos="50000">
                          <a:srgbClr val="FFFFFF"/>
                        </a:gs>
                        <a:gs pos="100000">
                          <a:srgbClr val="FFFFCC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r>
                        <a:rPr kumimoji="0" lang="uk-UA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</a:rPr>
                        <a:t>Медицина</a:t>
                      </a: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T="45695" marB="45695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FCC"/>
                        </a:gs>
                        <a:gs pos="50000">
                          <a:srgbClr val="FFFFFF"/>
                        </a:gs>
                        <a:gs pos="100000">
                          <a:srgbClr val="FFFFCC"/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49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r>
                        <a:rPr kumimoji="0" lang="uk-UA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</a:rPr>
                        <a:t>223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T="45695" marB="4569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FCC"/>
                        </a:gs>
                        <a:gs pos="50000">
                          <a:srgbClr val="FFFFFF"/>
                        </a:gs>
                        <a:gs pos="100000">
                          <a:srgbClr val="FFFFCC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r>
                        <a:rPr kumimoji="0" lang="uk-UA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</a:rPr>
                        <a:t>Медсестринство</a:t>
                      </a: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</a:rPr>
                        <a:t> </a:t>
                      </a:r>
                    </a:p>
                  </a:txBody>
                  <a:tcPr marT="45695" marB="45695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FCC"/>
                        </a:gs>
                        <a:gs pos="50000">
                          <a:srgbClr val="FFFFFF"/>
                        </a:gs>
                        <a:gs pos="100000">
                          <a:srgbClr val="FFFFCC"/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94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r>
                        <a:rPr kumimoji="0" lang="uk-UA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</a:rPr>
                        <a:t>224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T="45695" marB="4569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FCC"/>
                        </a:gs>
                        <a:gs pos="50000">
                          <a:srgbClr val="FFFFFF"/>
                        </a:gs>
                        <a:gs pos="100000">
                          <a:srgbClr val="FFFFCC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r>
                        <a:rPr kumimoji="0" lang="uk-UA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</a:rPr>
                        <a:t>Технології медичної діагностики та лікування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</a:rPr>
                        <a:t> </a:t>
                      </a:r>
                    </a:p>
                  </a:txBody>
                  <a:tcPr marT="45695" marB="45695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FCC"/>
                        </a:gs>
                        <a:gs pos="50000">
                          <a:srgbClr val="FFFFFF"/>
                        </a:gs>
                        <a:gs pos="100000">
                          <a:srgbClr val="FFFFCC"/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49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r>
                        <a:rPr kumimoji="0" lang="uk-UA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Arial" charset="0"/>
                        </a:rPr>
                        <a:t>225</a:t>
                      </a: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T="45695" marB="4569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FCC"/>
                        </a:gs>
                        <a:gs pos="50000">
                          <a:srgbClr val="FFFFFF"/>
                        </a:gs>
                        <a:gs pos="100000">
                          <a:srgbClr val="FFFFCC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r>
                        <a:rPr kumimoji="0" lang="uk-UA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Arial" charset="0"/>
                        </a:rPr>
                        <a:t>Медична психологія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T="45695" marB="45695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FCC"/>
                        </a:gs>
                        <a:gs pos="50000">
                          <a:srgbClr val="FFFFFF"/>
                        </a:gs>
                        <a:gs pos="100000">
                          <a:srgbClr val="FFFFCC"/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49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r>
                        <a:rPr kumimoji="0" lang="uk-UA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Arial" charset="0"/>
                        </a:rPr>
                        <a:t>226</a:t>
                      </a: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T="45695" marB="4569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FCC"/>
                        </a:gs>
                        <a:gs pos="50000">
                          <a:srgbClr val="FFFFFF"/>
                        </a:gs>
                        <a:gs pos="100000">
                          <a:srgbClr val="FFFFCC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r>
                        <a:rPr kumimoji="0" lang="uk-UA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Arial" charset="0"/>
                        </a:rPr>
                        <a:t>Фармація</a:t>
                      </a:r>
                      <a:r>
                        <a:rPr kumimoji="0" lang="uk-UA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Arial" charset="0"/>
                        </a:rPr>
                        <a:t> </a:t>
                      </a:r>
                      <a:r>
                        <a:rPr kumimoji="0" lang="uk-UA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Arial" charset="0"/>
                        </a:rPr>
                        <a:t>та промислова фармація</a:t>
                      </a:r>
                    </a:p>
                  </a:txBody>
                  <a:tcPr marT="45695" marB="45695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FCC"/>
                        </a:gs>
                        <a:gs pos="50000">
                          <a:srgbClr val="FFFFFF"/>
                        </a:gs>
                        <a:gs pos="100000">
                          <a:srgbClr val="FFFFCC"/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49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r>
                        <a:rPr kumimoji="0" lang="uk-UA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charset="0"/>
                          <a:ea typeface="Arial" charset="0"/>
                        </a:rPr>
                        <a:t>227</a:t>
                      </a: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T="45695" marB="4569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FCC"/>
                        </a:gs>
                        <a:gs pos="50000">
                          <a:srgbClr val="FFFFFF"/>
                        </a:gs>
                        <a:gs pos="100000">
                          <a:srgbClr val="FFFFCC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r>
                        <a:rPr kumimoji="0" lang="uk-UA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charset="0"/>
                          <a:ea typeface="Arial" charset="0"/>
                        </a:rPr>
                        <a:t>Фізична терапія, ерготерапія</a:t>
                      </a:r>
                    </a:p>
                  </a:txBody>
                  <a:tcPr marT="45695" marB="45695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FCC"/>
                        </a:gs>
                        <a:gs pos="50000">
                          <a:srgbClr val="FFFFFF"/>
                        </a:gs>
                        <a:gs pos="100000">
                          <a:srgbClr val="FFFFCC"/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49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r>
                        <a:rPr kumimoji="0" lang="uk-UA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Arial" charset="0"/>
                        </a:rPr>
                        <a:t>228</a:t>
                      </a: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T="45695" marB="4569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FCC"/>
                        </a:gs>
                        <a:gs pos="50000">
                          <a:srgbClr val="FFFFFF"/>
                        </a:gs>
                        <a:gs pos="100000">
                          <a:srgbClr val="FFFFCC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r>
                        <a:rPr kumimoji="0" lang="uk-UA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Arial" charset="0"/>
                        </a:rPr>
                        <a:t>Педіатрія</a:t>
                      </a:r>
                    </a:p>
                  </a:txBody>
                  <a:tcPr marT="45695" marB="45695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FCC"/>
                        </a:gs>
                        <a:gs pos="50000">
                          <a:srgbClr val="FFFFFF"/>
                        </a:gs>
                        <a:gs pos="100000">
                          <a:srgbClr val="FFFFCC"/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49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r>
                        <a:rPr kumimoji="0" lang="uk-UA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Arial" charset="0"/>
                        </a:rPr>
                        <a:t>229</a:t>
                      </a: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Arial" charset="0"/>
                      </a:endParaRPr>
                    </a:p>
                  </a:txBody>
                  <a:tcPr marT="45695" marB="4569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FCC"/>
                        </a:gs>
                        <a:gs pos="50000">
                          <a:srgbClr val="FFFFFF"/>
                        </a:gs>
                        <a:gs pos="100000">
                          <a:srgbClr val="FFFFCC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r>
                        <a:rPr kumimoji="0" lang="uk-UA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Arial" charset="0"/>
                        </a:rPr>
                        <a:t>Громадське здоров’я </a:t>
                      </a:r>
                    </a:p>
                  </a:txBody>
                  <a:tcPr marT="45695" marB="45695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FCC"/>
                        </a:gs>
                        <a:gs pos="50000">
                          <a:srgbClr val="FFFFFF"/>
                        </a:gs>
                        <a:gs pos="100000">
                          <a:srgbClr val="FFFFCC"/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7204" name="Rectangle 38"/>
          <p:cNvSpPr>
            <a:spLocks noChangeArrowheads="1"/>
          </p:cNvSpPr>
          <p:nvPr/>
        </p:nvSpPr>
        <p:spPr bwMode="auto">
          <a:xfrm>
            <a:off x="395288" y="1052513"/>
            <a:ext cx="8353425" cy="172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>
              <a:lnSpc>
                <a:spcPct val="90000"/>
              </a:lnSpc>
            </a:pPr>
            <a:r>
              <a:rPr lang="uk-UA" sz="1800" b="1" dirty="0">
                <a:solidFill>
                  <a:srgbClr val="FFFF00"/>
                </a:solidFill>
              </a:rPr>
              <a:t>ЗМІНИ,</a:t>
            </a:r>
            <a:br>
              <a:rPr lang="uk-UA" sz="1800" b="1" dirty="0">
                <a:solidFill>
                  <a:srgbClr val="FFFF00"/>
                </a:solidFill>
              </a:rPr>
            </a:br>
            <a:r>
              <a:rPr lang="uk-UA" sz="1800" b="1" dirty="0">
                <a:solidFill>
                  <a:srgbClr val="FFFF00"/>
                </a:solidFill>
              </a:rPr>
              <a:t>що вносяться до постанови Кабінету </a:t>
            </a:r>
            <a:br>
              <a:rPr lang="uk-UA" sz="1800" b="1" dirty="0">
                <a:solidFill>
                  <a:srgbClr val="FFFF00"/>
                </a:solidFill>
              </a:rPr>
            </a:br>
            <a:r>
              <a:rPr lang="uk-UA" sz="1800" b="1" dirty="0">
                <a:solidFill>
                  <a:srgbClr val="FFFF00"/>
                </a:solidFill>
              </a:rPr>
              <a:t>Міністрів України від 29 квітня 2015 р. № 266</a:t>
            </a:r>
            <a:r>
              <a:rPr lang="uk-UA" sz="800" b="1" dirty="0">
                <a:solidFill>
                  <a:srgbClr val="FFFF00"/>
                </a:solidFill>
              </a:rPr>
              <a:t/>
            </a:r>
            <a:br>
              <a:rPr lang="uk-UA" sz="800" b="1" dirty="0">
                <a:solidFill>
                  <a:srgbClr val="FFFF00"/>
                </a:solidFill>
              </a:rPr>
            </a:br>
            <a:endParaRPr lang="uk-UA" sz="800" b="1" dirty="0" smtClean="0">
              <a:solidFill>
                <a:srgbClr val="FFFF00"/>
              </a:solidFill>
            </a:endParaRPr>
          </a:p>
          <a:p>
            <a:pPr algn="ctr" eaLnBrk="0" hangingPunct="0">
              <a:lnSpc>
                <a:spcPct val="90000"/>
              </a:lnSpc>
            </a:pPr>
            <a:r>
              <a:rPr lang="uk-UA" sz="1400" b="1" dirty="0">
                <a:solidFill>
                  <a:srgbClr val="FFFF00"/>
                </a:solidFill>
              </a:rPr>
              <a:t/>
            </a:r>
            <a:br>
              <a:rPr lang="uk-UA" sz="1400" b="1" dirty="0">
                <a:solidFill>
                  <a:srgbClr val="FFFF00"/>
                </a:solidFill>
              </a:rPr>
            </a:br>
            <a:r>
              <a:rPr lang="uk-UA" sz="1400" b="1" dirty="0">
                <a:solidFill>
                  <a:srgbClr val="FFFF00"/>
                </a:solidFill>
              </a:rPr>
              <a:t>2. У переліку галузей знань і спеціальностей, за якими здійснюється підготовка здобувачів вищої освіти, затвердженому зазначеною постановою:</a:t>
            </a:r>
            <a:br>
              <a:rPr lang="uk-UA" sz="1400" b="1" dirty="0">
                <a:solidFill>
                  <a:srgbClr val="FFFF00"/>
                </a:solidFill>
              </a:rPr>
            </a:br>
            <a:r>
              <a:rPr lang="uk-UA" sz="1600" b="1" dirty="0"/>
              <a:t>…….7) позицію “22 Охорона здоров’я” викласти в такій редакції: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3975567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5534561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600" b="1" dirty="0">
                <a:solidFill>
                  <a:srgbClr val="FFFF00"/>
                </a:solidFill>
              </a:rPr>
              <a:t>У зв'язку з вище викладеним, </a:t>
            </a:r>
            <a:r>
              <a:rPr lang="uk-UA" sz="1600" b="1" dirty="0" smtClean="0">
                <a:solidFill>
                  <a:srgbClr val="FFFF00"/>
                </a:solidFill>
              </a:rPr>
              <a:t>націаональним медичним університетом </a:t>
            </a:r>
          </a:p>
          <a:p>
            <a:pPr algn="ctr"/>
            <a:r>
              <a:rPr lang="uk-UA" sz="1600" b="1" dirty="0" smtClean="0">
                <a:solidFill>
                  <a:srgbClr val="FFFF00"/>
                </a:solidFill>
              </a:rPr>
              <a:t>імені </a:t>
            </a:r>
            <a:r>
              <a:rPr lang="uk-UA" sz="1600" b="1" dirty="0">
                <a:solidFill>
                  <a:srgbClr val="FFFF00"/>
                </a:solidFill>
              </a:rPr>
              <a:t>О.О. Богомольця були підготовлені документи та отримано ліцензію на освітню діяльність з підготовки фахівців першого рівня вищої освіти «бакалавр» за спеціальністю 227 «Фізична терапія. Ерготерапія» з ліцензованим обсягом 100 осіб. </a:t>
            </a:r>
          </a:p>
        </p:txBody>
      </p:sp>
      <p:pic>
        <p:nvPicPr>
          <p:cNvPr id="1026" name="Picture 2" descr="C:\Users\User\Downloads\rctybz - 0003 (1)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0137"/>
            <a:ext cx="9144000" cy="2097087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ownloads\rctybz - 0001 (1)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953"/>
            <a:ext cx="9143999" cy="3409184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8254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68538" cy="170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413" y="476250"/>
            <a:ext cx="6443662" cy="576486"/>
          </a:xfrm>
          <a:solidFill>
            <a:srgbClr val="FFFF00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lvl="0" algn="ctr">
              <a:defRPr/>
            </a:pPr>
            <a:r>
              <a:rPr lang="uk-UA" altLang="ru-RU" sz="2800" b="1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РЕКОМЕНДАЦІЇ </a:t>
            </a:r>
            <a:r>
              <a:rPr lang="uk-UA" altLang="ru-RU" sz="28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ВООЗ</a:t>
            </a:r>
            <a:endParaRPr lang="uk-UA" altLang="ru-RU" sz="2800" b="1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916113"/>
            <a:ext cx="8424614" cy="792807"/>
          </a:xfrm>
          <a:solidFill>
            <a:srgbClr val="FFFF00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indent="14288" algn="ctr">
              <a:buFont typeface="Wingdings" pitchFamily="2" charset="2"/>
              <a:buNone/>
            </a:pPr>
            <a:r>
              <a:rPr lang="uk-UA" altLang="ru-RU" sz="2200" b="1" dirty="0" smtClean="0">
                <a:solidFill>
                  <a:schemeClr val="bg1">
                    <a:lumMod val="50000"/>
                  </a:schemeClr>
                </a:solidFill>
              </a:rPr>
              <a:t>Україна має вкрай гостру потребу у висококваліфікованих кадрах з відновного лікування</a:t>
            </a:r>
            <a:r>
              <a:rPr lang="ru-RU" altLang="ru-RU" sz="2200" b="1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  <a:r>
              <a:rPr lang="uk-UA" altLang="ru-RU" sz="22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ru-RU" altLang="ru-RU" sz="2200" b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10256" name="Group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5196949"/>
              </p:ext>
            </p:extLst>
          </p:nvPr>
        </p:nvGraphicFramePr>
        <p:xfrm>
          <a:off x="323528" y="3429000"/>
          <a:ext cx="8496944" cy="2817842"/>
        </p:xfrm>
        <a:graphic>
          <a:graphicData uri="http://schemas.openxmlformats.org/drawingml/2006/table">
            <a:tbl>
              <a:tblPr/>
              <a:tblGrid>
                <a:gridCol w="84969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81784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Наступні дії мають бути вжиті для покращення здоров’я, функціонування та якості життя всіх осіб з обмеженнями життєдіяльності в Україні</a:t>
                      </a: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: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  </a:t>
                      </a:r>
                      <a:r>
                        <a:rPr kumimoji="0" lang="uk-UA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</a:rPr>
                        <a:t>щ</a:t>
                      </a:r>
                      <a:r>
                        <a:rPr kumimoji="0" lang="uk-UA" alt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</a:rPr>
                        <a:t>об забезпечити висококваліфікований кадровий ресурс, необхідно запровадити міжнародні визначення та навчальні програми по реабілітаційних спеціальностях</a:t>
                      </a:r>
                      <a:r>
                        <a:rPr kumimoji="0" lang="uk-UA" altLang="ru-RU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uk-UA" alt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</a:rPr>
                        <a:t>(</a:t>
                      </a:r>
                      <a:r>
                        <a:rPr kumimoji="0" lang="uk-UA" alt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лікарі, </a:t>
                      </a:r>
                      <a:r>
                        <a:rPr kumimoji="0" lang="uk-UA" alt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charset="0"/>
                        </a:rPr>
                        <a:t>терапевти (не лікарі)</a:t>
                      </a:r>
                      <a:r>
                        <a:rPr kumimoji="0" lang="uk-UA" alt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charset="0"/>
                        </a:rPr>
                        <a:t>, медсестри, соціальні працівники, психотерапевти та інші</a:t>
                      </a:r>
                      <a:r>
                        <a:rPr kumimoji="0" lang="uk-UA" alt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charset="0"/>
                        </a:rPr>
                        <a:t>) та нову систему освіти. 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296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8982" y="668636"/>
            <a:ext cx="8229600" cy="1143000"/>
          </a:xfrm>
          <a:prstGeom prst="roundRect">
            <a:avLst/>
          </a:prstGeom>
          <a:gradFill>
            <a:gsLst>
              <a:gs pos="0">
                <a:schemeClr val="accent2">
                  <a:tint val="70000"/>
                  <a:satMod val="130000"/>
                </a:schemeClr>
              </a:gs>
              <a:gs pos="43000">
                <a:schemeClr val="accent2">
                  <a:tint val="44000"/>
                  <a:satMod val="165000"/>
                </a:schemeClr>
              </a:gs>
              <a:gs pos="93000">
                <a:schemeClr val="accent2">
                  <a:tint val="15000"/>
                  <a:satMod val="165000"/>
                </a:schemeClr>
              </a:gs>
              <a:gs pos="100000">
                <a:schemeClr val="accent2">
                  <a:tint val="5000"/>
                  <a:satMod val="250000"/>
                </a:schemeClr>
              </a:gs>
            </a:gsLst>
            <a:path path="circle">
              <a:fillToRect l="50000" t="130000" r="50000" b="-30000"/>
            </a:path>
          </a:gradFill>
          <a:ln>
            <a:solidFill>
              <a:schemeClr val="accent2">
                <a:shade val="50000"/>
                <a:satMod val="103000"/>
              </a:schemeClr>
            </a:solidFill>
          </a:ln>
          <a:effectLst>
            <a:outerShdw blurRad="57150" dist="38100" dir="5400000" algn="ctr" rotWithShape="0">
              <a:schemeClr val="accent2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rIns="0" bIns="0" anchor="b">
            <a:no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Arial" charset="0"/>
              </a:defRPr>
            </a:lvl9pPr>
          </a:lstStyle>
          <a:p>
            <a:pPr algn="ctr" eaLnBrk="1" hangingPunct="1"/>
            <a:r>
              <a:rPr lang="uk-UA" sz="2400" b="1" dirty="0">
                <a:solidFill>
                  <a:srgbClr val="000099"/>
                </a:solidFill>
                <a:cs typeface="Times New Roman" charset="0"/>
              </a:rPr>
              <a:t>Особливості підготовки фахівців за спеціальністю </a:t>
            </a:r>
          </a:p>
          <a:p>
            <a:pPr algn="ctr" eaLnBrk="1" hangingPunct="1"/>
            <a:r>
              <a:rPr lang="uk-UA" sz="2400" b="1" dirty="0">
                <a:solidFill>
                  <a:srgbClr val="000099"/>
                </a:solidFill>
                <a:latin typeface="Times New Roman" charset="0"/>
                <a:cs typeface="Times New Roman" charset="0"/>
              </a:rPr>
              <a:t>227</a:t>
            </a:r>
            <a:r>
              <a:rPr lang="uk-UA" sz="2400" b="1" dirty="0">
                <a:solidFill>
                  <a:srgbClr val="000099"/>
                </a:solidFill>
                <a:cs typeface="Times New Roman" charset="0"/>
              </a:rPr>
              <a:t> “Фізична </a:t>
            </a:r>
            <a:r>
              <a:rPr lang="uk-UA" sz="2400" b="1" dirty="0" smtClean="0">
                <a:solidFill>
                  <a:srgbClr val="000099"/>
                </a:solidFill>
                <a:cs typeface="Times New Roman" charset="0"/>
              </a:rPr>
              <a:t>терапія. Ерготерапія”</a:t>
            </a:r>
            <a:endParaRPr lang="uk-UA" sz="2400" b="1" dirty="0">
              <a:solidFill>
                <a:srgbClr val="000099"/>
              </a:solidFill>
              <a:cs typeface="Times New Roman" charset="0"/>
            </a:endParaRPr>
          </a:p>
          <a:p>
            <a:pPr algn="ctr" eaLnBrk="1" hangingPunct="1"/>
            <a:r>
              <a:rPr lang="uk-UA" sz="2400" b="1" dirty="0">
                <a:solidFill>
                  <a:srgbClr val="000099"/>
                </a:solidFill>
                <a:cs typeface="Times New Roman" charset="0"/>
              </a:rPr>
              <a:t>згідно нових стандартів</a:t>
            </a:r>
          </a:p>
        </p:txBody>
      </p:sp>
      <p:sp>
        <p:nvSpPr>
          <p:cNvPr id="10245" name="Содержимое 2"/>
          <p:cNvSpPr>
            <a:spLocks noGrp="1"/>
          </p:cNvSpPr>
          <p:nvPr>
            <p:ph idx="4294967295"/>
          </p:nvPr>
        </p:nvSpPr>
        <p:spPr>
          <a:xfrm>
            <a:off x="215900" y="1989138"/>
            <a:ext cx="8677275" cy="2592387"/>
          </a:xfrm>
        </p:spPr>
        <p:txBody>
          <a:bodyPr/>
          <a:lstStyle/>
          <a:p>
            <a:pPr marL="0" indent="361950">
              <a:buFont typeface="Wingdings" charset="0"/>
              <a:buNone/>
            </a:pPr>
            <a:endParaRPr lang="uk-UA" sz="2000" dirty="0">
              <a:latin typeface="Times New Roman" charset="0"/>
              <a:cs typeface="Times New Roman" charset="0"/>
            </a:endParaRPr>
          </a:p>
          <a:p>
            <a:pPr marL="0" indent="361950" algn="ctr">
              <a:buFont typeface="Wingdings" charset="0"/>
              <a:buNone/>
            </a:pPr>
            <a:r>
              <a:rPr lang="uk-UA" dirty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Підготовка передбачає 2 ступеня навчання: </a:t>
            </a:r>
            <a:endParaRPr lang="uk-UA" sz="3600" dirty="0">
              <a:solidFill>
                <a:srgbClr val="FFFF00"/>
              </a:solidFill>
              <a:latin typeface="Times New Roman" charset="0"/>
              <a:cs typeface="Times New Roman" charset="0"/>
            </a:endParaRPr>
          </a:p>
          <a:p>
            <a:pPr marL="0" indent="361950" algn="ctr">
              <a:buFont typeface="Wingdings" charset="0"/>
              <a:buNone/>
            </a:pPr>
            <a:r>
              <a:rPr lang="uk-UA" sz="3600" dirty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І.  Бакалавр – тривалість </a:t>
            </a:r>
            <a:r>
              <a:rPr lang="uk-UA" sz="3600" b="1" dirty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4 роки</a:t>
            </a:r>
            <a:r>
              <a:rPr lang="uk-UA" sz="3600" dirty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 </a:t>
            </a:r>
          </a:p>
          <a:p>
            <a:pPr marL="0" indent="361950" algn="ctr">
              <a:buFont typeface="Wingdings" charset="0"/>
              <a:buNone/>
            </a:pPr>
            <a:r>
              <a:rPr lang="uk-UA" sz="3600" dirty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ІІ. Магістр  – тривалість </a:t>
            </a:r>
            <a:r>
              <a:rPr lang="uk-UA" sz="3600" b="1" dirty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2 роки</a:t>
            </a:r>
            <a:endParaRPr lang="uk-UA" dirty="0">
              <a:solidFill>
                <a:srgbClr val="FFFF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250825" y="5084763"/>
            <a:ext cx="856932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uk-UA" sz="2000" b="1" dirty="0">
                <a:solidFill>
                  <a:srgbClr val="FFFF00"/>
                </a:solidFill>
                <a:latin typeface="Times New Roman" charset="0"/>
              </a:rPr>
              <a:t>Фахові компетенції сформульовано відповідно до сучасних вимог та рекомендацій міжнародних професійних організацій (</a:t>
            </a:r>
            <a:r>
              <a:rPr lang="en-US" sz="2000" b="1" dirty="0">
                <a:solidFill>
                  <a:srgbClr val="FFFF00"/>
                </a:solidFill>
                <a:latin typeface="Times New Roman" charset="0"/>
              </a:rPr>
              <a:t>WCPT</a:t>
            </a:r>
            <a:r>
              <a:rPr lang="uk-UA" sz="2000" b="1" dirty="0">
                <a:solidFill>
                  <a:srgbClr val="FFFF00"/>
                </a:solidFill>
                <a:latin typeface="Times New Roman" charset="0"/>
              </a:rPr>
              <a:t>, </a:t>
            </a:r>
            <a:r>
              <a:rPr lang="en-US" sz="2000" b="1" dirty="0">
                <a:solidFill>
                  <a:srgbClr val="FFFF00"/>
                </a:solidFill>
                <a:latin typeface="Times New Roman" charset="0"/>
              </a:rPr>
              <a:t>WFOT</a:t>
            </a:r>
            <a:r>
              <a:rPr lang="uk-UA" sz="2000" b="1" dirty="0">
                <a:solidFill>
                  <a:srgbClr val="FFFF00"/>
                </a:solidFill>
                <a:latin typeface="Times New Roman" charset="0"/>
              </a:rPr>
              <a:t>). </a:t>
            </a:r>
          </a:p>
          <a:p>
            <a:pPr algn="ctr"/>
            <a:r>
              <a:rPr lang="uk-UA" sz="2000" b="1" dirty="0">
                <a:solidFill>
                  <a:srgbClr val="FFFF00"/>
                </a:solidFill>
                <a:latin typeface="Times New Roman" charset="0"/>
              </a:rPr>
              <a:t>У підготовці стандарту використовувалися канадські та австралійські курикулуми, які визнані найкращими в світі.</a:t>
            </a:r>
            <a:endParaRPr lang="ru-RU" sz="2000" b="1" dirty="0">
              <a:solidFill>
                <a:srgbClr val="FFFF00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74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Пиксел 1">
      <a:dk1>
        <a:srgbClr val="0066FF"/>
      </a:dk1>
      <a:lt1>
        <a:srgbClr val="FFFFFF"/>
      </a:lt1>
      <a:dk2>
        <a:srgbClr val="000066"/>
      </a:dk2>
      <a:lt2>
        <a:srgbClr val="FFFFFF"/>
      </a:lt2>
      <a:accent1>
        <a:srgbClr val="6699FF"/>
      </a:accent1>
      <a:accent2>
        <a:srgbClr val="3333FF"/>
      </a:accent2>
      <a:accent3>
        <a:srgbClr val="AAAAB8"/>
      </a:accent3>
      <a:accent4>
        <a:srgbClr val="DADADA"/>
      </a:accent4>
      <a:accent5>
        <a:srgbClr val="B8CAFF"/>
      </a:accent5>
      <a:accent6>
        <a:srgbClr val="2D2DE7"/>
      </a:accent6>
      <a:hlink>
        <a:srgbClr val="FFCC00"/>
      </a:hlink>
      <a:folHlink>
        <a:srgbClr val="0000CC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4521</TotalTime>
  <Words>1204</Words>
  <Application>Microsoft Office PowerPoint</Application>
  <PresentationFormat>Экран (4:3)</PresentationFormat>
  <Paragraphs>168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Antiqua</vt:lpstr>
      <vt:lpstr>Arial</vt:lpstr>
      <vt:lpstr>Arial Black</vt:lpstr>
      <vt:lpstr>Calibri</vt:lpstr>
      <vt:lpstr>Times New Roman</vt:lpstr>
      <vt:lpstr>Verdana</vt:lpstr>
      <vt:lpstr>Wingdings</vt:lpstr>
      <vt:lpstr>Тема1</vt:lpstr>
      <vt:lpstr>КОНЦЕПЦІЯ ПІДГОТОВКИ БАКАЛАВРІВ ТА МАГІСТРІВ З ФІЗИЧНОЇ ТЕРАПІЇ, ЕРГОТЕРАПІЇ В  НМУ ім. О.О. Богомольця</vt:lpstr>
      <vt:lpstr>Презентация PowerPoint</vt:lpstr>
      <vt:lpstr>Презентация PowerPoint</vt:lpstr>
      <vt:lpstr>Презентация PowerPoint</vt:lpstr>
      <vt:lpstr>Презентация PowerPoint</vt:lpstr>
      <vt:lpstr>ЗАТВЕРДЖЕНО постановою Кабінету Міністрів України від 1 лютого 2017 р. № 53</vt:lpstr>
      <vt:lpstr>Презентация PowerPoint</vt:lpstr>
      <vt:lpstr>РЕКОМЕНДАЦІЇ ВООЗ</vt:lpstr>
      <vt:lpstr>Особливості підготовки фахівців за спеціальністю  227 “Фізична терапія. Ерготерапія” згідно нових стандартів</vt:lpstr>
      <vt:lpstr>Перший (бакалаврський) освітньо-кваліфікаційний рівень: </vt:lpstr>
      <vt:lpstr>Презентация PowerPoint</vt:lpstr>
      <vt:lpstr>Презентация PowerPoint</vt:lpstr>
      <vt:lpstr>Працевлаштування по закінченню  НМУ ім. О.О. Богомольця</vt:lpstr>
      <vt:lpstr>Другий (магістерський) освітньо-кваліфікаційний рівень: </vt:lpstr>
      <vt:lpstr>Третій (освітньо-науковий) рівень:  клінічна ордінатура, аспірантура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Игор</dc:creator>
  <cp:lastModifiedBy>PC-2</cp:lastModifiedBy>
  <cp:revision>186</cp:revision>
  <dcterms:created xsi:type="dcterms:W3CDTF">2016-03-06T14:47:00Z</dcterms:created>
  <dcterms:modified xsi:type="dcterms:W3CDTF">2017-10-27T06:34:21Z</dcterms:modified>
</cp:coreProperties>
</file>