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handoutMasterIdLst>
    <p:handoutMasterId r:id="rId15"/>
  </p:handoutMasterIdLst>
  <p:sldIdLst>
    <p:sldId id="256" r:id="rId2"/>
    <p:sldId id="26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5" r:id="rId11"/>
    <p:sldId id="261" r:id="rId12"/>
    <p:sldId id="271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0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  <p:cmAuthor id="2" name="Богдан" initials="Б" lastIdx="2" clrIdx="1">
    <p:extLst>
      <p:ext uri="{19B8F6BF-5375-455C-9EA6-DF929625EA0E}">
        <p15:presenceInfo xmlns:p15="http://schemas.microsoft.com/office/powerpoint/2012/main" userId="Богда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10-19T15:36:52.013" idx="2">
    <p:pos x="10" y="10"/>
    <p:text>наш підхід до процесів роботи</p:text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4794D01-EEFA-4FA6-A9F6-76F2F3C992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663CC5-9BB3-471D-830E-14D53EF00B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57BE3-E19C-4C08-98FE-21FEB8C49437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2ABDE0-353C-4144-9BF6-0E87EA75D6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AE3530-3C9C-4882-871F-1F3BC17C00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C218-A6B9-4DD8-8832-1293CE970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53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16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33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4544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679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446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1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41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2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174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64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33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3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902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03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9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80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EBEA0-F33A-49F7-B222-6E31C68D6E1C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DABE130-F6BE-4086-97C5-462627283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9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8607604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Концепція </a:t>
            </a:r>
            <a:br>
              <a:rPr lang="uk-UA" sz="5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5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розвитку спеціальності </a:t>
            </a:r>
            <a:br>
              <a:rPr lang="uk-UA" sz="5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5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«Медична психологія»</a:t>
            </a:r>
            <a:endParaRPr lang="ru-RU" sz="5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74937"/>
          </a:xfrm>
        </p:spPr>
        <p:txBody>
          <a:bodyPr>
            <a:normAutofit/>
          </a:bodyPr>
          <a:lstStyle/>
          <a:p>
            <a:pPr algn="r"/>
            <a:endParaRPr lang="uk-UA" b="1" dirty="0"/>
          </a:p>
          <a:p>
            <a:pPr algn="r"/>
            <a:endParaRPr lang="uk-UA" b="1" dirty="0"/>
          </a:p>
          <a:p>
            <a:pPr algn="r"/>
            <a:endParaRPr lang="uk-UA" b="1" dirty="0"/>
          </a:p>
          <a:p>
            <a:pPr algn="r"/>
            <a:r>
              <a:rPr lang="uk-UA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Доповідач:</a:t>
            </a:r>
          </a:p>
          <a:p>
            <a:pPr algn="r"/>
            <a:r>
              <a:rPr lang="uk-UA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Декан медико-психологічного факультету,</a:t>
            </a:r>
          </a:p>
          <a:p>
            <a:pPr algn="r"/>
            <a:r>
              <a:rPr lang="uk-UA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професор </a:t>
            </a:r>
            <a:r>
              <a:rPr lang="uk-UA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Філоненко</a:t>
            </a:r>
            <a:r>
              <a:rPr lang="uk-UA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Мирослава Мирославівна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https://lh6.googleusercontent.com/proxy/vv_Cq_mbTwsJJfipCZ26iS6XkaOqSX_Z7lC137PcwyyPBd40cScMq0fZ6wLePgfgoObeGKJOftmLsUDoB1kYNz8Nv4OqgFDmhxTAB-p4HRlWxnQAAMo4s4mxkU0eFdmNX8-9a23gduhP90fjzPZBlXku1tp4U1c=w145-h160-k-no">
            <a:extLst>
              <a:ext uri="{FF2B5EF4-FFF2-40B4-BE49-F238E27FC236}">
                <a16:creationId xmlns:a16="http://schemas.microsoft.com/office/drawing/2014/main" id="{BC732847-499E-45AA-AC9B-0FD569C4B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40" y="127000"/>
            <a:ext cx="138112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867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Кадровий напрям розвитку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720739"/>
              </p:ext>
            </p:extLst>
          </p:nvPr>
        </p:nvGraphicFramePr>
        <p:xfrm>
          <a:off x="402336" y="868363"/>
          <a:ext cx="11457432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572">
                  <a:extLst>
                    <a:ext uri="{9D8B030D-6E8A-4147-A177-3AD203B41FA5}">
                      <a16:colId xmlns:a16="http://schemas.microsoft.com/office/drawing/2014/main" val="3208445962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802385969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4093600613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1636856204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1803940907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3351078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Ціль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Результат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Ресурси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Інструменти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Ризики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Термін виконання цілі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79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Підвищити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вимогливість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кафедр до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підбору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науково-педагогічних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працівників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uk-UA" sz="1400" b="1" i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 </a:t>
                      </a:r>
                      <a:r>
                        <a:rPr lang="ru-RU" sz="1400" b="1" i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штат </a:t>
                      </a:r>
                      <a:r>
                        <a:rPr lang="ru-RU" sz="1400" b="1" i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кафедри</a:t>
                      </a:r>
                      <a:endParaRPr lang="ru-RU" sz="1400" b="1" i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Якість навчального процесу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 кафедрами, НПП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Вимоги до НПП при проходженні конкурсу на посаду: наявність наукового  ступеню та вченого звання за профілем кафедри, індекс цитування, володіння іноземними мовами. </a:t>
                      </a: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Посадові інструкції.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Відтік висококваліфікованих НПП на більш оплачувані місця роботи.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Постійно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08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069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кроків </a:t>
            </a:r>
            <a:br>
              <a:rPr lang="uk-U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розвитку факультету 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280160"/>
            <a:ext cx="5181600" cy="4896803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endParaRPr lang="uk-UA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КРОК 1</a:t>
            </a:r>
            <a:r>
              <a:rPr lang="uk-UA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Щодо іміджу факультету </a:t>
            </a:r>
          </a:p>
          <a:p>
            <a:pPr marL="0" indent="0">
              <a:buNone/>
            </a:pPr>
            <a:r>
              <a:rPr lang="uk-UA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(найближча ціль)</a:t>
            </a:r>
            <a:endParaRPr lang="uk-UA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КРОК 2.  </a:t>
            </a:r>
            <a:r>
              <a:rPr lang="uk-UA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 набору абітурієнтів на факультет </a:t>
            </a:r>
            <a:r>
              <a:rPr lang="uk-UA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(найближча ціль)</a:t>
            </a:r>
            <a:endParaRPr lang="ru-RU" sz="14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КРОК 3.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якості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підготовки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конкурентноспроможних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медичних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психологів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ринку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праці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підготовкою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рівні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світових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вимог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uk-UA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(ціль з найближчою перспективою)</a:t>
            </a:r>
            <a:endParaRPr 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КРОК 4. </a:t>
            </a:r>
            <a:r>
              <a:rPr lang="uk-UA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 працевлаштування випускників</a:t>
            </a:r>
          </a:p>
          <a:p>
            <a:pPr marL="0" indent="0">
              <a:buNone/>
            </a:pPr>
            <a:r>
              <a:rPr lang="uk-UA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(найближча ціль)</a:t>
            </a:r>
            <a:endParaRPr lang="uk-UA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КРОК 5. </a:t>
            </a:r>
            <a:r>
              <a:rPr lang="uk-UA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  академічної  мобільності студентів, стажування молодих вчених</a:t>
            </a:r>
          </a:p>
          <a:p>
            <a:pPr marL="0" indent="0">
              <a:buNone/>
            </a:pPr>
            <a:r>
              <a:rPr lang="uk-UA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(ціль з найближчою перспективою)</a:t>
            </a:r>
            <a:endParaRPr lang="uk-UA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  <a:p>
            <a:endParaRPr lang="uk-UA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Результат пошуку зображень за запитом &quot;стив джобс работать нужно не 12 часов а головой картинка&quot;">
            <a:extLst>
              <a:ext uri="{FF2B5EF4-FFF2-40B4-BE49-F238E27FC236}">
                <a16:creationId xmlns:a16="http://schemas.microsoft.com/office/drawing/2014/main" id="{17D0BA85-E4BD-47AB-8E6E-2ACD2AECEB3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4085" y="3065536"/>
            <a:ext cx="4184650" cy="207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20B73D-4F5D-4448-802C-A0C382A5FE68}"/>
              </a:ext>
            </a:extLst>
          </p:cNvPr>
          <p:cNvSpPr txBox="1"/>
          <p:nvPr/>
        </p:nvSpPr>
        <p:spPr>
          <a:xfrm>
            <a:off x="8426548" y="2194560"/>
            <a:ext cx="252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Наш підхід до процесів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DBC3239-4A2B-4F11-84C1-2DF9850F9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2192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86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26571" y="378822"/>
            <a:ext cx="10593978" cy="64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12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1692"/>
            <a:ext cx="8596668" cy="1223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Пропозиції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>
                <a:latin typeface="Arial" panose="020B0604020202020204" pitchFamily="34" charset="0"/>
                <a:cs typeface="Arial" panose="020B0604020202020204" pitchFamily="34" charset="0"/>
              </a:rPr>
              <a:t>голови Вченої ради факультету </a:t>
            </a:r>
            <a:br>
              <a:rPr lang="uk-UA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>
                <a:latin typeface="Arial" panose="020B0604020202020204" pitchFamily="34" charset="0"/>
                <a:cs typeface="Arial" panose="020B0604020202020204" pitchFamily="34" charset="0"/>
              </a:rPr>
              <a:t>професора Чабана О.С.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72529"/>
            <a:ext cx="9381066" cy="460013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Впровадження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додаткової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дистанційної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закордонними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клінічними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базами за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профілем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(на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сьогоднішній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час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підписані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ефективно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реалізуються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договори з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включенням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освітні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НМУ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психіатричного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шпиталю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Мюстерлінген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(кантон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Тарнау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Швейцарія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директор </a:t>
            </a:r>
            <a:r>
              <a:rPr lang="mr-IN" b="1" dirty="0">
                <a:solidFill>
                  <a:srgbClr val="002060"/>
                </a:solidFill>
                <a:latin typeface="Arial" panose="020B0604020202020204" pitchFamily="34" charset="0"/>
              </a:rPr>
              <a:t>–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проф. Герхард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Дамманн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(в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понеділок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чергові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лекції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клінічні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розбори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кафедрі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психосоматичної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психотерапії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Ведуться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переговори з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медичним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університетом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Тель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Авіву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цього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питання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Вихід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риник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працевлаштування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ще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випуску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фахівців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методом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пропоганди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ведучих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клініках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фаху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ідеї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мультидисциплінарного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підходу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Впровадження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принципово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нових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освітніх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технологій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таких як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волонтерський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рух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дискусійні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клуби,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тренінгові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методом «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технологічного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провалу»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самонавчання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(модель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Гарвардського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медичного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інституту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та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Принциповим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є запуск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навчальної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Комунікативні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навички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лікаря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(кафедра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психосоматичної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медицини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психотерапії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яка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повністю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відповідає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американській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програмі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зараз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наповнюється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відеомаріалом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повністю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орієнтована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клінічних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базах)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949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307D6D-279B-43C8-804C-CEEA37771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13803"/>
          </a:xfrm>
        </p:spPr>
        <p:txBody>
          <a:bodyPr>
            <a:normAutofit/>
          </a:bodyPr>
          <a:lstStyle/>
          <a:p>
            <a:r>
              <a:rPr lang="uk-U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 спонукало нас</a:t>
            </a:r>
            <a:br>
              <a:rPr lang="uk-U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обґрунтування концепції? 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8086431-113E-4842-997C-334C26ABB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729" y="1153552"/>
            <a:ext cx="4758272" cy="330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26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365125"/>
            <a:ext cx="5157787" cy="501650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Сильні сторони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1066800"/>
            <a:ext cx="5157787" cy="5122863"/>
          </a:xfrm>
        </p:spPr>
        <p:txBody>
          <a:bodyPr>
            <a:normAutofit fontScale="77500" lnSpcReduction="20000"/>
          </a:bodyPr>
          <a:lstStyle/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Нове бачення адміністрації університету щодо факультету та медичної психології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Розширення клінічної підготовки студентів через виокремлення кафедри психосоматичної медицини та психотерапії відповідно до наказу ректора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Світові тенденції у розширенні міждисциплінарних зав'язків медицини та психології 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Нові процеси реформування  МОЗ України щодо психічного здоров'я та психологічної реабілітації населення України (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Концепція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розвитку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системи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психічного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здоров’я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Україні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2025 року)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річний досвід підготовки лікарів-психологів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Участь фахівців факультету у розробці стандартів підготовки спеціальності 225 «Медична психологія» та 227 «Медична та психологічна реабілітація»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Післядипломна підготовка лікарів-інтернів за спеціальністю 225 «Медична психологія»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Випускники працюють психотерапевтами у приватних медичних закладах, після проходження сертифікованих курсів на післядипломній освіті</a:t>
            </a:r>
          </a:p>
          <a:p>
            <a:endParaRPr lang="uk-UA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1600" dirty="0"/>
          </a:p>
          <a:p>
            <a:endParaRPr lang="uk-UA" sz="1600" dirty="0"/>
          </a:p>
          <a:p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365125"/>
            <a:ext cx="5183188" cy="501650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Слабкі сторони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066801"/>
            <a:ext cx="5183188" cy="5122862"/>
          </a:xfrm>
        </p:spPr>
        <p:txBody>
          <a:bodyPr>
            <a:normAutofit fontScale="77500" lnSpcReduction="20000"/>
          </a:bodyPr>
          <a:lstStyle/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Проблеми у працевлаштуванні через не чітке визначення місця лікаря- психолога в системі державних закладів охорони здоров'я   України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Відсутність  європейських зразків підготовки медичних психологів у медичних вузах (лише в гуманітарних, відповідно підготовка без складання Крок 1,2)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Відсутність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міжнародних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зв’язків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іноземними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партнерами в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сфері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медичної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психології</a:t>
            </a:r>
            <a:endParaRPr 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Відсутність академічної мобільності студентів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Низькі показники набор студентів на навчання</a:t>
            </a:r>
            <a:endParaRPr 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Проблеми у підвищення кваліфікації лікарів-психологів (ТУ, ПАЦ) 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Відсутність  чітких у розмежуванні між кафедрою загальної і медичної психології, педагогіки та кафедрою психосоматичної медицини та психотерапії щодо фундаментальної та клінічної підготовки з психології. Остання має формувати практичні навички при вивченні клінічної психології та контролювати (ДЕК, ОСКІ 2)</a:t>
            </a:r>
          </a:p>
          <a:p>
            <a:r>
              <a:rPr lang="uk-UA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Більшу частину своїх знань з  фундаментальних  дисциплін, і в тому об'ємі, якому  вони вивчають, не використовуються ними у подальшій практичній діяльності (психотерапевтичній практиці)</a:t>
            </a:r>
          </a:p>
        </p:txBody>
      </p:sp>
    </p:spTree>
    <p:extLst>
      <p:ext uri="{BB962C8B-B14F-4D97-AF65-F5344CB8AC3E}">
        <p14:creationId xmlns:p14="http://schemas.microsoft.com/office/powerpoint/2010/main" val="4053477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Організаційний напрям розвитку 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267121"/>
              </p:ext>
            </p:extLst>
          </p:nvPr>
        </p:nvGraphicFramePr>
        <p:xfrm>
          <a:off x="228599" y="868363"/>
          <a:ext cx="11799278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680">
                  <a:extLst>
                    <a:ext uri="{9D8B030D-6E8A-4147-A177-3AD203B41FA5}">
                      <a16:colId xmlns:a16="http://schemas.microsoft.com/office/drawing/2014/main" val="3208445962"/>
                    </a:ext>
                  </a:extLst>
                </a:gridCol>
                <a:gridCol w="1660433">
                  <a:extLst>
                    <a:ext uri="{9D8B030D-6E8A-4147-A177-3AD203B41FA5}">
                      <a16:colId xmlns:a16="http://schemas.microsoft.com/office/drawing/2014/main" val="802385969"/>
                    </a:ext>
                  </a:extLst>
                </a:gridCol>
                <a:gridCol w="1660433">
                  <a:extLst>
                    <a:ext uri="{9D8B030D-6E8A-4147-A177-3AD203B41FA5}">
                      <a16:colId xmlns:a16="http://schemas.microsoft.com/office/drawing/2014/main" val="4093600613"/>
                    </a:ext>
                  </a:extLst>
                </a:gridCol>
                <a:gridCol w="1660433">
                  <a:extLst>
                    <a:ext uri="{9D8B030D-6E8A-4147-A177-3AD203B41FA5}">
                      <a16:colId xmlns:a16="http://schemas.microsoft.com/office/drawing/2014/main" val="1636856204"/>
                    </a:ext>
                  </a:extLst>
                </a:gridCol>
                <a:gridCol w="1660433">
                  <a:extLst>
                    <a:ext uri="{9D8B030D-6E8A-4147-A177-3AD203B41FA5}">
                      <a16:colId xmlns:a16="http://schemas.microsoft.com/office/drawing/2014/main" val="1803940907"/>
                    </a:ext>
                  </a:extLst>
                </a:gridCol>
                <a:gridCol w="2012927">
                  <a:extLst>
                    <a:ext uri="{9D8B030D-6E8A-4147-A177-3AD203B41FA5}">
                      <a16:colId xmlns:a16="http://schemas.microsoft.com/office/drawing/2014/main" val="3544943477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351078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Ціль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 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Ресурси 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Інструменти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Ризики 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Відповідальні особи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Термін   виконання цілі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79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Визначення </a:t>
                      </a:r>
                      <a:r>
                        <a:rPr lang="uk-UA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цілей управління </a:t>
                      </a: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факультетом </a:t>
                      </a:r>
                      <a:r>
                        <a:rPr lang="uk-UA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 узгодження</a:t>
                      </a: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 загальною стратегією </a:t>
                      </a:r>
                      <a:r>
                        <a:rPr lang="uk-UA" sz="16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НМУ</a:t>
                      </a:r>
                      <a:endParaRPr lang="uk-UA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Системний підхід до розвитку університету як єдиного цілого.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Новації, підвищення ефективності управлінням.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Світові</a:t>
                      </a:r>
                      <a:r>
                        <a:rPr lang="uk-UA" sz="16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практики в </a:t>
                      </a: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управлінні</a:t>
                      </a:r>
                      <a:r>
                        <a:rPr lang="uk-UA" sz="16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ресурсами.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</a:t>
                      </a:r>
                      <a:r>
                        <a:rPr lang="uk-UA" sz="16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кафедрами, голови ЦМК, завучі, відповідальні за напрямами роботи на кафедрах (лікувальна, наукова, навчальна діяльність), студентський актив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Концепція розвитку факультету, положення про Вчену раду факультету.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Стратегія розвитку НМУ, накази НМУ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Складність процесів </a:t>
                      </a:r>
                      <a:r>
                        <a:rPr lang="uk-UA" sz="16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імплементації світового досвіду до умов українського контексту.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Різний рівень компетентності суб'єктів управління щодо розуміння системного підходу в управлінні НМУ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Декан факультету, Голова</a:t>
                      </a:r>
                      <a:r>
                        <a:rPr lang="uk-UA" sz="16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Вченої ради факультету, </a:t>
                      </a: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 кафедрами факультету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Жовтень - Листопад 2017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08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61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Організаційний напрям розвитку 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142239"/>
              </p:ext>
            </p:extLst>
          </p:nvPr>
        </p:nvGraphicFramePr>
        <p:xfrm>
          <a:off x="402336" y="777240"/>
          <a:ext cx="11681813" cy="5609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6969">
                  <a:extLst>
                    <a:ext uri="{9D8B030D-6E8A-4147-A177-3AD203B41FA5}">
                      <a16:colId xmlns:a16="http://schemas.microsoft.com/office/drawing/2014/main" val="3208445962"/>
                    </a:ext>
                  </a:extLst>
                </a:gridCol>
                <a:gridCol w="2311899">
                  <a:extLst>
                    <a:ext uri="{9D8B030D-6E8A-4147-A177-3AD203B41FA5}">
                      <a16:colId xmlns:a16="http://schemas.microsoft.com/office/drawing/2014/main" val="802385969"/>
                    </a:ext>
                  </a:extLst>
                </a:gridCol>
                <a:gridCol w="1833002">
                  <a:extLst>
                    <a:ext uri="{9D8B030D-6E8A-4147-A177-3AD203B41FA5}">
                      <a16:colId xmlns:a16="http://schemas.microsoft.com/office/drawing/2014/main" val="4093600613"/>
                    </a:ext>
                  </a:extLst>
                </a:gridCol>
                <a:gridCol w="1832743">
                  <a:extLst>
                    <a:ext uri="{9D8B030D-6E8A-4147-A177-3AD203B41FA5}">
                      <a16:colId xmlns:a16="http://schemas.microsoft.com/office/drawing/2014/main" val="1636856204"/>
                    </a:ext>
                  </a:extLst>
                </a:gridCol>
                <a:gridCol w="2055008">
                  <a:extLst>
                    <a:ext uri="{9D8B030D-6E8A-4147-A177-3AD203B41FA5}">
                      <a16:colId xmlns:a16="http://schemas.microsoft.com/office/drawing/2014/main" val="1803940907"/>
                    </a:ext>
                  </a:extLst>
                </a:gridCol>
                <a:gridCol w="1702192">
                  <a:extLst>
                    <a:ext uri="{9D8B030D-6E8A-4147-A177-3AD203B41FA5}">
                      <a16:colId xmlns:a16="http://schemas.microsoft.com/office/drawing/2014/main" val="3351078744"/>
                    </a:ext>
                  </a:extLst>
                </a:gridCol>
              </a:tblGrid>
              <a:tr h="580292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Ціль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Результати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Ресурси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Інструмент</a:t>
                      </a: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Ризики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Термін виконання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79453"/>
                  </a:ext>
                </a:extLst>
              </a:tr>
              <a:tr h="3360465"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Запровадження факультетської </a:t>
                      </a:r>
                      <a:r>
                        <a:rPr lang="uk-UA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культури новаторства, ініціативності, матриці відповідальності та внутрішнього аудиту</a:t>
                      </a:r>
                    </a:p>
                    <a:p>
                      <a:endParaRPr lang="ru-RU" sz="1400" b="1" i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Інноваційний розвиток факультету, кафедр, щорічне звітування завідувачів кафедр за пророблену роботу, внесення пропозицій від кафедр,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студентської спільноти з метою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знаходження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найкращих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шляхів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розв’язання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поставлених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перед ними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цілей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кафедрами, голови ЦМК, завучі, відповідальні за напрямами роботи на кафедрах (лікувальна діяльність, наукова, навчальна), студентський актив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Стратегія розвитку факультету, кафедр,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віти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деканату, к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афедральні звіти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 різними видами діяльності, рейтинг студентів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Стереотипність поведінки,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патерналістська модель поведінки суб'єктів управління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Протягом 2018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08557"/>
                  </a:ext>
                </a:extLst>
              </a:tr>
              <a:tr h="1609013"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</a:t>
                      </a:r>
                      <a:r>
                        <a:rPr lang="uk-UA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Популяризація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факультету та спеціальності «Медична психологія»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Підняття іміджу факультету. Збільшення набору студентів на факультету.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Інтернет ресурси, інтернет форуми, студентський актив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ФБ сторінка факультету, кафедр, 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профорієнтаційні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заходи,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освітні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стартапи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Конкуренція між психологічними факультетами різних вишів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Протягом 2018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Постійно.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29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947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Навчальний напрям розвитку 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591006"/>
              </p:ext>
            </p:extLst>
          </p:nvPr>
        </p:nvGraphicFramePr>
        <p:xfrm>
          <a:off x="402336" y="868363"/>
          <a:ext cx="11457432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572">
                  <a:extLst>
                    <a:ext uri="{9D8B030D-6E8A-4147-A177-3AD203B41FA5}">
                      <a16:colId xmlns:a16="http://schemas.microsoft.com/office/drawing/2014/main" val="3208445962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802385969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4093600613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1636856204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1803940907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3351078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Ціль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Результат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Ресурси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Інструменти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Ризики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Термін виконання цілі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79453"/>
                  </a:ext>
                </a:extLst>
              </a:tr>
              <a:tr h="536452"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Впровадження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нових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освітніх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технологій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сучасних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форм і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навчання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та контролю </a:t>
                      </a:r>
                      <a:r>
                        <a:rPr lang="ru-RU" sz="1400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комптентності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400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студентів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Приведення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навчального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плану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підготовки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магістрів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відповідності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стандартів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нового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покоління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компетентнісного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підходу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запровадження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для </a:t>
                      </a:r>
                      <a:r>
                        <a:rPr lang="ru-RU" sz="1400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медичних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психологів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ОСКІ - 2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кафедрами, голова ЦМК, завучі, викладачі, НМК з дисциплін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Перелік практичних навичок до ПМК, 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державних іспитів, які відповідатимуть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міжнародним настановам з надання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медико-психологічної допомоги, чек-лист  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ОСКІ - 2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Відсутність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єдиних підходів до використання міжнародних клінічних протоколів у роботі медичного психолога на рівні МОЗ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півріччя 2018 р.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0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Розширення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клінічних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баз 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практичної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підготовки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Приведення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відповідність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  потребам ринку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праці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кафедрами, п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рацедавці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Договори, угоди  про співпрацю з приватними та державними лікувальними установами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Відсутність посад медичного психолога в установах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півріччя 2018 р.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29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827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Навчальний напрям розвитку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354407"/>
              </p:ext>
            </p:extLst>
          </p:nvPr>
        </p:nvGraphicFramePr>
        <p:xfrm>
          <a:off x="402336" y="868363"/>
          <a:ext cx="11457432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572">
                  <a:extLst>
                    <a:ext uri="{9D8B030D-6E8A-4147-A177-3AD203B41FA5}">
                      <a16:colId xmlns:a16="http://schemas.microsoft.com/office/drawing/2014/main" val="3208445962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802385969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4093600613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1636856204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1803940907"/>
                    </a:ext>
                  </a:extLst>
                </a:gridCol>
                <a:gridCol w="1909572">
                  <a:extLst>
                    <a:ext uri="{9D8B030D-6E8A-4147-A177-3AD203B41FA5}">
                      <a16:colId xmlns:a16="http://schemas.microsoft.com/office/drawing/2014/main" val="3351078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Ціль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Результат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Ресурси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Інструменти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Ризики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Термін виконання цілі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79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Осучаснення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навчально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-методичного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забезпечення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навчального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процесу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кафедрах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Інтеграція світового досвіду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 навчальний процес.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Видання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англомовних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підручників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 опорою на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кращі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світові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практики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кафедрами, голова ЦМК, завучі, НПП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Закордонні англомовні підручники з профільної літератури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Відсутність англомовної компетентності на рівні В2 у НПП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півріччя 2018 р.</a:t>
                      </a: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півріччя 2019 р.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0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Сприяння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працевлаштуванні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випускників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Працевлаштування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випускників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підвищення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набору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рацедавці 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Договори, угоди про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співпрацю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Відсутність вакансій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медичних психологів, вимога працедавців досвіду роботи за спеціальністю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 півріччя </a:t>
                      </a: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р.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29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Залучення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стажування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НПП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кордоном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Академічна мобільність студентів, НПП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Договори НМУ про співпрацю, завідувачі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кафедрами, НПП, студенти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Програми стажування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НПП,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тренінги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семінари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лекції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літні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та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зимові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школи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Різність європейських та українських програм </a:t>
                      </a:r>
                      <a:r>
                        <a:rPr lang="uk-UA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додипломної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та післядипломної підготовки медичних психологів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 кінця 2022 р.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17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141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Науковий напрям розвитку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404020"/>
              </p:ext>
            </p:extLst>
          </p:nvPr>
        </p:nvGraphicFramePr>
        <p:xfrm>
          <a:off x="225083" y="868362"/>
          <a:ext cx="11634685" cy="6032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003">
                  <a:extLst>
                    <a:ext uri="{9D8B030D-6E8A-4147-A177-3AD203B41FA5}">
                      <a16:colId xmlns:a16="http://schemas.microsoft.com/office/drawing/2014/main" val="3208445962"/>
                    </a:ext>
                  </a:extLst>
                </a:gridCol>
                <a:gridCol w="1728698">
                  <a:extLst>
                    <a:ext uri="{9D8B030D-6E8A-4147-A177-3AD203B41FA5}">
                      <a16:colId xmlns:a16="http://schemas.microsoft.com/office/drawing/2014/main" val="802385969"/>
                    </a:ext>
                  </a:extLst>
                </a:gridCol>
                <a:gridCol w="2008746">
                  <a:extLst>
                    <a:ext uri="{9D8B030D-6E8A-4147-A177-3AD203B41FA5}">
                      <a16:colId xmlns:a16="http://schemas.microsoft.com/office/drawing/2014/main" val="4093600613"/>
                    </a:ext>
                  </a:extLst>
                </a:gridCol>
                <a:gridCol w="2396070">
                  <a:extLst>
                    <a:ext uri="{9D8B030D-6E8A-4147-A177-3AD203B41FA5}">
                      <a16:colId xmlns:a16="http://schemas.microsoft.com/office/drawing/2014/main" val="1636856204"/>
                    </a:ext>
                  </a:extLst>
                </a:gridCol>
                <a:gridCol w="1941342">
                  <a:extLst>
                    <a:ext uri="{9D8B030D-6E8A-4147-A177-3AD203B41FA5}">
                      <a16:colId xmlns:a16="http://schemas.microsoft.com/office/drawing/2014/main" val="1803940907"/>
                    </a:ext>
                  </a:extLst>
                </a:gridCol>
                <a:gridCol w="1688826">
                  <a:extLst>
                    <a:ext uri="{9D8B030D-6E8A-4147-A177-3AD203B41FA5}">
                      <a16:colId xmlns:a16="http://schemas.microsoft.com/office/drawing/2014/main" val="3351078744"/>
                    </a:ext>
                  </a:extLst>
                </a:gridCol>
              </a:tblGrid>
              <a:tr h="646763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Ціль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Результат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Ресурси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Інструменти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Ризики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Термін виконання цілі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79453"/>
                  </a:ext>
                </a:extLst>
              </a:tr>
              <a:tr h="2679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Збільшення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публікацій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співробітників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 факультету у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виданнях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що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входять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міжнародних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науковометричних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баз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Web of Science, Scopus</a:t>
                      </a:r>
                      <a:endParaRPr lang="ru-RU" sz="1400" b="1" i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Інтеграція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наукової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роботи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 факультету у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світовий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науковий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простір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Гранти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індивідуальні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r>
                        <a:rPr lang="ru-RU" sz="1400" b="1" i="0" kern="12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журнали</a:t>
                      </a:r>
                      <a:r>
                        <a:rPr lang="ru-RU" sz="1400" b="1" i="0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 </a:t>
                      </a:r>
                      <a:r>
                        <a:rPr lang="ru-RU" sz="1400" b="1" i="0" kern="12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високим</a:t>
                      </a:r>
                      <a:r>
                        <a:rPr lang="ru-RU" sz="1400" b="1" i="0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i="0" kern="12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імпакт</a:t>
                      </a:r>
                      <a:r>
                        <a:rPr lang="ru-RU" sz="1400" b="1" i="0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-фактором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Процедура підготовки статті у виданнях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що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входять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міжнародних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науковометричних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баз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даних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i="0" kern="12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Web of Science, Scopus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Відсутність англомовної компетентності на рівні В2 у НПП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Постійно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08557"/>
                  </a:ext>
                </a:extLst>
              </a:tr>
              <a:tr h="1170333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Підвищення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відповідальності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 за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якість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підготовки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молодих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вчених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Участь у закордонних програмах аспірантури та  </a:t>
                      </a:r>
                      <a:r>
                        <a:rPr lang="uk-UA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постдоках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Завідувачі</a:t>
                      </a:r>
                      <a:r>
                        <a:rPr lang="uk-UA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кафедрами, молоді вчені, програми підготовки аспірантів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Процедура  рекомендації до вступу в аспірантуру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Велика кількість вигідних пропозицій  закордонних програм аспірантури та  </a:t>
                      </a:r>
                      <a:r>
                        <a:rPr lang="uk-UA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постдоків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Відсутність англомовної компетентності на рівні В2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Постійно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29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3533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211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Науковий напрям розвитку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699751"/>
              </p:ext>
            </p:extLst>
          </p:nvPr>
        </p:nvGraphicFramePr>
        <p:xfrm>
          <a:off x="225083" y="868361"/>
          <a:ext cx="11634685" cy="4595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545">
                  <a:extLst>
                    <a:ext uri="{9D8B030D-6E8A-4147-A177-3AD203B41FA5}">
                      <a16:colId xmlns:a16="http://schemas.microsoft.com/office/drawing/2014/main" val="3208445962"/>
                    </a:ext>
                  </a:extLst>
                </a:gridCol>
                <a:gridCol w="1616156">
                  <a:extLst>
                    <a:ext uri="{9D8B030D-6E8A-4147-A177-3AD203B41FA5}">
                      <a16:colId xmlns:a16="http://schemas.microsoft.com/office/drawing/2014/main" val="802385969"/>
                    </a:ext>
                  </a:extLst>
                </a:gridCol>
                <a:gridCol w="2008746">
                  <a:extLst>
                    <a:ext uri="{9D8B030D-6E8A-4147-A177-3AD203B41FA5}">
                      <a16:colId xmlns:a16="http://schemas.microsoft.com/office/drawing/2014/main" val="4093600613"/>
                    </a:ext>
                  </a:extLst>
                </a:gridCol>
                <a:gridCol w="2396070">
                  <a:extLst>
                    <a:ext uri="{9D8B030D-6E8A-4147-A177-3AD203B41FA5}">
                      <a16:colId xmlns:a16="http://schemas.microsoft.com/office/drawing/2014/main" val="1636856204"/>
                    </a:ext>
                  </a:extLst>
                </a:gridCol>
                <a:gridCol w="1941342">
                  <a:extLst>
                    <a:ext uri="{9D8B030D-6E8A-4147-A177-3AD203B41FA5}">
                      <a16:colId xmlns:a16="http://schemas.microsoft.com/office/drawing/2014/main" val="1803940907"/>
                    </a:ext>
                  </a:extLst>
                </a:gridCol>
                <a:gridCol w="1688826">
                  <a:extLst>
                    <a:ext uri="{9D8B030D-6E8A-4147-A177-3AD203B41FA5}">
                      <a16:colId xmlns:a16="http://schemas.microsoft.com/office/drawing/2014/main" val="3351078744"/>
                    </a:ext>
                  </a:extLst>
                </a:gridCol>
              </a:tblGrid>
              <a:tr h="988574"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Ціль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Результат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Ресурси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Інструменти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Ризики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>
                          <a:solidFill>
                            <a:srgbClr val="002060"/>
                          </a:solidFill>
                        </a:rPr>
                        <a:t>Термін виконання цілі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079453"/>
                  </a:ext>
                </a:extLst>
              </a:tr>
              <a:tr h="36067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Перезавантаження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студентського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наукового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товариства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факультету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Підготовка до ролі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«студент-науковець – аспірант – молодий вчений – </a:t>
                      </a:r>
                      <a:r>
                        <a:rPr lang="uk-UA" sz="14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постдок</a:t>
                      </a: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Випускаючі кафедри, студенти, молоді вчені, випускники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Переобрання голови та членів  СНТ факультету,</a:t>
                      </a: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Проведення наукових гуртків кафедрами, конференцій, семінарів, конкурсів та ін.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Низька мотивація до наукової роботи.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Низький рівень англомовної компетентності студентів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та 2 півріччя 2018 р.</a:t>
                      </a:r>
                    </a:p>
                    <a:p>
                      <a:r>
                        <a:rPr lang="uk-UA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Постійно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708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85843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1096</TotalTime>
  <Words>1375</Words>
  <Application>Microsoft Office PowerPoint</Application>
  <PresentationFormat>Широкоэкранный</PresentationFormat>
  <Paragraphs>191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Mangal</vt:lpstr>
      <vt:lpstr>Trebuchet MS</vt:lpstr>
      <vt:lpstr>Wingdings 3</vt:lpstr>
      <vt:lpstr>Аспект</vt:lpstr>
      <vt:lpstr>Концепція  розвитку спеціальності  «Медична психологія»</vt:lpstr>
      <vt:lpstr>Що спонукало нас до обґрунтування концепції? </vt:lpstr>
      <vt:lpstr>Презентация PowerPoint</vt:lpstr>
      <vt:lpstr>Організаційний напрям розвитку </vt:lpstr>
      <vt:lpstr>Організаційний напрям розвитку </vt:lpstr>
      <vt:lpstr>Навчальний напрям розвитку </vt:lpstr>
      <vt:lpstr>Навчальний напрям розвитку</vt:lpstr>
      <vt:lpstr>Науковий напрям розвитку</vt:lpstr>
      <vt:lpstr>Науковий напрям розвитку</vt:lpstr>
      <vt:lpstr>Кадровий напрям розвитку</vt:lpstr>
      <vt:lpstr>5 кроків  для розвитку факультету </vt:lpstr>
      <vt:lpstr>Презентация PowerPoint</vt:lpstr>
      <vt:lpstr>Пропозиції  голови Вченої ради факультету  професора Чабана О.С.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PC-2</cp:lastModifiedBy>
  <cp:revision>359</cp:revision>
  <cp:lastPrinted>2017-10-23T13:19:31Z</cp:lastPrinted>
  <dcterms:created xsi:type="dcterms:W3CDTF">2017-10-14T11:28:51Z</dcterms:created>
  <dcterms:modified xsi:type="dcterms:W3CDTF">2017-10-27T06:31:40Z</dcterms:modified>
</cp:coreProperties>
</file>